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EB95_F4C7F88.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703" r:id="rId4"/>
    <p:sldMasterId id="2147484859" r:id="rId5"/>
    <p:sldMasterId id="2147484891" r:id="rId6"/>
  </p:sldMasterIdLst>
  <p:notesMasterIdLst>
    <p:notesMasterId r:id="rId27"/>
  </p:notesMasterIdLst>
  <p:handoutMasterIdLst>
    <p:handoutMasterId r:id="rId28"/>
  </p:handoutMasterIdLst>
  <p:sldIdLst>
    <p:sldId id="509" r:id="rId7"/>
    <p:sldId id="471" r:id="rId8"/>
    <p:sldId id="473" r:id="rId9"/>
    <p:sldId id="547" r:id="rId10"/>
    <p:sldId id="527" r:id="rId11"/>
    <p:sldId id="528" r:id="rId12"/>
    <p:sldId id="529" r:id="rId13"/>
    <p:sldId id="530" r:id="rId14"/>
    <p:sldId id="2147478441" r:id="rId15"/>
    <p:sldId id="1136" r:id="rId16"/>
    <p:sldId id="2147478433" r:id="rId17"/>
    <p:sldId id="2147478430" r:id="rId18"/>
    <p:sldId id="1320" r:id="rId19"/>
    <p:sldId id="2061898480" r:id="rId20"/>
    <p:sldId id="2147478450" r:id="rId21"/>
    <p:sldId id="2147478448" r:id="rId22"/>
    <p:sldId id="2147478421" r:id="rId23"/>
    <p:sldId id="2147478422" r:id="rId24"/>
    <p:sldId id="2147478449" r:id="rId25"/>
    <p:sldId id="2147478388" r:id="rId26"/>
  </p:sldIdLst>
  <p:sldSz cx="12192000" cy="6858000"/>
  <p:notesSz cx="7315200" cy="9601200"/>
  <p:defaultTextStyle>
    <a:lvl1pPr defTabSz="457200">
      <a:defRPr>
        <a:latin typeface="Arial"/>
        <a:ea typeface="Arial"/>
        <a:cs typeface="Arial"/>
        <a:sym typeface="Arial"/>
      </a:defRPr>
    </a:lvl1pPr>
    <a:lvl2pPr indent="457200" defTabSz="457200">
      <a:defRPr>
        <a:latin typeface="Arial"/>
        <a:ea typeface="Arial"/>
        <a:cs typeface="Arial"/>
        <a:sym typeface="Arial"/>
      </a:defRPr>
    </a:lvl2pPr>
    <a:lvl3pPr indent="914400" defTabSz="457200">
      <a:defRPr>
        <a:latin typeface="Arial"/>
        <a:ea typeface="Arial"/>
        <a:cs typeface="Arial"/>
        <a:sym typeface="Arial"/>
      </a:defRPr>
    </a:lvl3pPr>
    <a:lvl4pPr indent="1371600" defTabSz="457200">
      <a:defRPr>
        <a:latin typeface="Arial"/>
        <a:ea typeface="Arial"/>
        <a:cs typeface="Arial"/>
        <a:sym typeface="Arial"/>
      </a:defRPr>
    </a:lvl4pPr>
    <a:lvl5pPr indent="1828800" defTabSz="457200">
      <a:defRPr>
        <a:latin typeface="Arial"/>
        <a:ea typeface="Arial"/>
        <a:cs typeface="Arial"/>
        <a:sym typeface="Arial"/>
      </a:defRPr>
    </a:lvl5pPr>
    <a:lvl6pPr indent="2286000" defTabSz="457200">
      <a:defRPr>
        <a:latin typeface="Arial"/>
        <a:ea typeface="Arial"/>
        <a:cs typeface="Arial"/>
        <a:sym typeface="Arial"/>
      </a:defRPr>
    </a:lvl6pPr>
    <a:lvl7pPr indent="2743200" defTabSz="457200">
      <a:defRPr>
        <a:latin typeface="Arial"/>
        <a:ea typeface="Arial"/>
        <a:cs typeface="Arial"/>
        <a:sym typeface="Arial"/>
      </a:defRPr>
    </a:lvl7pPr>
    <a:lvl8pPr indent="3200400" defTabSz="457200">
      <a:defRPr>
        <a:latin typeface="Arial"/>
        <a:ea typeface="Arial"/>
        <a:cs typeface="Arial"/>
        <a:sym typeface="Arial"/>
      </a:defRPr>
    </a:lvl8pPr>
    <a:lvl9pPr indent="3657600" defTabSz="457200">
      <a:defRPr>
        <a:latin typeface="Arial"/>
        <a:ea typeface="Arial"/>
        <a:cs typeface="Arial"/>
        <a:sym typeface="Arial"/>
      </a:defRPr>
    </a:lvl9pPr>
  </p:defaultTextStyle>
  <p:extLst>
    <p:ext uri="{EFAFB233-063F-42B5-8137-9DF3F51BA10A}">
      <p15:sldGuideLst xmlns:p15="http://schemas.microsoft.com/office/powerpoint/2012/main">
        <p15:guide id="1" orient="horz" pos="480" userDrawn="1">
          <p15:clr>
            <a:srgbClr val="A4A3A4"/>
          </p15:clr>
        </p15:guide>
        <p15:guide id="4" orient="horz" pos="960" userDrawn="1">
          <p15:clr>
            <a:srgbClr val="A4A3A4"/>
          </p15:clr>
        </p15:guide>
        <p15:guide id="8" pos="7368" userDrawn="1">
          <p15:clr>
            <a:srgbClr val="A4A3A4"/>
          </p15:clr>
        </p15:guide>
        <p15:guide id="9" pos="3839" userDrawn="1">
          <p15:clr>
            <a:srgbClr val="A4A3A4"/>
          </p15:clr>
        </p15:guide>
        <p15:guide id="10" pos="240" userDrawn="1">
          <p15:clr>
            <a:srgbClr val="A4A3A4"/>
          </p15:clr>
        </p15:guide>
        <p15:guide id="11" orient="horz" pos="240" userDrawn="1">
          <p15:clr>
            <a:srgbClr val="A4A3A4"/>
          </p15:clr>
        </p15:guide>
        <p15:guide id="12" pos="2544" userDrawn="1">
          <p15:clr>
            <a:srgbClr val="A4A3A4"/>
          </p15:clr>
        </p15:guide>
        <p15:guide id="13" pos="2640" userDrawn="1">
          <p15:clr>
            <a:srgbClr val="A4A3A4"/>
          </p15:clr>
        </p15:guide>
        <p15:guide id="14" pos="4944" userDrawn="1">
          <p15:clr>
            <a:srgbClr val="A4A3A4"/>
          </p15:clr>
        </p15:guide>
        <p15:guide id="15" pos="5040" userDrawn="1">
          <p15:clr>
            <a:srgbClr val="A4A3A4"/>
          </p15:clr>
        </p15:guide>
        <p15:guide id="16" orient="horz" pos="1968" userDrawn="1">
          <p15:clr>
            <a:srgbClr val="A4A3A4"/>
          </p15:clr>
        </p15:guide>
        <p15:guide id="17" pos="362" userDrawn="1">
          <p15:clr>
            <a:srgbClr val="A4A3A4"/>
          </p15:clr>
        </p15:guide>
        <p15:guide id="18" pos="9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B57632-2611-08F2-5F46-E67261EDF72B}" name="Edwin Cea" initials="" userId="S::edwin@RAB2B.COM::7b2dc15a-a920-43ca-8331-fb5c0bed294d" providerId="AD"/>
  <p188:author id="{DDBAE544-DA31-54C8-5002-0A65847947F7}" name="Juan Andres Rodriguez" initials="JAR" userId="S::juan@rabinovicionline.com::a9591155-1451-4fd8-a509-a79fdb234b91" providerId="AD"/>
  <p188:author id="{9E92AD54-4F90-5CCB-BF44-425DC34B5FF2}" name="Kater Cheek" initials="KC" userId="S::kater@rab2b.com::a1a948cb-8261-4860-8c75-b4c5e85d8690" providerId="AD"/>
  <p188:author id="{C1097C64-656C-9C23-68A0-44EEE6618E3A}" name="Stockbridge, Tania" initials="ST" userId="S::TS2674@zebra.com::fa5678ec-2722-405f-b04f-cd61ce4efb33" providerId="AD"/>
  <p188:author id="{F4805778-2849-1EE4-A955-06B8148F961A}" name="Juan Andres Rodriguez" initials="JA" userId="S::juan@RAB2B.COM::a9591155-1451-4fd8-a509-a79fdb234b91" providerId="AD"/>
  <p188:author id="{BEBF737A-D146-A8C4-5BDC-607753D77518}" name="Edwin Cea" initials="" userId="S::edwin@rab2b.com::7b2dc15a-a920-43ca-8331-fb5c0bed294d" providerId="AD"/>
  <p188:author id="{31E40496-1611-EE86-85B2-927FFDD0A499}" name="Juan Andres Rodriguez" initials="" userId="S::juan@rab2b.com::a9591155-1451-4fd8-a509-a79fdb234b91" providerId="AD"/>
  <p188:author id="{3730EAC2-41A3-DAAA-C723-09489F190D3C}" name="Kay Cosgrove" initials="KC" userId="S::Kay@RAB2B.COM::912fa523-c592-4ac9-8808-269ae285b6ee" providerId="AD"/>
  <p188:author id="{7A6182C7-4337-B715-A53D-CE8E57500ABD}" name="Jasmin Peart" initials="JP" userId="S::Jasmin@RAB2B.COM::df6319ad-bc27-4d5a-a433-ab8b6ca766ac" providerId="AD"/>
  <p188:author id="{8529B0CC-A83D-4C2C-2502-4E6E589D872E}" name="Kulkarni, Yogesh" initials="KY" userId="S::yk1300@zebra.com::f0d6683b-b19d-4561-aaa6-53768c509dce" providerId="AD"/>
  <p188:author id="{E76B97D2-B7FF-ADDF-FDAC-8DD234837CA5}" name="White, Michelle" initials="MW" userId="S::MW1474@zebra.com::88697c02-c399-42f5-872b-3d1d5e7c4c0c" providerId="AD"/>
  <p188:author id="{5498B1D8-CA20-BD59-BE6C-A5DE52ECE857}" name="Ximena Melendez" initials="XM" userId="S::ximena@RAB2B.COM::aefc7ce7-295f-4567-b8f3-6d823b7d619b" providerId="AD"/>
  <p188:author id="{36222BF8-E3B8-EEF2-2248-90CEF18803B4}" name="Kay Cosgrove" initials="KC" userId="S::kay@rabinovicionline.com::912fa523-c592-4ac9-8808-269ae285b6e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Quever, Joshua" initials="QJ" lastIdx="1" clrIdx="0">
    <p:extLst>
      <p:ext uri="{19B8F6BF-5375-455C-9EA6-DF929625EA0E}">
        <p15:presenceInfo xmlns:p15="http://schemas.microsoft.com/office/powerpoint/2012/main" userId="S-1-5-21-589578875-2091739854-925700815-1974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8CDD"/>
    <a:srgbClr val="EDEDFF"/>
    <a:srgbClr val="1D21D4"/>
    <a:srgbClr val="6163CC"/>
    <a:srgbClr val="1F24C8"/>
    <a:srgbClr val="5259B5"/>
    <a:srgbClr val="585CBD"/>
    <a:srgbClr val="B9BAEF"/>
    <a:srgbClr val="3D3FBB"/>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F2F2"/>
          </a:solidFill>
        </a:fill>
      </a:tcStyle>
    </a:wholeTbl>
    <a:band2H>
      <a:tcTxStyle/>
      <a:tcStyle>
        <a:tcBdr/>
        <a:fill>
          <a:solidFill>
            <a:srgbClr val="F9F9F9"/>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DDDDD"/>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DDDDD"/>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DDDDD"/>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DCDC"/>
          </a:solidFill>
        </a:fill>
      </a:tcStyle>
    </a:wholeTbl>
    <a:band2H>
      <a:tcTxStyle/>
      <a:tcStyle>
        <a:tcBdr/>
        <a:fill>
          <a:solidFill>
            <a:srgbClr val="EEEEEE"/>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969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969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9696"/>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D4D4D"/>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DDDDD"/>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DDDDDD"/>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8"/>
    <p:restoredTop sz="68345" autoAdjust="0"/>
  </p:normalViewPr>
  <p:slideViewPr>
    <p:cSldViewPr snapToGrid="0">
      <p:cViewPr varScale="1">
        <p:scale>
          <a:sx n="72" d="100"/>
          <a:sy n="72" d="100"/>
        </p:scale>
        <p:origin x="2250" y="78"/>
      </p:cViewPr>
      <p:guideLst>
        <p:guide orient="horz" pos="480"/>
        <p:guide orient="horz" pos="960"/>
        <p:guide pos="7368"/>
        <p:guide pos="3839"/>
        <p:guide pos="240"/>
        <p:guide orient="horz" pos="240"/>
        <p:guide pos="2544"/>
        <p:guide pos="2640"/>
        <p:guide pos="4944"/>
        <p:guide pos="5040"/>
        <p:guide orient="horz" pos="1968"/>
        <p:guide pos="362"/>
        <p:guide pos="984"/>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mblay, Stephane" userId="6ced2580-5ac2-4df2-b69f-b780ca943cdd" providerId="ADAL" clId="{2809C6E9-FB12-49DE-B395-22D849AE7CF9}"/>
    <pc:docChg chg="delSld">
      <pc:chgData name="Tremblay, Stephane" userId="6ced2580-5ac2-4df2-b69f-b780ca943cdd" providerId="ADAL" clId="{2809C6E9-FB12-49DE-B395-22D849AE7CF9}" dt="2025-03-27T16:51:24.829" v="0" actId="47"/>
      <pc:docMkLst>
        <pc:docMk/>
      </pc:docMkLst>
      <pc:sldChg chg="del">
        <pc:chgData name="Tremblay, Stephane" userId="6ced2580-5ac2-4df2-b69f-b780ca943cdd" providerId="ADAL" clId="{2809C6E9-FB12-49DE-B395-22D849AE7CF9}" dt="2025-03-27T16:51:24.829" v="0" actId="47"/>
        <pc:sldMkLst>
          <pc:docMk/>
          <pc:sldMk cId="2581149367" sldId="2147478418"/>
        </pc:sldMkLst>
      </pc:sldChg>
      <pc:sldMasterChg chg="delSldLayout">
        <pc:chgData name="Tremblay, Stephane" userId="6ced2580-5ac2-4df2-b69f-b780ca943cdd" providerId="ADAL" clId="{2809C6E9-FB12-49DE-B395-22D849AE7CF9}" dt="2025-03-27T16:51:24.829" v="0" actId="47"/>
        <pc:sldMasterMkLst>
          <pc:docMk/>
          <pc:sldMasterMk cId="4102409013" sldId="2147484703"/>
        </pc:sldMasterMkLst>
        <pc:sldLayoutChg chg="del">
          <pc:chgData name="Tremblay, Stephane" userId="6ced2580-5ac2-4df2-b69f-b780ca943cdd" providerId="ADAL" clId="{2809C6E9-FB12-49DE-B395-22D849AE7CF9}" dt="2025-03-27T16:51:24.829" v="0" actId="47"/>
          <pc:sldLayoutMkLst>
            <pc:docMk/>
            <pc:sldMasterMk cId="4102409013" sldId="2147484703"/>
            <pc:sldLayoutMk cId="559742986" sldId="2147484854"/>
          </pc:sldLayoutMkLst>
        </pc:sldLayoutChg>
      </pc:sldMasterChg>
    </pc:docChg>
  </pc:docChgLst>
</pc:chgInfo>
</file>

<file path=ppt/comments/modernComment_7FFFEB95_F4C7F88.xml><?xml version="1.0" encoding="utf-8"?>
<p188:cmLst xmlns:a="http://schemas.openxmlformats.org/drawingml/2006/main" xmlns:r="http://schemas.openxmlformats.org/officeDocument/2006/relationships" xmlns:p188="http://schemas.microsoft.com/office/powerpoint/2018/8/main">
  <p188:cm id="{14ECC891-E04A-406F-B25B-FE8926A4D04A}" authorId="{E76B97D2-B7FF-ADDF-FDAC-8DD234837CA5}" created="2024-06-13T14:30:01.798">
    <ac:deMkLst xmlns:ac="http://schemas.microsoft.com/office/drawing/2013/main/command">
      <pc:docMk xmlns:pc="http://schemas.microsoft.com/office/powerpoint/2013/main/command"/>
      <pc:sldMk xmlns:pc="http://schemas.microsoft.com/office/powerpoint/2013/main/command" cId="256671624" sldId="2147478421"/>
      <ac:picMk id="10" creationId="{6732CAAE-34FB-1862-3C67-98845837DA40}"/>
    </ac:deMkLst>
    <p188:txBody>
      <a:bodyPr/>
      <a:lstStyle/>
      <a:p>
        <a:r>
          <a:rPr lang="en-US"/>
          <a:t>SME Feedback
1)	The fetch pallet mover needs to be removed 
2)	There was convesation around the ET6 – you can chat with Royston on that one 
3)	They want RFID called out as a solution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24" tIns="48313" rIns="96624" bIns="48313" rtlCol="0"/>
          <a:lstStyle>
            <a:lvl1pPr algn="l">
              <a:defRPr sz="12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24" tIns="48313" rIns="96624" bIns="48313" rtlCol="0"/>
          <a:lstStyle>
            <a:lvl1pPr algn="r">
              <a:defRPr sz="1200"/>
            </a:lvl1pPr>
          </a:lstStyle>
          <a:p>
            <a:fld id="{CC5A02FB-2853-2D46-8343-468C1A3E54E3}" type="datetimeFigureOut">
              <a:rPr lang="en-US" smtClean="0"/>
              <a:pPr/>
              <a:t>3/27/2025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24" tIns="48313" rIns="96624" bIns="48313"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24" tIns="48313" rIns="96624" bIns="48313" rtlCol="0" anchor="b"/>
          <a:lstStyle>
            <a:lvl1pPr algn="r">
              <a:defRPr sz="1200"/>
            </a:lvl1pPr>
          </a:lstStyle>
          <a:p>
            <a:fld id="{FE0D9A74-7A48-4948-8022-FE9BB9F5AFE4}" type="slidenum">
              <a:rPr lang="en-US" smtClean="0"/>
              <a:pPr/>
              <a:t>‹#›</a:t>
            </a:fld>
            <a:endParaRPr lang="en-US"/>
          </a:p>
        </p:txBody>
      </p:sp>
    </p:spTree>
    <p:extLst>
      <p:ext uri="{BB962C8B-B14F-4D97-AF65-F5344CB8AC3E}">
        <p14:creationId xmlns:p14="http://schemas.microsoft.com/office/powerpoint/2010/main" val="29138400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xfrm>
            <a:off x="457200" y="719138"/>
            <a:ext cx="6400800" cy="3600450"/>
          </a:xfrm>
          <a:prstGeom prst="rect">
            <a:avLst/>
          </a:prstGeom>
        </p:spPr>
        <p:txBody>
          <a:bodyPr lIns="96624" tIns="48313" rIns="96624" bIns="48313"/>
          <a:lstStyle/>
          <a:p>
            <a:pPr lvl="0"/>
            <a:endParaRPr/>
          </a:p>
        </p:txBody>
      </p:sp>
      <p:sp>
        <p:nvSpPr>
          <p:cNvPr id="65" name="Shape 65"/>
          <p:cNvSpPr>
            <a:spLocks noGrp="1"/>
          </p:cNvSpPr>
          <p:nvPr>
            <p:ph type="body" sz="quarter" idx="1"/>
          </p:nvPr>
        </p:nvSpPr>
        <p:spPr>
          <a:xfrm>
            <a:off x="975360" y="4560570"/>
            <a:ext cx="5364480" cy="4320540"/>
          </a:xfrm>
          <a:prstGeom prst="rect">
            <a:avLst/>
          </a:prstGeom>
        </p:spPr>
        <p:txBody>
          <a:bodyPr lIns="96624" tIns="48313" rIns="96624" bIns="48313"/>
          <a:lstStyle/>
          <a:p>
            <a:pPr lvl="0"/>
            <a:endParaRPr/>
          </a:p>
        </p:txBody>
      </p:sp>
    </p:spTree>
    <p:extLst>
      <p:ext uri="{BB962C8B-B14F-4D97-AF65-F5344CB8AC3E}">
        <p14:creationId xmlns:p14="http://schemas.microsoft.com/office/powerpoint/2010/main" val="3212731608"/>
      </p:ext>
    </p:extLst>
  </p:cSld>
  <p:clrMap bg1="lt1" tx1="dk1" bg2="lt2" tx2="dk2" accent1="accent1" accent2="accent2" accent3="accent3" accent4="accent4" accent5="accent5" accent6="accent6" hlink="hlink" folHlink="folHlink"/>
  <p:hf hdr="0" ftr="0" dt="0"/>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100" dirty="0"/>
              <a:t>Hello everyone,</a:t>
            </a:r>
          </a:p>
          <a:p>
            <a:pPr>
              <a:buNone/>
            </a:pPr>
            <a:r>
              <a:rPr lang="en-US" sz="1100" dirty="0"/>
              <a:t>My name is </a:t>
            </a:r>
            <a:r>
              <a:rPr lang="en-US" sz="1100" b="1" dirty="0"/>
              <a:t>Stéphane Tremblay</a:t>
            </a:r>
            <a:r>
              <a:rPr lang="en-US" sz="1100" dirty="0"/>
              <a:t>, and I bring over </a:t>
            </a:r>
            <a:r>
              <a:rPr lang="en-US" sz="1100" b="1" dirty="0"/>
              <a:t>25 years of experience</a:t>
            </a:r>
            <a:r>
              <a:rPr lang="en-US" sz="1100" dirty="0"/>
              <a:t> in </a:t>
            </a:r>
            <a:r>
              <a:rPr lang="en-US" sz="1100" b="1" dirty="0"/>
              <a:t>enterprise mobility and technology solutions</a:t>
            </a:r>
            <a:r>
              <a:rPr lang="en-US" sz="1100" dirty="0"/>
              <a:t>. Throughout my career, I've had the privilege of working with </a:t>
            </a:r>
            <a:r>
              <a:rPr lang="en-US" sz="1100" b="1" dirty="0"/>
              <a:t>retail, healthcare, industrial, and distribution sectors</a:t>
            </a:r>
            <a:r>
              <a:rPr lang="en-US" sz="1100" dirty="0"/>
              <a:t>, helping businesses </a:t>
            </a:r>
            <a:r>
              <a:rPr lang="en-US" sz="1100" b="1" dirty="0"/>
              <a:t>optimize operations</a:t>
            </a:r>
            <a:r>
              <a:rPr lang="en-US" sz="1100" dirty="0"/>
              <a:t> and </a:t>
            </a:r>
            <a:r>
              <a:rPr lang="en-US" sz="1100" b="1" dirty="0"/>
              <a:t>enhance productivity</a:t>
            </a:r>
            <a:r>
              <a:rPr lang="en-US" sz="1100" dirty="0"/>
              <a:t> through cutting-edge mobility solutions.</a:t>
            </a:r>
          </a:p>
          <a:p>
            <a:pPr>
              <a:buNone/>
            </a:pPr>
            <a:r>
              <a:rPr lang="en-US" sz="1100" dirty="0"/>
              <a:t>Before joining </a:t>
            </a:r>
            <a:r>
              <a:rPr lang="en-US" sz="1100" b="1" dirty="0"/>
              <a:t>Zebra Technologies</a:t>
            </a:r>
            <a:r>
              <a:rPr lang="en-US" sz="1100" dirty="0"/>
              <a:t>, I led the </a:t>
            </a:r>
            <a:r>
              <a:rPr lang="en-US" sz="1100" b="1" dirty="0"/>
              <a:t>Mobility Practice at IBM. </a:t>
            </a:r>
          </a:p>
          <a:p>
            <a:pPr>
              <a:buNone/>
            </a:pPr>
            <a:r>
              <a:rPr lang="en-US" sz="1100" dirty="0"/>
              <a:t>What drew me to Zebra was its </a:t>
            </a:r>
            <a:r>
              <a:rPr lang="en-US" sz="1100" b="1" dirty="0"/>
              <a:t>commitment to customer success</a:t>
            </a:r>
            <a:r>
              <a:rPr lang="en-US" sz="1100" dirty="0"/>
              <a:t>, its ability to </a:t>
            </a:r>
            <a:r>
              <a:rPr lang="en-US" sz="1100" b="1" dirty="0"/>
              <a:t>drive business transformation</a:t>
            </a:r>
            <a:r>
              <a:rPr lang="en-US" sz="1100" dirty="0"/>
              <a:t>, and its relentless focus on </a:t>
            </a:r>
            <a:r>
              <a:rPr lang="en-US" sz="1100" b="1" dirty="0"/>
              <a:t>staying ahead of industry trends</a:t>
            </a:r>
            <a:r>
              <a:rPr lang="en-US" sz="1100" dirty="0"/>
              <a:t>.</a:t>
            </a:r>
          </a:p>
          <a:p>
            <a:r>
              <a:rPr lang="en-US" sz="1100" dirty="0"/>
              <a:t>At Zebra, I’m excited to leverage my expertise in </a:t>
            </a:r>
            <a:r>
              <a:rPr lang="en-US" sz="1100" b="1" dirty="0"/>
              <a:t>solution architecture, technology integration, and strategic consulting</a:t>
            </a:r>
            <a:r>
              <a:rPr lang="en-US" sz="1100" dirty="0"/>
              <a:t> to help manufacturing leaders like you navigate the path to </a:t>
            </a:r>
            <a:r>
              <a:rPr lang="en-US" sz="1100" b="1" dirty="0"/>
              <a:t>their transformation</a:t>
            </a:r>
            <a:r>
              <a:rPr lang="en-US" sz="1100" dirty="0"/>
              <a:t>.</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1</a:t>
            </a:fld>
            <a:endParaRPr lang="en-US"/>
          </a:p>
        </p:txBody>
      </p:sp>
    </p:spTree>
    <p:extLst>
      <p:ext uri="{BB962C8B-B14F-4D97-AF65-F5344CB8AC3E}">
        <p14:creationId xmlns:p14="http://schemas.microsoft.com/office/powerpoint/2010/main" val="2246933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At Zebra, we’ve been on a journey—</a:t>
            </a:r>
            <a:r>
              <a:rPr lang="en-US" b="1" dirty="0"/>
              <a:t>listening to manufacturers, understanding your needs, and evolving our solutions to better support you</a:t>
            </a:r>
            <a:r>
              <a:rPr lang="en-US" dirty="0"/>
              <a:t>. Over the past few years, we’ve made strategic investments in </a:t>
            </a:r>
            <a:r>
              <a:rPr lang="en-US" b="1" dirty="0"/>
              <a:t>machine vision, fixed industrial scanning, robotics, RFID, and connected worker solutions</a:t>
            </a:r>
            <a:r>
              <a:rPr lang="en-US" dirty="0"/>
              <a:t>—all designed to help manufacturers like you </a:t>
            </a:r>
            <a:r>
              <a:rPr lang="en-US" b="1" dirty="0"/>
              <a:t>digitize operations, enhance agility, and improve real-time decision-making</a:t>
            </a:r>
            <a:r>
              <a:rPr lang="en-US" dirty="0"/>
              <a:t>.</a:t>
            </a:r>
          </a:p>
          <a:p>
            <a:pPr>
              <a:buNone/>
            </a:pPr>
            <a:endParaRPr lang="en-US" dirty="0"/>
          </a:p>
          <a:p>
            <a:pPr>
              <a:buNone/>
            </a:pPr>
            <a:r>
              <a:rPr lang="en-US" dirty="0"/>
              <a:t>We’ll start by looking at the </a:t>
            </a:r>
            <a:r>
              <a:rPr lang="en-US" b="1" dirty="0"/>
              <a:t>key trends and challenges shaping the manufacturing industry today</a:t>
            </a:r>
            <a:r>
              <a:rPr lang="en-US" dirty="0"/>
              <a:t>—because we know that staying competitive isn’t just about technology, it’s about addressing real operational pain points.</a:t>
            </a:r>
          </a:p>
          <a:p>
            <a:pPr>
              <a:buNone/>
            </a:pPr>
            <a:r>
              <a:rPr lang="en-US" dirty="0"/>
              <a:t>Then, we’ll discuss </a:t>
            </a:r>
            <a:r>
              <a:rPr lang="en-US" b="1" dirty="0"/>
              <a:t>how Zebra has evolved</a:t>
            </a:r>
            <a:r>
              <a:rPr lang="en-US" dirty="0"/>
              <a:t> to help you navigate these challenges, including our investments in solutions that bring automation and intelligence to your plant floor.</a:t>
            </a:r>
          </a:p>
          <a:p>
            <a:pPr>
              <a:buNone/>
            </a:pPr>
            <a:r>
              <a:rPr lang="en-US" dirty="0"/>
              <a:t>Next, we’ll </a:t>
            </a:r>
            <a:r>
              <a:rPr lang="en-US" b="1" dirty="0"/>
              <a:t>dive into The Connected Factory Framework</a:t>
            </a:r>
            <a:r>
              <a:rPr lang="en-US" dirty="0"/>
              <a:t>, breaking it down into </a:t>
            </a:r>
            <a:r>
              <a:rPr lang="en-US" b="1" dirty="0"/>
              <a:t>three core value drivers</a:t>
            </a:r>
            <a:r>
              <a:rPr lang="en-US" dirty="0"/>
              <a:t> that manufacturers are leveraging today:</a:t>
            </a:r>
            <a:br>
              <a:rPr lang="en-US" dirty="0"/>
            </a:br>
            <a:r>
              <a:rPr lang="en-US" dirty="0"/>
              <a:t>✅ </a:t>
            </a:r>
            <a:r>
              <a:rPr lang="en-US" b="1" dirty="0"/>
              <a:t>Actionable Visibility</a:t>
            </a:r>
            <a:r>
              <a:rPr lang="en-US" dirty="0"/>
              <a:t> – How to gain real-time insights into inventory, assets, and workflows.</a:t>
            </a:r>
            <a:br>
              <a:rPr lang="en-US" dirty="0"/>
            </a:br>
            <a:r>
              <a:rPr lang="en-US" dirty="0"/>
              <a:t>✅ </a:t>
            </a:r>
            <a:r>
              <a:rPr lang="en-US" b="1" dirty="0"/>
              <a:t>Optimized Quality</a:t>
            </a:r>
            <a:r>
              <a:rPr lang="en-US" dirty="0"/>
              <a:t> – How to digitize quality control and improve product integrity.</a:t>
            </a:r>
            <a:br>
              <a:rPr lang="en-US" dirty="0"/>
            </a:br>
            <a:r>
              <a:rPr lang="en-US" dirty="0"/>
              <a:t>✅ </a:t>
            </a:r>
            <a:r>
              <a:rPr lang="en-US" b="1" dirty="0"/>
              <a:t>Augmented Workforce</a:t>
            </a:r>
            <a:r>
              <a:rPr lang="en-US" dirty="0"/>
              <a:t> – How to empower frontline workers with the right tools and real-time data.</a:t>
            </a:r>
          </a:p>
          <a:p>
            <a:pPr>
              <a:buNone/>
            </a:pPr>
            <a:r>
              <a:rPr lang="en-US" dirty="0"/>
              <a:t>And finally, we’ll discuss </a:t>
            </a:r>
            <a:r>
              <a:rPr lang="en-US" b="1" dirty="0"/>
              <a:t>real-world customer engagements</a:t>
            </a:r>
            <a:r>
              <a:rPr lang="en-US" dirty="0"/>
              <a:t>, how we’ve worked with other manufacturers to implement this framework, and most importantly, </a:t>
            </a:r>
            <a:r>
              <a:rPr lang="en-US" b="1" dirty="0"/>
              <a:t>how you can take the next steps</a:t>
            </a:r>
            <a:r>
              <a:rPr lang="en-US" dirty="0"/>
              <a:t>—whether it’s a plant floor walkthrough, a deeper dive into specific solutions, or a roadmap discussion.</a:t>
            </a:r>
          </a:p>
          <a:p>
            <a:pPr>
              <a:buNone/>
            </a:pPr>
            <a:endParaRPr lang="en-US" dirty="0"/>
          </a:p>
          <a:p>
            <a:pPr>
              <a:buNone/>
            </a:pPr>
            <a:r>
              <a:rPr lang="en-US" dirty="0"/>
              <a:t>This isn’t just about Zebra—it’s about </a:t>
            </a:r>
            <a:r>
              <a:rPr lang="en-US" b="1" dirty="0"/>
              <a:t>how you can use this framework to address your unique challenges and priorities</a:t>
            </a:r>
            <a:r>
              <a:rPr lang="en-US" dirty="0"/>
              <a:t>. My goal today is to help you leave this session with </a:t>
            </a:r>
            <a:r>
              <a:rPr lang="en-US" b="1" dirty="0"/>
              <a:t>concrete ideas</a:t>
            </a:r>
            <a:r>
              <a:rPr lang="en-US" dirty="0"/>
              <a:t> that you can take back to your operation and </a:t>
            </a:r>
            <a:r>
              <a:rPr lang="en-US" b="1" dirty="0"/>
              <a:t>put into action</a:t>
            </a:r>
            <a:r>
              <a:rPr lang="en-US" dirty="0"/>
              <a:t>.</a:t>
            </a:r>
          </a:p>
          <a:p>
            <a:r>
              <a:rPr lang="en-US" dirty="0"/>
              <a:t>So with that, let’s get started with a look at the trends shaping manufacturing today…</a:t>
            </a:r>
          </a:p>
          <a:p>
            <a:endParaRPr lang="fr-CA" dirty="0"/>
          </a:p>
        </p:txBody>
      </p:sp>
    </p:spTree>
    <p:extLst>
      <p:ext uri="{BB962C8B-B14F-4D97-AF65-F5344CB8AC3E}">
        <p14:creationId xmlns:p14="http://schemas.microsoft.com/office/powerpoint/2010/main" val="794703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39616-B94C-69E2-FBB5-170C2AA16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54EBE-5367-055B-5B74-BA317E9A93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8DE0F-94C9-B2DF-84F3-B0FB3BD6BF5E}"/>
              </a:ext>
            </a:extLst>
          </p:cNvPr>
          <p:cNvSpPr>
            <a:spLocks noGrp="1"/>
          </p:cNvSpPr>
          <p:nvPr>
            <p:ph type="body" idx="1"/>
          </p:nvPr>
        </p:nvSpPr>
        <p:spPr/>
        <p:txBody>
          <a:bodyPr/>
          <a:lstStyle/>
          <a:p>
            <a:pPr>
              <a:buNone/>
            </a:pPr>
            <a:r>
              <a:rPr lang="en-US" sz="1500" dirty="0"/>
              <a:t>"Manufacturing today is more complex than ever. Leaders in this industry are constantly balancing profitability with quality while also facing workforce retention challenges, evolving product standards, and the ever-increasing need for digital transformation.</a:t>
            </a:r>
          </a:p>
          <a:p>
            <a:pPr>
              <a:buNone/>
            </a:pPr>
            <a:r>
              <a:rPr lang="en-US" sz="1500" dirty="0"/>
              <a:t>If we look at the challenges on this slide, three key themes emerge in almost every conversation we have with manufacturers.</a:t>
            </a:r>
          </a:p>
          <a:p>
            <a:pPr>
              <a:buNone/>
            </a:pPr>
            <a:r>
              <a:rPr lang="en-US" sz="1500" dirty="0"/>
              <a:t>First, labor. Keeping skilled workers is difficult, and even when companies succeed in hiring, the cost of labor continues to rise. At the same time, manufacturing processes are becoming more sophisticated, requiring deeper expertise. This puts immense pressure on operations teams to maintain efficiency while managing workforce attrition and training gaps.</a:t>
            </a:r>
          </a:p>
          <a:p>
            <a:pPr>
              <a:buNone/>
            </a:pPr>
            <a:r>
              <a:rPr lang="en-US" sz="1500" dirty="0"/>
              <a:t>Second, there’s still a significant reliance on manual processes. We see this clearly in the statistic on the right: 79% of factory workers still use paper-based documentation. This means that for the vast majority of manufacturers, critical tasks like tracking work, maintaining quality records, and ensuring compliance are still done with pen and paper. Not only is this inefficient, but it also increases the risk of errors, slows down operations, and makes it difficult to scale improvements.</a:t>
            </a:r>
          </a:p>
          <a:p>
            <a:pPr>
              <a:buNone/>
            </a:pPr>
            <a:r>
              <a:rPr lang="en-US" sz="1500" dirty="0"/>
              <a:t>And this leads to the third challenge—integrating IT and OT. Many manufacturers are working to modernize their operations, but the convergence of IT (Information Technology) and OT (Operational Technology) remains a barrier. Traditionally, IT and OT have operated in silos. But to truly digitize manufacturing, these teams need to work together, ensuring that frontline workers have the right tools while IT can scale solutions efficiently.</a:t>
            </a:r>
          </a:p>
          <a:p>
            <a:pPr>
              <a:buNone/>
            </a:pPr>
            <a:r>
              <a:rPr lang="en-US" sz="1500" dirty="0"/>
              <a:t>This is where Zebra plays a key role. By bridging these gaps, we help manufacturers digitize workflows, reduce reliance on paper, and accelerate IT/OT integration. Our solutions enable real-time data visibility, automation, and intelligent decision-making—driving efficiency, reducing costs, and making operations more resilient.</a:t>
            </a:r>
          </a:p>
          <a:p>
            <a:pPr>
              <a:buNone/>
            </a:pPr>
            <a:r>
              <a:rPr lang="en-US" sz="1500" dirty="0"/>
              <a:t>So the question I’d encourage manufacturers to ask is: Where are you on this journey? Are you still facing paper-based inefficiencies? Are your IT and OT teams working together effectively? And how can technology help you overcome these challenges to build a more agile, future-ready operation?</a:t>
            </a:r>
          </a:p>
          <a:p>
            <a:r>
              <a:rPr lang="en-US" sz="1500" dirty="0"/>
              <a:t>These are the conversations we’re having every day, and we’re here to help manufacturers navigate this transformation."</a:t>
            </a:r>
          </a:p>
          <a:p>
            <a:pPr defTabSz="457133">
              <a:defRPr/>
            </a:pPr>
            <a:br>
              <a:rPr lang="en-US" sz="1800" dirty="0">
                <a:latin typeface="Arial" panose="020B0604020202020204" pitchFamily="34" charset="0"/>
              </a:rPr>
            </a:br>
            <a:br>
              <a:rPr lang="en-US" sz="1800" dirty="0">
                <a:latin typeface="Arial" panose="020B0604020202020204" pitchFamily="34" charset="0"/>
              </a:rPr>
            </a:br>
            <a:r>
              <a:rPr lang="en-US" sz="1800" dirty="0">
                <a:latin typeface="Arial" panose="020B0604020202020204" pitchFamily="34" charset="0"/>
              </a:rPr>
              <a:t>Source: </a:t>
            </a:r>
            <a:r>
              <a:rPr lang="en-US" sz="1300" dirty="0">
                <a:solidFill>
                  <a:srgbClr val="3F3F3F"/>
                </a:solidFill>
                <a:latin typeface="Helvetica" pitchFamily="2" charset="0"/>
              </a:rPr>
              <a:t>www.plex.com/sites/default/files/2023-03/Rockwell-PLEX_8th_SOSM_Report_2023_ENGUS.pdf</a:t>
            </a:r>
          </a:p>
          <a:p>
            <a:endParaRPr lang="en-US" sz="1800" dirty="0">
              <a:latin typeface="Arial" panose="020B0604020202020204" pitchFamily="34" charset="0"/>
            </a:endParaRPr>
          </a:p>
        </p:txBody>
      </p:sp>
      <p:sp>
        <p:nvSpPr>
          <p:cNvPr id="4" name="Slide Number Placeholder 3">
            <a:extLst>
              <a:ext uri="{FF2B5EF4-FFF2-40B4-BE49-F238E27FC236}">
                <a16:creationId xmlns:a16="http://schemas.microsoft.com/office/drawing/2014/main" id="{1A14A3B1-5FBB-266A-F59E-EF963420067A}"/>
              </a:ext>
            </a:extLst>
          </p:cNvPr>
          <p:cNvSpPr>
            <a:spLocks noGrp="1"/>
          </p:cNvSpPr>
          <p:nvPr>
            <p:ph type="sldNum" sz="quarter" idx="10"/>
          </p:nvPr>
        </p:nvSpPr>
        <p:spPr/>
        <p:txBody>
          <a:bodyPr lIns="91427" tIns="45714" rIns="91427" bIns="45714"/>
          <a:lstStyle/>
          <a:p>
            <a:pPr algn="r" defTabSz="914266" rtl="0">
              <a:defRPr/>
            </a:pPr>
            <a:fld id="{A311E8DB-6A4C-4C83-82CD-75B2E805777B}" type="slidenum">
              <a:rPr lang="en-US" sz="1200" kern="1200">
                <a:solidFill>
                  <a:prstClr val="black"/>
                </a:solidFill>
                <a:latin typeface="Calibri"/>
                <a:ea typeface="+mn-ea"/>
                <a:cs typeface="+mn-cs"/>
              </a:rPr>
              <a:pPr algn="r" defTabSz="914266" rtl="0">
                <a:defRPr/>
              </a:pPr>
              <a:t>11</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351237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Zebra has been on an incredible journey over the last few years, evolving from a company known for hardware into a true solutions provider. This shift has been driven by the changing needs of our customers—particularly in manufacturing, where efficiency, automation, and visibility are critical.</a:t>
            </a:r>
          </a:p>
          <a:p>
            <a:pPr>
              <a:buNone/>
            </a:pPr>
            <a:r>
              <a:rPr lang="en-US" dirty="0"/>
              <a:t>If we look at the evolution outlined here, we see four key stages.</a:t>
            </a:r>
          </a:p>
          <a:p>
            <a:pPr>
              <a:buNone/>
            </a:pPr>
            <a:r>
              <a:rPr lang="en-US" dirty="0"/>
              <a:t>First, our foundation has always been in asset tracking, with on-demand thermal printing and barcode scanning. For decades, these technologies have been the backbone of manufacturing operations, helping companies track materials, manage inventory, and ensure product traceability.</a:t>
            </a:r>
          </a:p>
          <a:p>
            <a:pPr>
              <a:buNone/>
            </a:pPr>
            <a:r>
              <a:rPr lang="en-US" dirty="0"/>
              <a:t>Then we expanded into data capture, going beyond just barcode scanning to introduce </a:t>
            </a:r>
            <a:r>
              <a:rPr lang="en-US" b="1" dirty="0"/>
              <a:t>more advanced RFID</a:t>
            </a:r>
            <a:r>
              <a:rPr lang="en-US" dirty="0"/>
              <a:t> and </a:t>
            </a:r>
            <a:r>
              <a:rPr lang="en-US" b="1" dirty="0"/>
              <a:t>mobile computing solutions</a:t>
            </a:r>
            <a:r>
              <a:rPr lang="en-US" dirty="0"/>
              <a:t>. These innovations brought </a:t>
            </a:r>
            <a:r>
              <a:rPr lang="en-US" b="1" dirty="0"/>
              <a:t>real-time visibility</a:t>
            </a:r>
            <a:r>
              <a:rPr lang="en-US" dirty="0"/>
              <a:t> and allowed workers to be more connected, eliminating bottlenecks caused by manual data entry.</a:t>
            </a:r>
          </a:p>
          <a:p>
            <a:pPr>
              <a:buNone/>
            </a:pPr>
            <a:r>
              <a:rPr lang="en-US" dirty="0"/>
              <a:t>From there, we took a major leap into </a:t>
            </a:r>
            <a:r>
              <a:rPr lang="en-US" b="1" dirty="0"/>
              <a:t>robotics and automation</a:t>
            </a:r>
            <a:r>
              <a:rPr lang="en-US" dirty="0"/>
              <a:t> with the acquisition of </a:t>
            </a:r>
            <a:r>
              <a:rPr lang="en-US" b="1" dirty="0"/>
              <a:t>Fetch Robotics</a:t>
            </a:r>
            <a:r>
              <a:rPr lang="en-US" dirty="0"/>
              <a:t>. Manufacturers today need to optimize workflows while addressing labor shortages, and autonomous mobile robots help augment workers by automating tasks like </a:t>
            </a:r>
            <a:r>
              <a:rPr lang="en-US" b="1" dirty="0"/>
              <a:t>line-side replenishment and picking operations</a:t>
            </a:r>
            <a:r>
              <a:rPr lang="en-US" dirty="0"/>
              <a:t>.</a:t>
            </a:r>
          </a:p>
          <a:p>
            <a:pPr>
              <a:buNone/>
            </a:pPr>
            <a:r>
              <a:rPr lang="en-US" dirty="0"/>
              <a:t>And most recently, we expanded even further with </a:t>
            </a:r>
            <a:r>
              <a:rPr lang="en-US" b="1" dirty="0"/>
              <a:t>machine vision and AI-driven quality control</a:t>
            </a:r>
            <a:r>
              <a:rPr lang="en-US" dirty="0"/>
              <a:t>, through our acquisitions of </a:t>
            </a:r>
            <a:r>
              <a:rPr lang="en-US" b="1" dirty="0"/>
              <a:t>Matrox Imaging and Adaptive Vision</a:t>
            </a:r>
            <a:r>
              <a:rPr lang="en-US" dirty="0"/>
              <a:t>. With these additions, we’ve enhanced our fixed industrial scanning capabilities, allowing manufacturers to </a:t>
            </a:r>
            <a:r>
              <a:rPr lang="en-US" b="1" dirty="0"/>
              <a:t>improve quality inspection, detect anomalies, and optimize their production lines with advanced AI and machine learning tools</a:t>
            </a:r>
            <a:r>
              <a:rPr lang="en-US" dirty="0"/>
              <a:t>.</a:t>
            </a:r>
          </a:p>
          <a:p>
            <a:pPr>
              <a:buNone/>
            </a:pPr>
            <a:r>
              <a:rPr lang="en-US" dirty="0"/>
              <a:t>So today, Zebra is much more than just a hardware provider. We are a leader in </a:t>
            </a:r>
            <a:r>
              <a:rPr lang="en-US" b="1" dirty="0"/>
              <a:t>Rugged Mobile Computing, Data Capture, Barcode Printing, and Mobile RFID</a:t>
            </a:r>
            <a:r>
              <a:rPr lang="en-US" dirty="0"/>
              <a:t>. But what truly sets us apart is how we integrate these technologies into complete, </a:t>
            </a:r>
            <a:r>
              <a:rPr lang="en-US" b="1" dirty="0"/>
              <a:t>scalable solutions</a:t>
            </a:r>
            <a:r>
              <a:rPr lang="en-US" dirty="0"/>
              <a:t> that drive automation and efficiency across the factory floor.</a:t>
            </a:r>
          </a:p>
          <a:p>
            <a:r>
              <a:rPr lang="en-US" dirty="0"/>
              <a:t>Ultimately, this evolution positions Zebra as a key partner for manufacturers looking to build a </a:t>
            </a:r>
            <a:r>
              <a:rPr lang="en-US" b="1" dirty="0"/>
              <a:t>connected factory</a:t>
            </a:r>
            <a:r>
              <a:rPr lang="en-US" dirty="0"/>
              <a:t>—one that is agile, data-driven, and future-proofed for the challenges ahead.</a:t>
            </a:r>
          </a:p>
          <a:p>
            <a:pPr algn="l" defTabSz="914266" rtl="0">
              <a:lnSpc>
                <a:spcPct val="100000"/>
              </a:lnSpc>
              <a:defRPr/>
            </a:pPr>
            <a:endParaRPr lang="en-US" i="1" dirty="0"/>
          </a:p>
        </p:txBody>
      </p:sp>
      <p:sp>
        <p:nvSpPr>
          <p:cNvPr id="4" name="Slide Number Placeholder 3"/>
          <p:cNvSpPr>
            <a:spLocks noGrp="1"/>
          </p:cNvSpPr>
          <p:nvPr>
            <p:ph type="sldNum" sz="quarter" idx="5"/>
          </p:nvPr>
        </p:nvSpPr>
        <p:spPr/>
        <p:txBody>
          <a:bodyPr lIns="91427" tIns="45714" rIns="91427" bIns="45714"/>
          <a:lstStyle/>
          <a:p>
            <a:fld id="{981FAF0C-828E-3843-9BBC-3A3DC3E92229}" type="slidenum">
              <a:rPr lang="en-US" smtClean="0"/>
              <a:t>12</a:t>
            </a:fld>
            <a:endParaRPr lang="en-US"/>
          </a:p>
        </p:txBody>
      </p:sp>
    </p:spTree>
    <p:extLst>
      <p:ext uri="{BB962C8B-B14F-4D97-AF65-F5344CB8AC3E}">
        <p14:creationId xmlns:p14="http://schemas.microsoft.com/office/powerpoint/2010/main" val="2950985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28E55-C66B-ECF9-7CD5-41DA44F00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D51AD-F147-5EED-58A2-03DB32689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7B3BD-8A29-A685-71D7-7F04FA01FF30}"/>
              </a:ext>
            </a:extLst>
          </p:cNvPr>
          <p:cNvSpPr>
            <a:spLocks noGrp="1"/>
          </p:cNvSpPr>
          <p:nvPr>
            <p:ph type="body" idx="1"/>
          </p:nvPr>
        </p:nvSpPr>
        <p:spPr/>
        <p:txBody>
          <a:bodyPr>
            <a:normAutofit fontScale="92500" lnSpcReduction="20000"/>
          </a:bodyPr>
          <a:lstStyle/>
          <a:p>
            <a:pPr>
              <a:buNone/>
            </a:pPr>
            <a:r>
              <a:rPr lang="en-US" sz="1200" dirty="0"/>
              <a:t>The Connected Factory is Zebra’s framework for helping manufacturers build more </a:t>
            </a:r>
            <a:r>
              <a:rPr lang="en-US" sz="1200" b="1" dirty="0"/>
              <a:t>efficient, agile operations</a:t>
            </a:r>
            <a:r>
              <a:rPr lang="en-US" sz="1200" dirty="0"/>
              <a:t>—and it’s a natural evolution of the journey we’ve just talked about.</a:t>
            </a:r>
          </a:p>
          <a:p>
            <a:pPr>
              <a:buNone/>
            </a:pPr>
            <a:r>
              <a:rPr lang="en-US" sz="1200" dirty="0"/>
              <a:t>As Zebra’s portfolio has expanded, we've moved beyond individual products to delivering </a:t>
            </a:r>
            <a:r>
              <a:rPr lang="en-US" sz="1200" b="1" dirty="0"/>
              <a:t>integrated solutions</a:t>
            </a:r>
            <a:r>
              <a:rPr lang="en-US" sz="1200" dirty="0"/>
              <a:t> that solve real operational challenges. And this shift is critical because manufacturers today don’t just want to buy technology—they want to know </a:t>
            </a:r>
            <a:r>
              <a:rPr lang="en-US" sz="1200" b="1" dirty="0"/>
              <a:t>how that technology will help them streamline operations, reduce costs, and improve productivity</a:t>
            </a:r>
            <a:r>
              <a:rPr lang="en-US" sz="1200" dirty="0"/>
              <a:t>.</a:t>
            </a:r>
          </a:p>
          <a:p>
            <a:pPr>
              <a:buNone/>
            </a:pPr>
            <a:r>
              <a:rPr lang="en-US" sz="1200" dirty="0"/>
              <a:t>That’s where the </a:t>
            </a:r>
            <a:r>
              <a:rPr lang="en-US" sz="1200" b="1" dirty="0"/>
              <a:t>Connected Factory framework</a:t>
            </a:r>
            <a:r>
              <a:rPr lang="en-US" sz="1200" dirty="0"/>
              <a:t> comes in. Rather than focusing on products piece by piece, we take a </a:t>
            </a:r>
            <a:r>
              <a:rPr lang="en-US" sz="1200" b="1" dirty="0"/>
              <a:t>holistic approach</a:t>
            </a:r>
            <a:r>
              <a:rPr lang="en-US" sz="1200" dirty="0"/>
              <a:t>—leveraging </a:t>
            </a:r>
            <a:r>
              <a:rPr lang="en-US" sz="1200" b="1" dirty="0"/>
              <a:t>rugged mobile computing, automation, advanced data capture, and AI-driven insights</a:t>
            </a:r>
            <a:r>
              <a:rPr lang="en-US" sz="1200" dirty="0"/>
              <a:t>—to create a </a:t>
            </a:r>
            <a:r>
              <a:rPr lang="en-US" sz="1200" b="1" dirty="0"/>
              <a:t>seamless flow of information</a:t>
            </a:r>
            <a:r>
              <a:rPr lang="en-US" sz="1200" dirty="0"/>
              <a:t> across the entire production environment.</a:t>
            </a:r>
          </a:p>
          <a:p>
            <a:pPr>
              <a:buNone/>
            </a:pPr>
            <a:r>
              <a:rPr lang="en-US" sz="1200" dirty="0"/>
              <a:t>But it’s not just about Zebra. The Connected Factory is </a:t>
            </a:r>
            <a:r>
              <a:rPr lang="en-US" sz="1200" b="1" dirty="0"/>
              <a:t>an ecosystem approach</a:t>
            </a:r>
            <a:r>
              <a:rPr lang="en-US" sz="1200" dirty="0"/>
              <a:t>. It brings together the right mix of Zebra’s technologies, </a:t>
            </a:r>
            <a:r>
              <a:rPr lang="en-US" sz="1200" b="1" dirty="0"/>
              <a:t>strategic partnerships</a:t>
            </a:r>
            <a:r>
              <a:rPr lang="en-US" sz="1200" dirty="0"/>
              <a:t>, and </a:t>
            </a:r>
            <a:r>
              <a:rPr lang="en-US" sz="1200" b="1" dirty="0"/>
              <a:t>consulting expertise</a:t>
            </a:r>
            <a:r>
              <a:rPr lang="en-US" sz="1200" dirty="0"/>
              <a:t> to ensure that solutions are tailored to each manufacturer’s needs. Because every operation is unique, and successful transformation isn’t about dropping in a single piece of hardware—it’s about </a:t>
            </a:r>
            <a:r>
              <a:rPr lang="en-US" sz="1200" b="1" dirty="0"/>
              <a:t>optimizing entire workflows</a:t>
            </a:r>
            <a:r>
              <a:rPr lang="en-US" sz="1200" dirty="0"/>
              <a:t>.</a:t>
            </a:r>
          </a:p>
          <a:p>
            <a:pPr>
              <a:buNone/>
            </a:pPr>
            <a:r>
              <a:rPr lang="en-US" sz="1200" dirty="0"/>
              <a:t>So as we dive deeper into this, I encourage you to think about where your factory is today. Are your systems connected? Are you making real-time decisions based on data? And how can we help you </a:t>
            </a:r>
            <a:r>
              <a:rPr lang="en-US" sz="1200" b="1" dirty="0"/>
              <a:t>accelerate your digital transformation</a:t>
            </a:r>
            <a:r>
              <a:rPr lang="en-US" sz="1200" dirty="0"/>
              <a:t>?</a:t>
            </a:r>
          </a:p>
          <a:p>
            <a:r>
              <a:rPr lang="en-US" sz="1200" dirty="0"/>
              <a:t>That’s the power of the </a:t>
            </a:r>
            <a:r>
              <a:rPr lang="en-US" sz="1200" b="1" dirty="0"/>
              <a:t>Connected Factory framework</a:t>
            </a:r>
            <a:r>
              <a:rPr lang="en-US" sz="1200" dirty="0"/>
              <a:t>, and it’s what Zebra is bringing to manufacturers around the world.</a:t>
            </a:r>
          </a:p>
        </p:txBody>
      </p:sp>
      <p:sp>
        <p:nvSpPr>
          <p:cNvPr id="4" name="Slide Number Placeholder 3">
            <a:extLst>
              <a:ext uri="{FF2B5EF4-FFF2-40B4-BE49-F238E27FC236}">
                <a16:creationId xmlns:a16="http://schemas.microsoft.com/office/drawing/2014/main" id="{E7483214-6931-68F1-C7B9-7F5A7AB265B8}"/>
              </a:ext>
            </a:extLst>
          </p:cNvPr>
          <p:cNvSpPr>
            <a:spLocks noGrp="1"/>
          </p:cNvSpPr>
          <p:nvPr>
            <p:ph type="sldNum" sz="quarter" idx="10"/>
          </p:nvPr>
        </p:nvSpPr>
        <p:spPr/>
        <p:txBody>
          <a:bodyPr lIns="91427" tIns="45714" rIns="91427" bIns="45714"/>
          <a:lstStyle/>
          <a:p>
            <a:pPr algn="r" defTabSz="914266" rtl="0">
              <a:defRPr/>
            </a:pPr>
            <a:fld id="{A311E8DB-6A4C-4C83-82CD-75B2E805777B}" type="slidenum">
              <a:rPr lang="en-US" sz="1200" kern="1200">
                <a:solidFill>
                  <a:prstClr val="black"/>
                </a:solidFill>
                <a:latin typeface="Calibri"/>
                <a:ea typeface="+mn-ea"/>
                <a:cs typeface="+mn-cs"/>
              </a:rPr>
              <a:pPr algn="r" defTabSz="914266" rtl="0">
                <a:defRPr/>
              </a:pPr>
              <a:t>13</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563051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At Zebra, we understand that manufacturers have clear business objectives, and our solutions are designed to align with those priorities. That’s why we’ve structured our approach around three key value drivers that are essential to modern manufacturing: </a:t>
            </a:r>
            <a:r>
              <a:rPr lang="en-US" b="1" dirty="0"/>
              <a:t>Actionable Visibility, Optimized Quality, and an Augmented Workforce.</a:t>
            </a:r>
            <a:endParaRPr lang="en-US" dirty="0"/>
          </a:p>
          <a:p>
            <a:pPr>
              <a:buNone/>
            </a:pPr>
            <a:r>
              <a:rPr lang="en-US" dirty="0"/>
              <a:t>Let’s start with </a:t>
            </a:r>
            <a:r>
              <a:rPr lang="en-US" b="1" dirty="0"/>
              <a:t>Actionable Visibility.</a:t>
            </a:r>
            <a:r>
              <a:rPr lang="en-US" dirty="0"/>
              <a:t> Visibility is the foundation of efficiency in manufacturing. Whether it’s tracking </a:t>
            </a:r>
            <a:r>
              <a:rPr lang="en-US" b="1" dirty="0"/>
              <a:t>inventory, assets, or people</a:t>
            </a:r>
            <a:r>
              <a:rPr lang="en-US" dirty="0"/>
              <a:t>, real-time insights drive better decision-making. Our solutions, including </a:t>
            </a:r>
            <a:r>
              <a:rPr lang="en-US" b="1" dirty="0"/>
              <a:t>RFID, barcode scanning, and industrial automation</a:t>
            </a:r>
            <a:r>
              <a:rPr lang="en-US" dirty="0"/>
              <a:t>, provide manufacturers with </a:t>
            </a:r>
            <a:r>
              <a:rPr lang="en-US" b="1" dirty="0"/>
              <a:t>instant access to operational data</a:t>
            </a:r>
            <a:r>
              <a:rPr lang="en-US" dirty="0"/>
              <a:t>—eliminating guesswork and enabling smarter, faster responses.</a:t>
            </a:r>
          </a:p>
          <a:p>
            <a:pPr>
              <a:buNone/>
            </a:pPr>
            <a:r>
              <a:rPr lang="en-US" dirty="0"/>
              <a:t>Next, we have </a:t>
            </a:r>
            <a:r>
              <a:rPr lang="en-US" b="1" dirty="0"/>
              <a:t>Optimized Quality.</a:t>
            </a:r>
            <a:r>
              <a:rPr lang="en-US" dirty="0"/>
              <a:t> Quality control isn’t just about catching defects—it’s about </a:t>
            </a:r>
            <a:r>
              <a:rPr lang="en-US" b="1" dirty="0"/>
              <a:t>consistency, traceability, and continuous improvement</a:t>
            </a:r>
            <a:r>
              <a:rPr lang="en-US" dirty="0"/>
              <a:t>. By digitizing inspection processes, integrating </a:t>
            </a:r>
            <a:r>
              <a:rPr lang="en-US" b="1" dirty="0"/>
              <a:t>track-and-trace solutions</a:t>
            </a:r>
            <a:r>
              <a:rPr lang="en-US" dirty="0"/>
              <a:t>, and leveraging </a:t>
            </a:r>
            <a:r>
              <a:rPr lang="en-US" b="1" dirty="0"/>
              <a:t>machine vision technology</a:t>
            </a:r>
            <a:r>
              <a:rPr lang="en-US" dirty="0"/>
              <a:t>, Zebra helps manufacturers </a:t>
            </a:r>
            <a:r>
              <a:rPr lang="en-US" b="1" dirty="0"/>
              <a:t>ensure product integrity</a:t>
            </a:r>
            <a:r>
              <a:rPr lang="en-US" dirty="0"/>
              <a:t> at every stage of production. This reduces waste, minimizes recalls, and enhances compliance—all while keeping operations running smoothly.</a:t>
            </a:r>
          </a:p>
          <a:p>
            <a:pPr>
              <a:buNone/>
            </a:pPr>
            <a:r>
              <a:rPr lang="en-US" dirty="0"/>
              <a:t>And finally, we focus on </a:t>
            </a:r>
            <a:r>
              <a:rPr lang="en-US" b="1" dirty="0"/>
              <a:t>the Augmented Workforce.</a:t>
            </a:r>
            <a:r>
              <a:rPr lang="en-US" dirty="0"/>
              <a:t> While automation is transforming the factory floor, people remain at the heart of manufacturing. But their roles are evolving. With Zebra’s </a:t>
            </a:r>
            <a:r>
              <a:rPr lang="en-US" b="1" dirty="0"/>
              <a:t>rugged mobile computers, wearable technology, and software solutions</a:t>
            </a:r>
            <a:r>
              <a:rPr lang="en-US" dirty="0"/>
              <a:t>, frontline workers are more connected than ever. They have the tools they need to collaborate with </a:t>
            </a:r>
            <a:r>
              <a:rPr lang="en-US" b="1" dirty="0"/>
              <a:t>machines, data, and each other</a:t>
            </a:r>
            <a:r>
              <a:rPr lang="en-US" dirty="0"/>
              <a:t>, making production lines more </a:t>
            </a:r>
            <a:r>
              <a:rPr lang="en-US" b="1" dirty="0"/>
              <a:t>agile and adaptable</a:t>
            </a:r>
            <a:r>
              <a:rPr lang="en-US" dirty="0"/>
              <a:t>.</a:t>
            </a:r>
          </a:p>
          <a:p>
            <a:pPr>
              <a:buNone/>
            </a:pPr>
            <a:r>
              <a:rPr lang="en-US" dirty="0"/>
              <a:t>These three pillars—</a:t>
            </a:r>
            <a:r>
              <a:rPr lang="en-US" b="1" dirty="0"/>
              <a:t>Visibility, Quality, and Workforce Augmentation</a:t>
            </a:r>
            <a:r>
              <a:rPr lang="en-US" dirty="0"/>
              <a:t>—are what manufacturers consistently tell us they need. We’ve refined this framework based on direct customer feedback, ensuring it speaks to the real challenges and opportunities in modern factories.</a:t>
            </a:r>
          </a:p>
          <a:p>
            <a:r>
              <a:rPr lang="en-US" dirty="0"/>
              <a:t>So as you think about your own operations, where do you see the biggest opportunities for improvement? And how can we help you bridge the gap between today’s challenges and tomorrow’s possibilities?</a:t>
            </a:r>
          </a:p>
          <a:p>
            <a:endParaRPr lang="en-US" dirty="0"/>
          </a:p>
        </p:txBody>
      </p:sp>
      <p:sp>
        <p:nvSpPr>
          <p:cNvPr id="4" name="Slide Number Placeholder 3"/>
          <p:cNvSpPr>
            <a:spLocks noGrp="1"/>
          </p:cNvSpPr>
          <p:nvPr>
            <p:ph type="sldNum" sz="quarter" idx="5"/>
          </p:nvPr>
        </p:nvSpPr>
        <p:spPr/>
        <p:txBody>
          <a:bodyPr lIns="91427" tIns="45714" rIns="91427" bIns="45714"/>
          <a:lstStyle/>
          <a:p>
            <a:pPr>
              <a:defRPr/>
            </a:pPr>
            <a:fld id="{A311E8DB-6A4C-4C83-82CD-75B2E805777B}" type="slidenum">
              <a:rPr lang="en-US" smtClean="0"/>
              <a:pPr>
                <a:defRPr/>
              </a:pPr>
              <a:t>14</a:t>
            </a:fld>
            <a:endParaRPr lang="en-US"/>
          </a:p>
        </p:txBody>
      </p:sp>
    </p:spTree>
    <p:extLst>
      <p:ext uri="{BB962C8B-B14F-4D97-AF65-F5344CB8AC3E}">
        <p14:creationId xmlns:p14="http://schemas.microsoft.com/office/powerpoint/2010/main" val="555338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*"Now that we’ve explored the Connected Factory framework, let’s break it down further to see </a:t>
            </a:r>
            <a:r>
              <a:rPr lang="en-US" b="1" dirty="0"/>
              <a:t>how everything ties together</a:t>
            </a:r>
            <a:r>
              <a:rPr lang="en-US" dirty="0"/>
              <a:t> and delivers measurable value to manufacturers.</a:t>
            </a:r>
          </a:p>
          <a:p>
            <a:pPr>
              <a:buNone/>
            </a:pPr>
            <a:r>
              <a:rPr lang="en-US" dirty="0"/>
              <a:t>At the top, we have our </a:t>
            </a:r>
            <a:r>
              <a:rPr lang="en-US" b="1" dirty="0"/>
              <a:t>three core value drivers</a:t>
            </a:r>
            <a:r>
              <a:rPr lang="en-US" dirty="0"/>
              <a:t>:</a:t>
            </a:r>
          </a:p>
          <a:p>
            <a:pPr>
              <a:buFont typeface="Arial" panose="020B0604020202020204" pitchFamily="34" charset="0"/>
              <a:buChar char="•"/>
            </a:pPr>
            <a:r>
              <a:rPr lang="en-US" b="1" dirty="0"/>
              <a:t>Actionable Visibility</a:t>
            </a:r>
            <a:r>
              <a:rPr lang="en-US" dirty="0"/>
              <a:t> – ensuring that inventory, assets, and production processes are always in sight and optimized.</a:t>
            </a:r>
          </a:p>
          <a:p>
            <a:pPr>
              <a:buFont typeface="Arial" panose="020B0604020202020204" pitchFamily="34" charset="0"/>
              <a:buChar char="•"/>
            </a:pPr>
            <a:r>
              <a:rPr lang="en-US" b="1" dirty="0"/>
              <a:t>Augmented Workforce</a:t>
            </a:r>
            <a:r>
              <a:rPr lang="en-US" dirty="0"/>
              <a:t> – equipping workers with the tools they need to be more efficient, flexible, and empowered.</a:t>
            </a:r>
          </a:p>
          <a:p>
            <a:pPr>
              <a:buFont typeface="Arial" panose="020B0604020202020204" pitchFamily="34" charset="0"/>
              <a:buChar char="•"/>
            </a:pPr>
            <a:r>
              <a:rPr lang="en-US" b="1" dirty="0"/>
              <a:t>Optimized Quality</a:t>
            </a:r>
            <a:r>
              <a:rPr lang="en-US" dirty="0"/>
              <a:t> – digitizing inspection and quality control to reduce errors and drive consistency.</a:t>
            </a:r>
          </a:p>
          <a:p>
            <a:pPr>
              <a:buNone/>
            </a:pPr>
            <a:r>
              <a:rPr lang="en-US" dirty="0"/>
              <a:t>Each of these categories is supported by </a:t>
            </a:r>
            <a:r>
              <a:rPr lang="en-US" b="1" dirty="0"/>
              <a:t>key business outcomes</a:t>
            </a:r>
            <a:r>
              <a:rPr lang="en-US" dirty="0"/>
              <a:t>, which we see in the </a:t>
            </a:r>
            <a:r>
              <a:rPr lang="en-US" b="1" dirty="0"/>
              <a:t>blue boxes</a:t>
            </a:r>
            <a:r>
              <a:rPr lang="en-US" dirty="0"/>
              <a:t> in the middle of the slide. These aren’t just ideas—these are </a:t>
            </a:r>
            <a:r>
              <a:rPr lang="en-US" b="1" dirty="0"/>
              <a:t>real, measurable improvements</a:t>
            </a:r>
            <a:r>
              <a:rPr lang="en-US" dirty="0"/>
              <a:t> that Zebra’s solutions deliver in manufacturing environments today.</a:t>
            </a:r>
          </a:p>
          <a:p>
            <a:pPr>
              <a:buNone/>
            </a:pPr>
            <a:r>
              <a:rPr lang="en-US" dirty="0"/>
              <a:t>For example, under </a:t>
            </a:r>
            <a:r>
              <a:rPr lang="en-US" b="1" dirty="0"/>
              <a:t>Actionable Visibility</a:t>
            </a:r>
            <a:r>
              <a:rPr lang="en-US" dirty="0"/>
              <a:t>, we see metrics like:</a:t>
            </a:r>
            <a:br>
              <a:rPr lang="en-US" dirty="0"/>
            </a:br>
            <a:r>
              <a:rPr lang="en-US" dirty="0"/>
              <a:t>✔ </a:t>
            </a:r>
            <a:r>
              <a:rPr lang="en-US" b="1" dirty="0"/>
              <a:t>Up to 50% cycle time improvement</a:t>
            </a:r>
            <a:br>
              <a:rPr lang="en-US" dirty="0"/>
            </a:br>
            <a:r>
              <a:rPr lang="en-US" dirty="0"/>
              <a:t>✔ </a:t>
            </a:r>
            <a:r>
              <a:rPr lang="en-US" b="1" dirty="0"/>
              <a:t>3x increase in production capacity</a:t>
            </a:r>
            <a:br>
              <a:rPr lang="en-US" dirty="0"/>
            </a:br>
            <a:r>
              <a:rPr lang="en-US" dirty="0"/>
              <a:t>✔ </a:t>
            </a:r>
            <a:r>
              <a:rPr lang="en-US" b="1" dirty="0"/>
              <a:t>Up to 80% reduction in work delays due to missing tools</a:t>
            </a:r>
            <a:endParaRPr lang="en-US" dirty="0"/>
          </a:p>
          <a:p>
            <a:pPr>
              <a:buNone/>
            </a:pPr>
            <a:r>
              <a:rPr lang="en-US" dirty="0"/>
              <a:t>This is all about </a:t>
            </a:r>
            <a:r>
              <a:rPr lang="en-US" b="1" dirty="0"/>
              <a:t>throughput</a:t>
            </a:r>
            <a:r>
              <a:rPr lang="en-US" dirty="0"/>
              <a:t>—</a:t>
            </a:r>
            <a:r>
              <a:rPr lang="en-US" b="1" dirty="0"/>
              <a:t>how fast and efficiently work moves through the factory floor</a:t>
            </a:r>
            <a:r>
              <a:rPr lang="en-US" dirty="0"/>
              <a:t>. The ability to track </a:t>
            </a:r>
            <a:r>
              <a:rPr lang="en-US" b="1" dirty="0"/>
              <a:t>inventory, assets, and workflows in real-time</a:t>
            </a:r>
            <a:r>
              <a:rPr lang="en-US" dirty="0"/>
              <a:t> gives manufacturers the agility they need to reduce downtime and optimize processes.</a:t>
            </a:r>
          </a:p>
          <a:p>
            <a:pPr>
              <a:buNone/>
            </a:pPr>
            <a:r>
              <a:rPr lang="en-US" dirty="0"/>
              <a:t>Under </a:t>
            </a:r>
            <a:r>
              <a:rPr lang="en-US" b="1" dirty="0"/>
              <a:t>Augmented Workforce</a:t>
            </a:r>
            <a:r>
              <a:rPr lang="en-US" dirty="0"/>
              <a:t>, we focus on making workers more efficient and reducing manual inefficiencies:</a:t>
            </a:r>
            <a:br>
              <a:rPr lang="en-US" dirty="0"/>
            </a:br>
            <a:r>
              <a:rPr lang="en-US" dirty="0"/>
              <a:t>✔ </a:t>
            </a:r>
            <a:r>
              <a:rPr lang="en-US" b="1" dirty="0"/>
              <a:t>10% reduction in human errors</a:t>
            </a:r>
            <a:br>
              <a:rPr lang="en-US" dirty="0"/>
            </a:br>
            <a:r>
              <a:rPr lang="en-US" dirty="0"/>
              <a:t>✔ </a:t>
            </a:r>
            <a:r>
              <a:rPr lang="en-US" b="1" dirty="0"/>
              <a:t>Search times cut from 8 hours to under 30 minutes</a:t>
            </a:r>
            <a:br>
              <a:rPr lang="en-US" dirty="0"/>
            </a:br>
            <a:r>
              <a:rPr lang="en-US" dirty="0"/>
              <a:t>✔ </a:t>
            </a:r>
            <a:r>
              <a:rPr lang="en-US" b="1" dirty="0"/>
              <a:t>Saving up to 35,000 man-hours per year</a:t>
            </a:r>
            <a:endParaRPr lang="en-US" dirty="0"/>
          </a:p>
          <a:p>
            <a:pPr>
              <a:buNone/>
            </a:pPr>
            <a:r>
              <a:rPr lang="en-US" dirty="0"/>
              <a:t>This is about </a:t>
            </a:r>
            <a:r>
              <a:rPr lang="en-US" b="1" dirty="0"/>
              <a:t>worker efficiency, cost reduction, and improving the frontline experience</a:t>
            </a:r>
            <a:r>
              <a:rPr lang="en-US" dirty="0"/>
              <a:t>. Automation is increasing, but people remain essential on the factory floor. Zebra ensures that workers have the right information at the right time—so they can </a:t>
            </a:r>
            <a:r>
              <a:rPr lang="en-US" b="1" dirty="0"/>
              <a:t>make better decisions and collaborate effectively</a:t>
            </a:r>
            <a:r>
              <a:rPr lang="en-US" dirty="0"/>
              <a:t>.</a:t>
            </a:r>
          </a:p>
          <a:p>
            <a:pPr>
              <a:buNone/>
            </a:pPr>
            <a:r>
              <a:rPr lang="en-US" dirty="0"/>
              <a:t>And finally, </a:t>
            </a:r>
            <a:r>
              <a:rPr lang="en-US" b="1" dirty="0"/>
              <a:t>Optimized Quality</a:t>
            </a:r>
            <a:r>
              <a:rPr lang="en-US" dirty="0"/>
              <a:t>:</a:t>
            </a:r>
            <a:br>
              <a:rPr lang="en-US" dirty="0"/>
            </a:br>
            <a:r>
              <a:rPr lang="en-US" dirty="0"/>
              <a:t>✔ </a:t>
            </a:r>
            <a:r>
              <a:rPr lang="en-US" b="1" dirty="0"/>
              <a:t>20-30% faster quality testing speeds</a:t>
            </a:r>
            <a:br>
              <a:rPr lang="en-US" dirty="0"/>
            </a:br>
            <a:r>
              <a:rPr lang="en-US" dirty="0"/>
              <a:t>✔ </a:t>
            </a:r>
            <a:r>
              <a:rPr lang="en-US" b="1" dirty="0"/>
              <a:t>Up to 10% improvement in accuracy</a:t>
            </a:r>
            <a:br>
              <a:rPr lang="en-US" dirty="0"/>
            </a:br>
            <a:r>
              <a:rPr lang="en-US" dirty="0"/>
              <a:t>✔ </a:t>
            </a:r>
            <a:r>
              <a:rPr lang="en-US" b="1" dirty="0"/>
              <a:t>100% inspection reduces waste and ensures compliance</a:t>
            </a:r>
            <a:endParaRPr lang="en-US" dirty="0"/>
          </a:p>
          <a:p>
            <a:pPr>
              <a:buNone/>
            </a:pPr>
            <a:r>
              <a:rPr lang="en-US" dirty="0"/>
              <a:t>Here, it’s all about </a:t>
            </a:r>
            <a:r>
              <a:rPr lang="en-US" b="1" dirty="0"/>
              <a:t>accuracy, speed, and continuous improvement</a:t>
            </a:r>
            <a:r>
              <a:rPr lang="en-US" dirty="0"/>
              <a:t>. By digitizing </a:t>
            </a:r>
            <a:r>
              <a:rPr lang="en-US" b="1" dirty="0"/>
              <a:t>inspection, track-and-trace, and corrective actions</a:t>
            </a:r>
            <a:r>
              <a:rPr lang="en-US" dirty="0"/>
              <a:t>, manufacturers can minimize defects, prevent recalls, and maintain </a:t>
            </a:r>
            <a:r>
              <a:rPr lang="en-US" b="1" dirty="0"/>
              <a:t>higher levels of quality assurance</a:t>
            </a:r>
            <a:r>
              <a:rPr lang="en-US" dirty="0"/>
              <a:t>.</a:t>
            </a:r>
          </a:p>
          <a:p>
            <a:pPr>
              <a:buNone/>
            </a:pPr>
            <a:r>
              <a:rPr lang="en-US" dirty="0"/>
              <a:t>At the bottom of the slide, we see the </a:t>
            </a:r>
            <a:r>
              <a:rPr lang="en-US" b="1" dirty="0"/>
              <a:t>capabilities</a:t>
            </a:r>
            <a:r>
              <a:rPr lang="en-US" dirty="0"/>
              <a:t> that drive these outcomes—</a:t>
            </a:r>
            <a:r>
              <a:rPr lang="en-US" b="1" dirty="0"/>
              <a:t>identification and tracking, workforce collaboration, automated quality control, and more</a:t>
            </a:r>
            <a:r>
              <a:rPr lang="en-US" dirty="0"/>
              <a:t>. These capabilities allow us to have more strategic conversations with manufacturers, focusing not just on individual products, but on </a:t>
            </a:r>
            <a:r>
              <a:rPr lang="en-US" b="1" dirty="0"/>
              <a:t>end-to-end solutions that deliver real business impact</a:t>
            </a:r>
            <a:r>
              <a:rPr lang="en-US" dirty="0"/>
              <a:t>.</a:t>
            </a:r>
          </a:p>
          <a:p>
            <a:pPr>
              <a:buNone/>
            </a:pPr>
            <a:r>
              <a:rPr lang="en-US" dirty="0"/>
              <a:t>So, to summarize:</a:t>
            </a:r>
            <a:br>
              <a:rPr lang="en-US" dirty="0"/>
            </a:br>
            <a:r>
              <a:rPr lang="en-US" dirty="0"/>
              <a:t>✔ </a:t>
            </a:r>
            <a:r>
              <a:rPr lang="en-US" b="1" dirty="0"/>
              <a:t>Actionable Visibility</a:t>
            </a:r>
            <a:r>
              <a:rPr lang="en-US" dirty="0"/>
              <a:t> drives </a:t>
            </a:r>
            <a:r>
              <a:rPr lang="en-US" b="1" dirty="0"/>
              <a:t>throughput</a:t>
            </a:r>
            <a:r>
              <a:rPr lang="en-US" dirty="0"/>
              <a:t>.</a:t>
            </a:r>
            <a:br>
              <a:rPr lang="en-US" dirty="0"/>
            </a:br>
            <a:r>
              <a:rPr lang="en-US" dirty="0"/>
              <a:t>✔ </a:t>
            </a:r>
            <a:r>
              <a:rPr lang="en-US" b="1" dirty="0"/>
              <a:t>Augmented Workforce</a:t>
            </a:r>
            <a:r>
              <a:rPr lang="en-US" dirty="0"/>
              <a:t> improves </a:t>
            </a:r>
            <a:r>
              <a:rPr lang="en-US" b="1" dirty="0"/>
              <a:t>efficiency, cost, and the worker experience</a:t>
            </a:r>
            <a:r>
              <a:rPr lang="en-US" dirty="0"/>
              <a:t>.</a:t>
            </a:r>
            <a:br>
              <a:rPr lang="en-US" dirty="0"/>
            </a:br>
            <a:r>
              <a:rPr lang="en-US" dirty="0"/>
              <a:t>✔ </a:t>
            </a:r>
            <a:r>
              <a:rPr lang="en-US" b="1" dirty="0"/>
              <a:t>Optimized Quality</a:t>
            </a:r>
            <a:r>
              <a:rPr lang="en-US" dirty="0"/>
              <a:t> ensures </a:t>
            </a:r>
            <a:r>
              <a:rPr lang="en-US" b="1" dirty="0"/>
              <a:t>accuracy, speed, and continuous improvement</a:t>
            </a:r>
            <a:r>
              <a:rPr lang="en-US" dirty="0"/>
              <a:t>.</a:t>
            </a:r>
          </a:p>
          <a:p>
            <a:r>
              <a:rPr lang="en-US" dirty="0"/>
              <a:t>These pillars form the </a:t>
            </a:r>
            <a:r>
              <a:rPr lang="en-US" b="1" dirty="0"/>
              <a:t>foundation of the Connected Factory</a:t>
            </a:r>
            <a:r>
              <a:rPr lang="en-US" dirty="0"/>
              <a:t>, and they help manufacturers </a:t>
            </a:r>
            <a:r>
              <a:rPr lang="en-US" b="1" dirty="0"/>
              <a:t>transform their operations with data-driven insights and automation</a:t>
            </a:r>
            <a:r>
              <a:rPr lang="en-US" dirty="0"/>
              <a:t>."</a:t>
            </a:r>
          </a:p>
          <a:p>
            <a:endParaRPr lang="en-US" b="0" i="0" dirty="0">
              <a:solidFill>
                <a:srgbClr val="333333"/>
              </a:solidFill>
              <a:effectLst/>
              <a:latin typeface="proxima-nova"/>
            </a:endParaRPr>
          </a:p>
        </p:txBody>
      </p:sp>
    </p:spTree>
    <p:extLst>
      <p:ext uri="{BB962C8B-B14F-4D97-AF65-F5344CB8AC3E}">
        <p14:creationId xmlns:p14="http://schemas.microsoft.com/office/powerpoint/2010/main" val="146713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Now, let’s take a deeper dive into one of the key pillars of the Connected Factory: </a:t>
            </a:r>
            <a:r>
              <a:rPr lang="en-US" b="1" dirty="0"/>
              <a:t>Actionable Visibility</a:t>
            </a:r>
            <a:r>
              <a:rPr lang="en-US" dirty="0"/>
              <a:t>. This is all about giving manufacturers real-time insights into their inventory, assets, and production processes to drive efficiency and eliminate bottlenecks.</a:t>
            </a:r>
          </a:p>
          <a:p>
            <a:pPr>
              <a:buNone/>
            </a:pPr>
            <a:r>
              <a:rPr lang="en-US" dirty="0"/>
              <a:t>To break it down, we focus on three core capabilities:</a:t>
            </a:r>
          </a:p>
          <a:p>
            <a:pPr>
              <a:buNone/>
            </a:pPr>
            <a:r>
              <a:rPr lang="en-US" dirty="0"/>
              <a:t>1️⃣ </a:t>
            </a:r>
            <a:r>
              <a:rPr lang="en-US" b="1" dirty="0"/>
              <a:t>Enable Identification and Tracking</a:t>
            </a:r>
            <a:r>
              <a:rPr lang="en-US" dirty="0"/>
              <a:t> – This is where Zebra’s expertise in </a:t>
            </a:r>
            <a:r>
              <a:rPr lang="en-US" b="1" dirty="0"/>
              <a:t>barcode scanning, RFID, and real-time location sensing</a:t>
            </a:r>
            <a:r>
              <a:rPr lang="en-US" dirty="0"/>
              <a:t> comes into play. With these technologies, manufacturers can </a:t>
            </a:r>
            <a:r>
              <a:rPr lang="en-US" b="1" dirty="0"/>
              <a:t>track components, assets, and materials across the entire facility</a:t>
            </a:r>
            <a:r>
              <a:rPr lang="en-US" dirty="0"/>
              <a:t>, ensuring that nothing is lost, misplaced, or out of sync. This level of visibility helps prevent </a:t>
            </a:r>
            <a:r>
              <a:rPr lang="en-US" b="1" dirty="0"/>
              <a:t>delays, reduces waste, and optimizes inventory management</a:t>
            </a:r>
            <a:r>
              <a:rPr lang="en-US" dirty="0"/>
              <a:t>.</a:t>
            </a:r>
          </a:p>
          <a:p>
            <a:pPr>
              <a:buNone/>
            </a:pPr>
            <a:r>
              <a:rPr lang="en-US" dirty="0"/>
              <a:t>2️⃣ </a:t>
            </a:r>
            <a:r>
              <a:rPr lang="en-US" b="1" dirty="0"/>
              <a:t>Optimize Material Movement and Management</a:t>
            </a:r>
            <a:r>
              <a:rPr lang="en-US" dirty="0"/>
              <a:t> – Visibility alone isn’t enough. Manufacturers need </a:t>
            </a:r>
            <a:r>
              <a:rPr lang="en-US" b="1" dirty="0"/>
              <a:t>automated processes</a:t>
            </a:r>
            <a:r>
              <a:rPr lang="en-US" dirty="0"/>
              <a:t> that ensure materials and products move through production efficiently. Zebra’s </a:t>
            </a:r>
            <a:r>
              <a:rPr lang="en-US" b="1" dirty="0"/>
              <a:t>mobile robots, fixed industrial scanners, and automation technologies</a:t>
            </a:r>
            <a:r>
              <a:rPr lang="en-US" dirty="0"/>
              <a:t> streamline </a:t>
            </a:r>
            <a:r>
              <a:rPr lang="en-US" b="1" dirty="0"/>
              <a:t>inbound processing, real-time tracking of materials, and dynamic replenishment</a:t>
            </a:r>
            <a:r>
              <a:rPr lang="en-US" dirty="0"/>
              <a:t>, reducing foot traffic and improving safety. This ensures that </a:t>
            </a:r>
            <a:r>
              <a:rPr lang="en-US" b="1" dirty="0"/>
              <a:t>critical parts and materials are where they need to be, exactly when they’re needed</a:t>
            </a:r>
            <a:r>
              <a:rPr lang="en-US" dirty="0"/>
              <a:t>.</a:t>
            </a:r>
          </a:p>
          <a:p>
            <a:pPr>
              <a:buNone/>
            </a:pPr>
            <a:r>
              <a:rPr lang="en-US" dirty="0"/>
              <a:t>3️⃣ </a:t>
            </a:r>
            <a:r>
              <a:rPr lang="en-US" b="1" dirty="0"/>
              <a:t>Enhance Process Performance &amp; Demand Planning</a:t>
            </a:r>
            <a:r>
              <a:rPr lang="en-US" dirty="0"/>
              <a:t> – This is where </a:t>
            </a:r>
            <a:r>
              <a:rPr lang="en-US" b="1" dirty="0"/>
              <a:t>AI, predictive analytics, and automation</a:t>
            </a:r>
            <a:r>
              <a:rPr lang="en-US" dirty="0"/>
              <a:t> help manufacturers </a:t>
            </a:r>
            <a:r>
              <a:rPr lang="en-US" b="1" dirty="0"/>
              <a:t>forecast demand, optimize production workflows, and detect bottlenecks before they happen</a:t>
            </a:r>
            <a:r>
              <a:rPr lang="en-US" dirty="0"/>
              <a:t>. By integrating with </a:t>
            </a:r>
            <a:r>
              <a:rPr lang="en-US" b="1" dirty="0"/>
              <a:t>MES and ERP systems</a:t>
            </a:r>
            <a:r>
              <a:rPr lang="en-US" dirty="0"/>
              <a:t>, Zebra provides manufacturers with a </a:t>
            </a:r>
            <a:r>
              <a:rPr lang="en-US" b="1" dirty="0"/>
              <a:t>centralized view of operations</a:t>
            </a:r>
            <a:r>
              <a:rPr lang="en-US" dirty="0"/>
              <a:t>, allowing them to make </a:t>
            </a:r>
            <a:r>
              <a:rPr lang="en-US" b="1" dirty="0"/>
              <a:t>data-driven decisions that improve efficiency and reduce costs</a:t>
            </a:r>
            <a:r>
              <a:rPr lang="en-US" dirty="0"/>
              <a:t>.</a:t>
            </a:r>
          </a:p>
          <a:p>
            <a:pPr>
              <a:buNone/>
            </a:pPr>
            <a:r>
              <a:rPr lang="en-US" dirty="0"/>
              <a:t>But we’re not just talking about concepts—this slide also highlights real-world success stories.</a:t>
            </a:r>
          </a:p>
          <a:p>
            <a:pPr>
              <a:buNone/>
            </a:pPr>
            <a:r>
              <a:rPr lang="en-US" dirty="0"/>
              <a:t>✅ </a:t>
            </a:r>
            <a:r>
              <a:rPr lang="en-US" b="1" dirty="0"/>
              <a:t>G3 Boats</a:t>
            </a:r>
            <a:r>
              <a:rPr lang="en-US" dirty="0"/>
              <a:t> leveraged Zebra’s automated data capture and real-time work orders to </a:t>
            </a:r>
            <a:r>
              <a:rPr lang="en-US" b="1" dirty="0"/>
              <a:t>enhance production line insight and eliminate inefficiencies</a:t>
            </a:r>
            <a:r>
              <a:rPr lang="en-US" dirty="0"/>
              <a:t>.</a:t>
            </a:r>
            <a:br>
              <a:rPr lang="en-US" dirty="0"/>
            </a:br>
            <a:r>
              <a:rPr lang="en-US" dirty="0"/>
              <a:t>✅ </a:t>
            </a:r>
            <a:r>
              <a:rPr lang="en-US" b="1" dirty="0" err="1"/>
              <a:t>Kine</a:t>
            </a:r>
            <a:r>
              <a:rPr lang="en-US" b="1" dirty="0"/>
              <a:t> Robotics</a:t>
            </a:r>
            <a:r>
              <a:rPr lang="en-US" dirty="0"/>
              <a:t> implemented high-performance </a:t>
            </a:r>
            <a:r>
              <a:rPr lang="en-US" b="1" dirty="0"/>
              <a:t>3D pick-and-place robots</a:t>
            </a:r>
            <a:r>
              <a:rPr lang="en-US" dirty="0"/>
              <a:t>, drastically improving material handling for </a:t>
            </a:r>
            <a:r>
              <a:rPr lang="en-US" b="1" dirty="0"/>
              <a:t>high-speed industrial baking</a:t>
            </a:r>
            <a:r>
              <a:rPr lang="en-US" dirty="0"/>
              <a:t>.</a:t>
            </a:r>
            <a:br>
              <a:rPr lang="en-US" dirty="0"/>
            </a:br>
            <a:r>
              <a:rPr lang="en-US" dirty="0"/>
              <a:t>✅ </a:t>
            </a:r>
            <a:r>
              <a:rPr lang="en-US" b="1" dirty="0"/>
              <a:t>Bimbo Bakeries</a:t>
            </a:r>
            <a:r>
              <a:rPr lang="en-US" dirty="0"/>
              <a:t> reduced waste and optimized forecasting with </a:t>
            </a:r>
            <a:r>
              <a:rPr lang="en-US" b="1" dirty="0"/>
              <a:t>AI-driven demand planning solutions</a:t>
            </a:r>
            <a:r>
              <a:rPr lang="en-US" dirty="0"/>
              <a:t>, ensuring that raw materials were always available when needed.</a:t>
            </a:r>
          </a:p>
          <a:p>
            <a:pPr>
              <a:buNone/>
            </a:pPr>
            <a:r>
              <a:rPr lang="en-US" dirty="0"/>
              <a:t>These examples demonstrate how manufacturers across different industries are using </a:t>
            </a:r>
            <a:r>
              <a:rPr lang="en-US" b="1" dirty="0"/>
              <a:t>Zebra’s solutions to improve efficiency, eliminate waste, and gain real-time visibility</a:t>
            </a:r>
            <a:r>
              <a:rPr lang="en-US" dirty="0"/>
              <a:t>.</a:t>
            </a:r>
          </a:p>
          <a:p>
            <a:pPr>
              <a:buNone/>
            </a:pPr>
            <a:r>
              <a:rPr lang="en-US" dirty="0"/>
              <a:t>And this is just one pillar of the Connected Factory. When combined with </a:t>
            </a:r>
            <a:r>
              <a:rPr lang="en-US" b="1" dirty="0"/>
              <a:t>workforce augmentation and optimized quality</a:t>
            </a:r>
            <a:r>
              <a:rPr lang="en-US" dirty="0"/>
              <a:t>, it creates a </a:t>
            </a:r>
            <a:r>
              <a:rPr lang="en-US" b="1" dirty="0"/>
              <a:t>fully integrated, data-driven manufacturing ecosystem</a:t>
            </a:r>
            <a:r>
              <a:rPr lang="en-US" dirty="0"/>
              <a:t>.</a:t>
            </a:r>
          </a:p>
          <a:p>
            <a:r>
              <a:rPr lang="en-US" dirty="0"/>
              <a:t>So, as you think about your own operations, where are the biggest gaps in visibility? How much time is lost due to missing materials, inefficient workflows, or delays? And how can real-time data help you take control and </a:t>
            </a:r>
            <a:r>
              <a:rPr lang="en-US" b="1" dirty="0"/>
              <a:t>accelerate productivity</a:t>
            </a:r>
            <a:r>
              <a:rPr lang="en-US" dirty="0"/>
              <a:t>?</a:t>
            </a:r>
          </a:p>
          <a:p>
            <a:endParaRPr lang="en-US" b="0" i="0" dirty="0">
              <a:solidFill>
                <a:srgbClr val="333333"/>
              </a:solidFill>
              <a:effectLst/>
              <a:latin typeface="proxima-nova"/>
            </a:endParaRPr>
          </a:p>
        </p:txBody>
      </p:sp>
    </p:spTree>
    <p:extLst>
      <p:ext uri="{BB962C8B-B14F-4D97-AF65-F5344CB8AC3E}">
        <p14:creationId xmlns:p14="http://schemas.microsoft.com/office/powerpoint/2010/main" val="633178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46A45-08B1-4411-5447-438A084279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A15B3-3376-69EB-B6F0-4BC8D6C6B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D9ABB-C1D9-79C8-7802-5FB9C0ACBD2C}"/>
              </a:ext>
            </a:extLst>
          </p:cNvPr>
          <p:cNvSpPr>
            <a:spLocks noGrp="1"/>
          </p:cNvSpPr>
          <p:nvPr>
            <p:ph type="body" idx="1"/>
          </p:nvPr>
        </p:nvSpPr>
        <p:spPr/>
        <p:txBody>
          <a:bodyPr/>
          <a:lstStyle/>
          <a:p>
            <a:pPr defTabSz="457133">
              <a:defRPr/>
            </a:pPr>
            <a:endParaRPr lang="en-US" b="0" i="0" dirty="0">
              <a:solidFill>
                <a:srgbClr val="333333"/>
              </a:solidFill>
              <a:effectLst/>
              <a:latin typeface="proxima-nova"/>
            </a:endParaRPr>
          </a:p>
          <a:p>
            <a:pPr defTabSz="457133">
              <a:defRPr/>
            </a:pPr>
            <a:endParaRPr lang="en-US" dirty="0"/>
          </a:p>
          <a:p>
            <a:pPr>
              <a:buNone/>
            </a:pPr>
            <a:r>
              <a:rPr lang="en-US" dirty="0"/>
              <a:t>The second pillar of the Connected Factory is </a:t>
            </a:r>
            <a:r>
              <a:rPr lang="en-US" b="1" dirty="0"/>
              <a:t>Augmented Workforce</a:t>
            </a:r>
            <a:r>
              <a:rPr lang="en-US" dirty="0"/>
              <a:t>, and this is an area where Zebra has a significant impact. As manufacturers face </a:t>
            </a:r>
            <a:r>
              <a:rPr lang="en-US" b="1" dirty="0"/>
              <a:t>labor shortages, increasing complexity, and higher production demands</a:t>
            </a:r>
            <a:r>
              <a:rPr lang="en-US" dirty="0"/>
              <a:t>, it’s essential that workers are </a:t>
            </a:r>
            <a:r>
              <a:rPr lang="en-US" b="1" dirty="0"/>
              <a:t>empowered with the right tools to be more efficient, productive, and engaged</a:t>
            </a:r>
            <a:r>
              <a:rPr lang="en-US" dirty="0"/>
              <a:t>.</a:t>
            </a:r>
          </a:p>
          <a:p>
            <a:pPr>
              <a:buNone/>
            </a:pPr>
            <a:r>
              <a:rPr lang="en-US" dirty="0"/>
              <a:t>To achieve this, we focus on three core capabilities:</a:t>
            </a:r>
          </a:p>
          <a:p>
            <a:pPr>
              <a:buNone/>
            </a:pPr>
            <a:r>
              <a:rPr lang="en-US" dirty="0"/>
              <a:t>1️⃣ </a:t>
            </a:r>
            <a:r>
              <a:rPr lang="en-US" b="1" dirty="0"/>
              <a:t>Empowering the Workforce with Greater Control</a:t>
            </a:r>
            <a:r>
              <a:rPr lang="en-US" dirty="0"/>
              <a:t> – Frontline workers need </a:t>
            </a:r>
            <a:r>
              <a:rPr lang="en-US" b="1" dirty="0"/>
              <a:t>real-time access to data</a:t>
            </a:r>
            <a:r>
              <a:rPr lang="en-US" dirty="0"/>
              <a:t> to make informed decisions quickly. By integrating </a:t>
            </a:r>
            <a:r>
              <a:rPr lang="en-US" b="1" dirty="0"/>
              <a:t>mobile computing, AI-driven insights, and automation</a:t>
            </a:r>
            <a:r>
              <a:rPr lang="en-US" dirty="0"/>
              <a:t>, Zebra ensures that workers </a:t>
            </a:r>
            <a:r>
              <a:rPr lang="en-US" b="1" dirty="0"/>
              <a:t>always have the right information at their fingertips</a:t>
            </a:r>
            <a:r>
              <a:rPr lang="en-US" dirty="0"/>
              <a:t>. This means </a:t>
            </a:r>
            <a:r>
              <a:rPr lang="en-US" b="1" dirty="0"/>
              <a:t>fewer errors, less manual work, and faster decision-making</a:t>
            </a:r>
            <a:r>
              <a:rPr lang="en-US" dirty="0"/>
              <a:t>—without requiring IT expertise.</a:t>
            </a:r>
          </a:p>
          <a:p>
            <a:pPr>
              <a:buNone/>
            </a:pPr>
            <a:r>
              <a:rPr lang="en-US" dirty="0"/>
              <a:t>2️⃣ </a:t>
            </a:r>
            <a:r>
              <a:rPr lang="en-US" b="1" dirty="0"/>
              <a:t>Integrated Communications and Collaboration</a:t>
            </a:r>
            <a:r>
              <a:rPr lang="en-US" dirty="0"/>
              <a:t> – Manufacturing floors are fast-paced, and communication delays can cause </a:t>
            </a:r>
            <a:r>
              <a:rPr lang="en-US" b="1" dirty="0"/>
              <a:t>wasted time and inefficiencies</a:t>
            </a:r>
            <a:r>
              <a:rPr lang="en-US" dirty="0"/>
              <a:t>. Zebra provides tools like </a:t>
            </a:r>
            <a:r>
              <a:rPr lang="en-US" b="1" dirty="0"/>
              <a:t>PTT (Push-to-Talk) Pro, Workforce Connect, and mobile computing solutions</a:t>
            </a:r>
            <a:r>
              <a:rPr lang="en-US" dirty="0"/>
              <a:t> to keep teams connected—whether they’re coordinating workflows, addressing machine maintenance, or troubleshooting issues remotely. This reduces downtime, improves response times, and ensures a </a:t>
            </a:r>
            <a:r>
              <a:rPr lang="en-US" b="1" dirty="0"/>
              <a:t>frictionless work environment</a:t>
            </a:r>
            <a:r>
              <a:rPr lang="en-US" dirty="0"/>
              <a:t>.</a:t>
            </a:r>
          </a:p>
          <a:p>
            <a:pPr>
              <a:buNone/>
            </a:pPr>
            <a:r>
              <a:rPr lang="en-US" dirty="0"/>
              <a:t>3️⃣ </a:t>
            </a:r>
            <a:r>
              <a:rPr lang="en-US" b="1" dirty="0"/>
              <a:t>Digitizing Training and Workflows</a:t>
            </a:r>
            <a:r>
              <a:rPr lang="en-US" dirty="0"/>
              <a:t> – Onboarding and training new workers is one of the biggest challenges in manufacturing today. Zebra enables manufacturers to </a:t>
            </a:r>
            <a:r>
              <a:rPr lang="en-US" b="1" dirty="0"/>
              <a:t>digitize training materials, automate workflows, and provide step-by-step guidance through mobile devices</a:t>
            </a:r>
            <a:r>
              <a:rPr lang="en-US" dirty="0"/>
              <a:t>. This speeds up onboarding, ensures </a:t>
            </a:r>
            <a:r>
              <a:rPr lang="en-US" b="1" dirty="0"/>
              <a:t>adherence to safety procedures</a:t>
            </a:r>
            <a:r>
              <a:rPr lang="en-US" dirty="0"/>
              <a:t>, and allows employees to </a:t>
            </a:r>
            <a:r>
              <a:rPr lang="en-US" b="1" dirty="0"/>
              <a:t>adapt to new tasks quickly without disrupting operations</a:t>
            </a:r>
            <a:r>
              <a:rPr lang="en-US" dirty="0"/>
              <a:t>.</a:t>
            </a:r>
          </a:p>
          <a:p>
            <a:pPr>
              <a:buNone/>
            </a:pPr>
            <a:r>
              <a:rPr lang="en-US" dirty="0"/>
              <a:t>These aren’t just ideas—real companies are seeing results:</a:t>
            </a:r>
          </a:p>
          <a:p>
            <a:pPr>
              <a:buNone/>
            </a:pPr>
            <a:r>
              <a:rPr lang="en-US" dirty="0"/>
              <a:t>✅ </a:t>
            </a:r>
            <a:r>
              <a:rPr lang="en-US" b="1" dirty="0"/>
              <a:t>Waterman Onions</a:t>
            </a:r>
            <a:r>
              <a:rPr lang="en-US" dirty="0"/>
              <a:t> eliminated paperwork and moved to </a:t>
            </a:r>
            <a:r>
              <a:rPr lang="en-US" b="1" dirty="0"/>
              <a:t>electronic workflows</a:t>
            </a:r>
            <a:r>
              <a:rPr lang="en-US" dirty="0"/>
              <a:t>, saving time and improving efficiency.</a:t>
            </a:r>
            <a:br>
              <a:rPr lang="en-US" dirty="0"/>
            </a:br>
            <a:r>
              <a:rPr lang="en-US" dirty="0"/>
              <a:t>✅ A </a:t>
            </a:r>
            <a:r>
              <a:rPr lang="en-US" b="1" dirty="0"/>
              <a:t>leading semi-truck manufacturer</a:t>
            </a:r>
            <a:r>
              <a:rPr lang="en-US" dirty="0"/>
              <a:t> replaced outdated radios with </a:t>
            </a:r>
            <a:r>
              <a:rPr lang="en-US" b="1" dirty="0"/>
              <a:t>tablets and PTT Pro Workforce Connect</a:t>
            </a:r>
            <a:r>
              <a:rPr lang="en-US" dirty="0"/>
              <a:t>, streamlining maintenance and safety responses.</a:t>
            </a:r>
            <a:br>
              <a:rPr lang="en-US" dirty="0"/>
            </a:br>
            <a:r>
              <a:rPr lang="en-US" dirty="0"/>
              <a:t>✅ </a:t>
            </a:r>
            <a:r>
              <a:rPr lang="en-US" b="1" dirty="0"/>
              <a:t>FITT</a:t>
            </a:r>
            <a:r>
              <a:rPr lang="en-US" dirty="0"/>
              <a:t> used Zebra’s mobile devices to </a:t>
            </a:r>
            <a:r>
              <a:rPr lang="en-US" b="1" dirty="0"/>
              <a:t>enhance stock control and improve traceability</a:t>
            </a:r>
            <a:r>
              <a:rPr lang="en-US" dirty="0"/>
              <a:t>, leading to </a:t>
            </a:r>
            <a:r>
              <a:rPr lang="en-US" b="1" dirty="0"/>
              <a:t>higher productivity and reduced waste</a:t>
            </a:r>
            <a:r>
              <a:rPr lang="en-US" dirty="0"/>
              <a:t>.</a:t>
            </a:r>
          </a:p>
          <a:p>
            <a:pPr>
              <a:buNone/>
            </a:pPr>
            <a:r>
              <a:rPr lang="en-US" dirty="0"/>
              <a:t>When we talk about </a:t>
            </a:r>
            <a:r>
              <a:rPr lang="en-US" b="1" dirty="0"/>
              <a:t>connected frontline workers</a:t>
            </a:r>
            <a:r>
              <a:rPr lang="en-US" dirty="0"/>
              <a:t>, it’s not just about hardware—it’s about </a:t>
            </a:r>
            <a:r>
              <a:rPr lang="en-US" b="1" dirty="0"/>
              <a:t>how technology enables workers to be more efficient, autonomous, and engaged</a:t>
            </a:r>
            <a:r>
              <a:rPr lang="en-US" dirty="0"/>
              <a:t>. The best way to approach these conversations with manufacturers is to ask:</a:t>
            </a:r>
          </a:p>
          <a:p>
            <a:pPr>
              <a:buFont typeface="Arial" panose="020B0604020202020204" pitchFamily="34" charset="0"/>
              <a:buChar char="•"/>
            </a:pPr>
            <a:r>
              <a:rPr lang="en-US" b="1" dirty="0"/>
              <a:t>Are your frontline workers empowered with real-time data?</a:t>
            </a:r>
            <a:endParaRPr lang="en-US" dirty="0"/>
          </a:p>
          <a:p>
            <a:pPr>
              <a:buFont typeface="Arial" panose="020B0604020202020204" pitchFamily="34" charset="0"/>
              <a:buChar char="•"/>
            </a:pPr>
            <a:r>
              <a:rPr lang="en-US" b="1" dirty="0"/>
              <a:t>How quickly can they respond to issues on the production line?</a:t>
            </a:r>
            <a:endParaRPr lang="en-US" dirty="0"/>
          </a:p>
          <a:p>
            <a:pPr>
              <a:buFont typeface="Arial" panose="020B0604020202020204" pitchFamily="34" charset="0"/>
              <a:buChar char="•"/>
            </a:pPr>
            <a:r>
              <a:rPr lang="en-US" b="1" dirty="0"/>
              <a:t>Are you still relying on paper-based processes for training and workflow management?</a:t>
            </a:r>
            <a:endParaRPr lang="en-US" dirty="0"/>
          </a:p>
          <a:p>
            <a:r>
              <a:rPr lang="en-US" dirty="0"/>
              <a:t>By addressing these challenges with the right mix of </a:t>
            </a:r>
            <a:r>
              <a:rPr lang="en-US" b="1" dirty="0"/>
              <a:t>Zebra solutions and strategic partners</a:t>
            </a:r>
            <a:r>
              <a:rPr lang="en-US" dirty="0"/>
              <a:t>, manufacturers can unlock new levels of </a:t>
            </a:r>
            <a:r>
              <a:rPr lang="en-US" b="1" dirty="0"/>
              <a:t>efficiency, workforce agility, and operational excellence</a:t>
            </a:r>
            <a:r>
              <a:rPr lang="en-US" dirty="0"/>
              <a:t>.</a:t>
            </a:r>
          </a:p>
          <a:p>
            <a:endParaRPr lang="en-US" b="0" i="0" dirty="0">
              <a:solidFill>
                <a:srgbClr val="333333"/>
              </a:solidFill>
              <a:effectLst/>
              <a:latin typeface="proxima-nova"/>
            </a:endParaRPr>
          </a:p>
        </p:txBody>
      </p:sp>
    </p:spTree>
    <p:extLst>
      <p:ext uri="{BB962C8B-B14F-4D97-AF65-F5344CB8AC3E}">
        <p14:creationId xmlns:p14="http://schemas.microsoft.com/office/powerpoint/2010/main" val="3289650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F6CD3-91B7-0155-DD5C-C5C6851BB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11AB0-790A-9416-F3D6-0562E73064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4C7DD3-E2EE-489B-E6CA-78E32E5824E9}"/>
              </a:ext>
            </a:extLst>
          </p:cNvPr>
          <p:cNvSpPr>
            <a:spLocks noGrp="1"/>
          </p:cNvSpPr>
          <p:nvPr>
            <p:ph type="body" idx="1"/>
          </p:nvPr>
        </p:nvSpPr>
        <p:spPr/>
        <p:txBody>
          <a:bodyPr/>
          <a:lstStyle/>
          <a:p>
            <a:pPr>
              <a:buNone/>
            </a:pPr>
            <a:r>
              <a:rPr lang="en-US" dirty="0"/>
              <a:t>"The third and final pillar of the </a:t>
            </a:r>
            <a:r>
              <a:rPr lang="en-US" b="1" dirty="0"/>
              <a:t>Connected Factory</a:t>
            </a:r>
            <a:r>
              <a:rPr lang="en-US" dirty="0"/>
              <a:t> is </a:t>
            </a:r>
            <a:r>
              <a:rPr lang="en-US" b="1" dirty="0"/>
              <a:t>Optimized Quality</a:t>
            </a:r>
            <a:r>
              <a:rPr lang="en-US" dirty="0"/>
              <a:t>—because no matter how efficient your processes are, if the quality isn’t there, everything else falls apart.</a:t>
            </a:r>
          </a:p>
          <a:p>
            <a:pPr>
              <a:buNone/>
            </a:pPr>
            <a:r>
              <a:rPr lang="en-US" dirty="0"/>
              <a:t>In manufacturing, ensuring </a:t>
            </a:r>
            <a:r>
              <a:rPr lang="en-US" b="1" dirty="0"/>
              <a:t>consistency, accuracy, and compliance</a:t>
            </a:r>
            <a:r>
              <a:rPr lang="en-US" dirty="0"/>
              <a:t> is critical, and Zebra helps achieve this through three core capabilities:</a:t>
            </a:r>
          </a:p>
          <a:p>
            <a:pPr>
              <a:buNone/>
            </a:pPr>
            <a:r>
              <a:rPr lang="en-US" dirty="0"/>
              <a:t>1️⃣ </a:t>
            </a:r>
            <a:r>
              <a:rPr lang="en-US" b="1" dirty="0"/>
              <a:t>Automate Inspection and Quality Control</a:t>
            </a:r>
            <a:r>
              <a:rPr lang="en-US" dirty="0"/>
              <a:t> – This is all about using </a:t>
            </a:r>
            <a:r>
              <a:rPr lang="en-US" b="1" dirty="0"/>
              <a:t>AI, machine vision, and automation</a:t>
            </a:r>
            <a:r>
              <a:rPr lang="en-US" dirty="0"/>
              <a:t> to detect defects, analyze components, and verify parts at multiple control points in real-time. Instead of relying on </a:t>
            </a:r>
            <a:r>
              <a:rPr lang="en-US" b="1" dirty="0"/>
              <a:t>manual inspections</a:t>
            </a:r>
            <a:r>
              <a:rPr lang="en-US" dirty="0"/>
              <a:t>, which can be slow and prone to human error, </a:t>
            </a:r>
            <a:r>
              <a:rPr lang="en-US" b="1" dirty="0"/>
              <a:t>Zebra’s machine vision and fixed industrial scanning solutions</a:t>
            </a:r>
            <a:r>
              <a:rPr lang="en-US" dirty="0"/>
              <a:t> automatically isolate defects </a:t>
            </a:r>
            <a:r>
              <a:rPr lang="en-US" b="1" dirty="0"/>
              <a:t>before they cause waste or slow down production</a:t>
            </a:r>
            <a:r>
              <a:rPr lang="en-US" dirty="0"/>
              <a:t>.</a:t>
            </a:r>
          </a:p>
          <a:p>
            <a:pPr>
              <a:buNone/>
            </a:pPr>
            <a:r>
              <a:rPr lang="en-US" dirty="0"/>
              <a:t>2️⃣ </a:t>
            </a:r>
            <a:r>
              <a:rPr lang="en-US" b="1" dirty="0"/>
              <a:t>Accelerate Corrective and Preventive Actions (CAPA)</a:t>
            </a:r>
            <a:r>
              <a:rPr lang="en-US" dirty="0"/>
              <a:t> – Quality issues need to be addressed as quickly as possible. With Zebra’s solutions, manufacturers receive </a:t>
            </a:r>
            <a:r>
              <a:rPr lang="en-US" b="1" dirty="0"/>
              <a:t>real-time alerts</a:t>
            </a:r>
            <a:r>
              <a:rPr lang="en-US" dirty="0"/>
              <a:t> about defects or process deviations, so they can take immediate corrective action. By using </a:t>
            </a:r>
            <a:r>
              <a:rPr lang="en-US" b="1" dirty="0"/>
              <a:t>AI-powered analytics and digital workflows</a:t>
            </a:r>
            <a:r>
              <a:rPr lang="en-US" dirty="0"/>
              <a:t>, Zebra helps manufacturers </a:t>
            </a:r>
            <a:r>
              <a:rPr lang="en-US" b="1" dirty="0"/>
              <a:t>standardize quality processes, reduce configuration time, and predict issues before they escalate</a:t>
            </a:r>
            <a:r>
              <a:rPr lang="en-US" dirty="0"/>
              <a:t>.</a:t>
            </a:r>
          </a:p>
          <a:p>
            <a:pPr>
              <a:buNone/>
            </a:pPr>
            <a:r>
              <a:rPr lang="en-US" dirty="0"/>
              <a:t>3️⃣ </a:t>
            </a:r>
            <a:r>
              <a:rPr lang="en-US" b="1" dirty="0"/>
              <a:t>Digitize Batch/Lot Traceability</a:t>
            </a:r>
            <a:r>
              <a:rPr lang="en-US" dirty="0"/>
              <a:t> – Tracing every component and finished product is key to ensuring </a:t>
            </a:r>
            <a:r>
              <a:rPr lang="en-US" b="1" dirty="0"/>
              <a:t>compliance, recall readiness, and counterfeit prevention</a:t>
            </a:r>
            <a:r>
              <a:rPr lang="en-US" dirty="0"/>
              <a:t>. With Zebra’s </a:t>
            </a:r>
            <a:r>
              <a:rPr lang="en-US" b="1" dirty="0"/>
              <a:t>RFID, barcode tracking, and digital record-keeping</a:t>
            </a:r>
            <a:r>
              <a:rPr lang="en-US" dirty="0"/>
              <a:t>, manufacturers can </a:t>
            </a:r>
            <a:r>
              <a:rPr lang="en-US" b="1" dirty="0"/>
              <a:t>track every step of the production process</a:t>
            </a:r>
            <a:r>
              <a:rPr lang="en-US" dirty="0"/>
              <a:t>, ensuring they can </a:t>
            </a:r>
            <a:r>
              <a:rPr lang="en-US" b="1" dirty="0"/>
              <a:t>quickly identify and recall impacted batches if necessary</a:t>
            </a:r>
            <a:r>
              <a:rPr lang="en-US" dirty="0"/>
              <a:t>. This is crucial in industries like </a:t>
            </a:r>
            <a:r>
              <a:rPr lang="en-US" b="1" dirty="0"/>
              <a:t>pharmaceuticals, aerospace, and food production</a:t>
            </a:r>
            <a:r>
              <a:rPr lang="en-US" dirty="0"/>
              <a:t>, where </a:t>
            </a:r>
            <a:r>
              <a:rPr lang="en-US" b="1" dirty="0"/>
              <a:t>traceability is a regulatory requirement</a:t>
            </a:r>
            <a:r>
              <a:rPr lang="en-US" dirty="0"/>
              <a:t>.</a:t>
            </a:r>
          </a:p>
          <a:p>
            <a:pPr>
              <a:buNone/>
            </a:pPr>
            <a:r>
              <a:rPr lang="en-US" dirty="0"/>
              <a:t>And once again, these aren’t just ideas—we have real-world proof points:</a:t>
            </a:r>
          </a:p>
          <a:p>
            <a:pPr>
              <a:buNone/>
            </a:pPr>
            <a:r>
              <a:rPr lang="en-US" dirty="0"/>
              <a:t>✅ </a:t>
            </a:r>
            <a:r>
              <a:rPr lang="en-US" b="1" dirty="0"/>
              <a:t>Mosaic</a:t>
            </a:r>
            <a:r>
              <a:rPr lang="en-US" dirty="0"/>
              <a:t> implemented a machine vision quality-control system to </a:t>
            </a:r>
            <a:r>
              <a:rPr lang="en-US" b="1" dirty="0"/>
              <a:t>check brake discs for debris, removing defective units and ensuring only high-quality parts make it through production</a:t>
            </a:r>
            <a:r>
              <a:rPr lang="en-US" dirty="0"/>
              <a:t>.</a:t>
            </a:r>
            <a:br>
              <a:rPr lang="en-US" dirty="0"/>
            </a:br>
            <a:r>
              <a:rPr lang="en-US" dirty="0"/>
              <a:t>✅ </a:t>
            </a:r>
            <a:r>
              <a:rPr lang="en-US" b="1" dirty="0"/>
              <a:t>STIHL</a:t>
            </a:r>
            <a:r>
              <a:rPr lang="en-US" dirty="0"/>
              <a:t> digitized their </a:t>
            </a:r>
            <a:r>
              <a:rPr lang="en-US" b="1" dirty="0"/>
              <a:t>preventative inspection process</a:t>
            </a:r>
            <a:r>
              <a:rPr lang="en-US" dirty="0"/>
              <a:t>, automating quality checks and improving accuracy, ultimately </a:t>
            </a:r>
            <a:r>
              <a:rPr lang="en-US" b="1" dirty="0"/>
              <a:t>reducing waste and saving time</a:t>
            </a:r>
            <a:r>
              <a:rPr lang="en-US" dirty="0"/>
              <a:t>.</a:t>
            </a:r>
            <a:br>
              <a:rPr lang="en-US" dirty="0"/>
            </a:br>
            <a:r>
              <a:rPr lang="en-US" dirty="0"/>
              <a:t>✅ </a:t>
            </a:r>
            <a:r>
              <a:rPr lang="en-US" b="1" dirty="0"/>
              <a:t>Louis Widmer</a:t>
            </a:r>
            <a:r>
              <a:rPr lang="en-US" dirty="0"/>
              <a:t> leveraged modular scanning to </a:t>
            </a:r>
            <a:r>
              <a:rPr lang="en-US" b="1" dirty="0"/>
              <a:t>improve compliance in pharmaceutical packaging</a:t>
            </a:r>
            <a:r>
              <a:rPr lang="en-US" dirty="0"/>
              <a:t>, ensuring </a:t>
            </a:r>
            <a:r>
              <a:rPr lang="en-US" b="1" dirty="0"/>
              <a:t>higher accuracy and scalability</a:t>
            </a:r>
            <a:r>
              <a:rPr lang="en-US" dirty="0"/>
              <a:t>.</a:t>
            </a:r>
          </a:p>
          <a:p>
            <a:pPr>
              <a:buNone/>
            </a:pPr>
            <a:r>
              <a:rPr lang="en-US" dirty="0"/>
              <a:t>The key takeaway here is that </a:t>
            </a:r>
            <a:r>
              <a:rPr lang="en-US" b="1" dirty="0"/>
              <a:t>quality control no longer has to be reactive</a:t>
            </a:r>
            <a:r>
              <a:rPr lang="en-US" dirty="0"/>
              <a:t>. Instead of waiting for defects to surface, manufacturers can </a:t>
            </a:r>
            <a:r>
              <a:rPr lang="en-US" b="1" dirty="0"/>
              <a:t>leverage automation, AI, and real-time data</a:t>
            </a:r>
            <a:r>
              <a:rPr lang="en-US" dirty="0"/>
              <a:t> to proactively </a:t>
            </a:r>
            <a:r>
              <a:rPr lang="en-US" b="1" dirty="0"/>
              <a:t>prevent issues, improve compliance, and maintain brand integrity</a:t>
            </a:r>
            <a:r>
              <a:rPr lang="en-US" dirty="0"/>
              <a:t>.</a:t>
            </a:r>
          </a:p>
          <a:p>
            <a:pPr>
              <a:buNone/>
            </a:pPr>
            <a:r>
              <a:rPr lang="en-US" dirty="0"/>
              <a:t>So the question is:</a:t>
            </a:r>
          </a:p>
          <a:p>
            <a:pPr>
              <a:buFont typeface="Arial" panose="020B0604020202020204" pitchFamily="34" charset="0"/>
              <a:buChar char="•"/>
            </a:pPr>
            <a:r>
              <a:rPr lang="en-US" b="1" dirty="0"/>
              <a:t>How much time is your factory losing due to quality-related issues?</a:t>
            </a:r>
            <a:endParaRPr lang="en-US" dirty="0"/>
          </a:p>
          <a:p>
            <a:pPr>
              <a:buFont typeface="Arial" panose="020B0604020202020204" pitchFamily="34" charset="0"/>
              <a:buChar char="•"/>
            </a:pPr>
            <a:r>
              <a:rPr lang="en-US" b="1" dirty="0"/>
              <a:t>Are defects being caught early enough to prevent waste and delays?</a:t>
            </a:r>
            <a:endParaRPr lang="en-US" dirty="0"/>
          </a:p>
          <a:p>
            <a:pPr>
              <a:buFont typeface="Arial" panose="020B0604020202020204" pitchFamily="34" charset="0"/>
              <a:buChar char="•"/>
            </a:pPr>
            <a:r>
              <a:rPr lang="en-US" b="1" dirty="0"/>
              <a:t>Is your traceability process fast enough to meet compliance and recall requirements?</a:t>
            </a:r>
            <a:endParaRPr lang="en-US" dirty="0"/>
          </a:p>
          <a:p>
            <a:r>
              <a:rPr lang="en-US" dirty="0"/>
              <a:t>With Zebra’s </a:t>
            </a:r>
            <a:r>
              <a:rPr lang="en-US" b="1" dirty="0"/>
              <a:t>Optimized Quality solutions</a:t>
            </a:r>
            <a:r>
              <a:rPr lang="en-US" dirty="0"/>
              <a:t>, manufacturers can ensure </a:t>
            </a:r>
            <a:r>
              <a:rPr lang="en-US" b="1" dirty="0"/>
              <a:t>higher efficiency, fewer defects, and a smarter, more agile production process</a:t>
            </a:r>
            <a:endParaRPr lang="en-US" dirty="0"/>
          </a:p>
          <a:p>
            <a:pPr defTabSz="457133">
              <a:defRPr/>
            </a:pPr>
            <a:endParaRPr lang="en-US" dirty="0">
              <a:latin typeface="Poppins"/>
              <a:cs typeface="Poppins"/>
            </a:endParaRPr>
          </a:p>
        </p:txBody>
      </p:sp>
    </p:spTree>
    <p:extLst>
      <p:ext uri="{BB962C8B-B14F-4D97-AF65-F5344CB8AC3E}">
        <p14:creationId xmlns:p14="http://schemas.microsoft.com/office/powerpoint/2010/main" val="3567385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One key takeaway from everything we’ve discussed so far is that </a:t>
            </a:r>
            <a:r>
              <a:rPr lang="en-US" b="1" dirty="0"/>
              <a:t>Zebra is not doing this alone</a:t>
            </a:r>
            <a:r>
              <a:rPr lang="en-US" dirty="0"/>
              <a:t>. Success in manufacturing transformation requires an </a:t>
            </a:r>
            <a:r>
              <a:rPr lang="en-US" b="1" dirty="0"/>
              <a:t>ecosystem of partners</a:t>
            </a:r>
            <a:r>
              <a:rPr lang="en-US" dirty="0"/>
              <a:t>, and that’s exactly what we’ve built—and continue to expand.</a:t>
            </a:r>
          </a:p>
          <a:p>
            <a:pPr>
              <a:buNone/>
            </a:pPr>
            <a:r>
              <a:rPr lang="en-US" dirty="0"/>
              <a:t>As you can see on this slide, </a:t>
            </a:r>
            <a:r>
              <a:rPr lang="en-US" b="1" dirty="0"/>
              <a:t>different types of partners</a:t>
            </a:r>
            <a:r>
              <a:rPr lang="en-US" dirty="0"/>
              <a:t> play a role in delivering </a:t>
            </a:r>
            <a:r>
              <a:rPr lang="en-US" b="1" dirty="0"/>
              <a:t>complete solutions</a:t>
            </a:r>
            <a:r>
              <a:rPr lang="en-US" dirty="0"/>
              <a:t> to manufacturing challenges:</a:t>
            </a:r>
          </a:p>
          <a:p>
            <a:pPr>
              <a:buNone/>
            </a:pPr>
            <a:r>
              <a:rPr lang="en-US" dirty="0"/>
              <a:t>1️⃣ </a:t>
            </a:r>
            <a:r>
              <a:rPr lang="en-US" b="1" dirty="0"/>
              <a:t>Zebra Solution Partners</a:t>
            </a:r>
            <a:r>
              <a:rPr lang="en-US" dirty="0"/>
              <a:t> – These are </a:t>
            </a:r>
            <a:r>
              <a:rPr lang="en-US" b="1" dirty="0"/>
              <a:t>traditional Zebra resellers and system integrators</a:t>
            </a:r>
            <a:r>
              <a:rPr lang="en-US" dirty="0"/>
              <a:t> who specialize in </a:t>
            </a:r>
            <a:r>
              <a:rPr lang="en-US" b="1" dirty="0"/>
              <a:t>Auto-ID, RFID, tablets, real-time location systems (RTLS), and enterprise collaboration software</a:t>
            </a:r>
            <a:r>
              <a:rPr lang="en-US" dirty="0"/>
              <a:t>. If you need expertise in deploying Zebra solutions at scale, these are the partners that help make it happen.</a:t>
            </a:r>
          </a:p>
          <a:p>
            <a:pPr>
              <a:buNone/>
            </a:pPr>
            <a:r>
              <a:rPr lang="en-US" dirty="0"/>
              <a:t>2️⃣ </a:t>
            </a:r>
            <a:r>
              <a:rPr lang="en-US" b="1" dirty="0"/>
              <a:t>Zebra Automation Partners</a:t>
            </a:r>
            <a:r>
              <a:rPr lang="en-US" dirty="0"/>
              <a:t> – As </a:t>
            </a:r>
            <a:r>
              <a:rPr lang="en-US" b="1" dirty="0"/>
              <a:t>automation grows in manufacturing</a:t>
            </a:r>
            <a:r>
              <a:rPr lang="en-US" dirty="0"/>
              <a:t>, our partnerships in </a:t>
            </a:r>
            <a:r>
              <a:rPr lang="en-US" b="1" dirty="0"/>
              <a:t>machine vision, robotics, and RFID automation</a:t>
            </a:r>
            <a:r>
              <a:rPr lang="en-US" dirty="0"/>
              <a:t> are becoming increasingly critical. We work with </a:t>
            </a:r>
            <a:r>
              <a:rPr lang="en-US" b="1" dirty="0"/>
              <a:t>large system integrators</a:t>
            </a:r>
            <a:r>
              <a:rPr lang="en-US" dirty="0"/>
              <a:t> like Rockwell and Siemens, as well as </a:t>
            </a:r>
            <a:r>
              <a:rPr lang="en-US" b="1" dirty="0"/>
              <a:t>specialized automation firms</a:t>
            </a:r>
            <a:r>
              <a:rPr lang="en-US" dirty="0"/>
              <a:t> like Clearview and </a:t>
            </a:r>
            <a:r>
              <a:rPr lang="en-US" dirty="0" err="1"/>
              <a:t>AbeTech</a:t>
            </a:r>
            <a:r>
              <a:rPr lang="en-US" dirty="0"/>
              <a:t>. These partners help </a:t>
            </a:r>
            <a:r>
              <a:rPr lang="en-US" b="1" dirty="0"/>
              <a:t>design and implement automated quality control, robotic workflows, and intelligent inspection systems</a:t>
            </a:r>
            <a:r>
              <a:rPr lang="en-US" dirty="0"/>
              <a:t>.</a:t>
            </a:r>
          </a:p>
          <a:p>
            <a:pPr>
              <a:buNone/>
            </a:pPr>
            <a:r>
              <a:rPr lang="en-US" dirty="0"/>
              <a:t>3️⃣ </a:t>
            </a:r>
            <a:r>
              <a:rPr lang="en-US" b="1" dirty="0"/>
              <a:t>Zebra ISVs (Independent Software Vendors)</a:t>
            </a:r>
            <a:r>
              <a:rPr lang="en-US" dirty="0"/>
              <a:t> – Hardware alone isn’t enough; we also need </a:t>
            </a:r>
            <a:r>
              <a:rPr lang="en-US" b="1" dirty="0"/>
              <a:t>software solutions</a:t>
            </a:r>
            <a:r>
              <a:rPr lang="en-US" dirty="0"/>
              <a:t> that integrate with manufacturing execution systems (MES), connected worker platforms, and AI-powered analytics. We work closely with companies like </a:t>
            </a:r>
            <a:r>
              <a:rPr lang="en-US" b="1" dirty="0"/>
              <a:t>Tulip, </a:t>
            </a:r>
            <a:r>
              <a:rPr lang="en-US" b="1" dirty="0" err="1"/>
              <a:t>Augmentir</a:t>
            </a:r>
            <a:r>
              <a:rPr lang="en-US" b="1" dirty="0"/>
              <a:t>, and </a:t>
            </a:r>
            <a:r>
              <a:rPr lang="en-US" b="1" dirty="0" err="1"/>
              <a:t>Xemelgo</a:t>
            </a:r>
            <a:r>
              <a:rPr lang="en-US" dirty="0"/>
              <a:t> to enhance frontline workforce enablement and production analytics.</a:t>
            </a:r>
          </a:p>
          <a:p>
            <a:pPr>
              <a:buNone/>
            </a:pPr>
            <a:r>
              <a:rPr lang="en-US" dirty="0"/>
              <a:t>4️⃣ </a:t>
            </a:r>
            <a:r>
              <a:rPr lang="en-US" b="1" dirty="0"/>
              <a:t>Zebra Technology Partners</a:t>
            </a:r>
            <a:r>
              <a:rPr lang="en-US" dirty="0"/>
              <a:t> – These are companies developing </a:t>
            </a:r>
            <a:r>
              <a:rPr lang="en-US" b="1" dirty="0"/>
              <a:t>hardware that interacts with Zebra’s technology</a:t>
            </a:r>
            <a:r>
              <a:rPr lang="en-US" dirty="0"/>
              <a:t> in manufacturing, such as </a:t>
            </a:r>
            <a:r>
              <a:rPr lang="en-US" b="1" dirty="0"/>
              <a:t>product sensors, robotics, and positioning equipment</a:t>
            </a:r>
            <a:r>
              <a:rPr lang="en-US" dirty="0"/>
              <a:t>. What’s especially interesting here is that Zebra has made </a:t>
            </a:r>
            <a:r>
              <a:rPr lang="en-US" b="1" dirty="0"/>
              <a:t>strategic venture investments</a:t>
            </a:r>
            <a:r>
              <a:rPr lang="en-US" dirty="0"/>
              <a:t> in several companies, like </a:t>
            </a:r>
            <a:r>
              <a:rPr lang="en-US" b="1" dirty="0"/>
              <a:t>Fox Robotics, </a:t>
            </a:r>
            <a:r>
              <a:rPr lang="en-US" b="1" dirty="0" err="1"/>
              <a:t>Gattic</a:t>
            </a:r>
            <a:r>
              <a:rPr lang="en-US" b="1" dirty="0"/>
              <a:t>, and Third Wave Robotics</a:t>
            </a:r>
            <a:r>
              <a:rPr lang="en-US" dirty="0"/>
              <a:t>. That means we don’t just work with them—we have </a:t>
            </a:r>
            <a:r>
              <a:rPr lang="en-US" b="1" dirty="0"/>
              <a:t>direct influence on their roadmaps</a:t>
            </a:r>
            <a:r>
              <a:rPr lang="en-US" dirty="0"/>
              <a:t>, giving us an edge in delivering </a:t>
            </a:r>
            <a:r>
              <a:rPr lang="en-US" b="1" dirty="0"/>
              <a:t>cutting-edge automation solutions</a:t>
            </a:r>
            <a:r>
              <a:rPr lang="en-US" dirty="0"/>
              <a:t> to manufacturers like you.</a:t>
            </a:r>
          </a:p>
          <a:p>
            <a:pPr>
              <a:buNone/>
            </a:pPr>
            <a:r>
              <a:rPr lang="en-US" dirty="0"/>
              <a:t>5️⃣ </a:t>
            </a:r>
            <a:r>
              <a:rPr lang="en-US" b="1" dirty="0"/>
              <a:t>Zebra Alliance Partners</a:t>
            </a:r>
            <a:r>
              <a:rPr lang="en-US" dirty="0"/>
              <a:t> – Finally, we also work with </a:t>
            </a:r>
            <a:r>
              <a:rPr lang="en-US" b="1" dirty="0"/>
              <a:t>consulting firms and technology giants</a:t>
            </a:r>
            <a:r>
              <a:rPr lang="en-US" dirty="0"/>
              <a:t> like </a:t>
            </a:r>
            <a:r>
              <a:rPr lang="en-US" b="1" dirty="0"/>
              <a:t>SAP, Google, and Microsoft</a:t>
            </a:r>
            <a:r>
              <a:rPr lang="en-US" dirty="0"/>
              <a:t>, who </a:t>
            </a:r>
            <a:r>
              <a:rPr lang="en-US" b="1" dirty="0"/>
              <a:t>advise and design manufacturing strategies</a:t>
            </a:r>
            <a:r>
              <a:rPr lang="en-US" dirty="0"/>
              <a:t>. These non-transacting partners often have a </a:t>
            </a:r>
            <a:r>
              <a:rPr lang="en-US" b="1" dirty="0"/>
              <a:t>deep understanding of plant floor operations</a:t>
            </a:r>
            <a:r>
              <a:rPr lang="en-US" dirty="0"/>
              <a:t> and help manufacturers </a:t>
            </a:r>
            <a:r>
              <a:rPr lang="en-US" b="1" dirty="0"/>
              <a:t>align their technology investments with long-term business goals</a:t>
            </a:r>
            <a:r>
              <a:rPr lang="en-US" dirty="0"/>
              <a:t>.</a:t>
            </a:r>
          </a:p>
          <a:p>
            <a:pPr>
              <a:buNone/>
            </a:pPr>
            <a:r>
              <a:rPr lang="en-US" dirty="0"/>
              <a:t>Now, I want to emphasize why this matters to you. Whether you are focused on </a:t>
            </a:r>
            <a:r>
              <a:rPr lang="en-US" b="1" dirty="0"/>
              <a:t>factory automation, workforce augmentation, or quality control</a:t>
            </a:r>
            <a:r>
              <a:rPr lang="en-US" dirty="0"/>
              <a:t>, Zebra is not just offering products—we are offering a </a:t>
            </a:r>
            <a:r>
              <a:rPr lang="en-US" b="1" dirty="0"/>
              <a:t>network of specialized partners</a:t>
            </a:r>
            <a:r>
              <a:rPr lang="en-US" dirty="0"/>
              <a:t> who can work together to </a:t>
            </a:r>
            <a:r>
              <a:rPr lang="en-US" b="1" dirty="0"/>
              <a:t>solve your specific challenges</a:t>
            </a:r>
            <a:r>
              <a:rPr lang="en-US" dirty="0"/>
              <a:t>.</a:t>
            </a:r>
          </a:p>
          <a:p>
            <a:pPr>
              <a:buNone/>
            </a:pPr>
            <a:r>
              <a:rPr lang="en-US" dirty="0"/>
              <a:t>This is also why I’m here today, invited by </a:t>
            </a:r>
            <a:r>
              <a:rPr lang="en-US" b="1" dirty="0"/>
              <a:t>[Partner Name]</a:t>
            </a:r>
            <a:r>
              <a:rPr lang="en-US" dirty="0"/>
              <a:t>, because this kind of collaboration is how we bring </a:t>
            </a:r>
            <a:r>
              <a:rPr lang="en-US" b="1" dirty="0"/>
              <a:t>real results to manufacturers</a:t>
            </a:r>
            <a:r>
              <a:rPr lang="en-US" dirty="0"/>
              <a:t>.</a:t>
            </a:r>
          </a:p>
          <a:p>
            <a:pPr>
              <a:buNone/>
            </a:pPr>
            <a:r>
              <a:rPr lang="en-US" dirty="0"/>
              <a:t>So I encourage you to think about your biggest challenges:</a:t>
            </a:r>
          </a:p>
          <a:p>
            <a:pPr>
              <a:buFont typeface="Arial" panose="020B0604020202020204" pitchFamily="34" charset="0"/>
              <a:buChar char="•"/>
            </a:pPr>
            <a:r>
              <a:rPr lang="en-US" b="1" dirty="0"/>
              <a:t>Are your operations as automated as they could be?</a:t>
            </a:r>
            <a:endParaRPr lang="en-US" dirty="0"/>
          </a:p>
          <a:p>
            <a:pPr>
              <a:buFont typeface="Arial" panose="020B0604020202020204" pitchFamily="34" charset="0"/>
              <a:buChar char="•"/>
            </a:pPr>
            <a:r>
              <a:rPr lang="en-US" b="1" dirty="0"/>
              <a:t>Do your workers have access to the real-time data they need?</a:t>
            </a:r>
            <a:endParaRPr lang="en-US" dirty="0"/>
          </a:p>
          <a:p>
            <a:pPr>
              <a:buFont typeface="Arial" panose="020B0604020202020204" pitchFamily="34" charset="0"/>
              <a:buChar char="•"/>
            </a:pPr>
            <a:r>
              <a:rPr lang="en-US" b="1" dirty="0"/>
              <a:t>Is quality control and traceability as strong as it should be?</a:t>
            </a:r>
            <a:endParaRPr lang="en-US" dirty="0"/>
          </a:p>
          <a:p>
            <a:r>
              <a:rPr lang="en-US" dirty="0"/>
              <a:t>With Zebra and our ecosystem, we can work together to </a:t>
            </a:r>
            <a:r>
              <a:rPr lang="en-US" b="1" dirty="0"/>
              <a:t>design the right solution for your needs</a:t>
            </a:r>
            <a:r>
              <a:rPr lang="en-US" dirty="0"/>
              <a:t>.</a:t>
            </a:r>
          </a:p>
          <a:p>
            <a:endParaRPr lang="en-US" dirty="0"/>
          </a:p>
        </p:txBody>
      </p:sp>
    </p:spTree>
    <p:extLst>
      <p:ext uri="{BB962C8B-B14F-4D97-AF65-F5344CB8AC3E}">
        <p14:creationId xmlns:p14="http://schemas.microsoft.com/office/powerpoint/2010/main" val="258196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100" dirty="0"/>
              <a:t>Zebra isn’t just another technology provider—we are a </a:t>
            </a:r>
            <a:r>
              <a:rPr lang="en-US" sz="1100" b="1" dirty="0"/>
              <a:t>trusted leader with over 50 years of experience</a:t>
            </a:r>
            <a:r>
              <a:rPr lang="en-US" sz="1100" dirty="0"/>
              <a:t> in transforming industries. Our expertise runs deep, and our innovations have reshaped how businesses operate at the edge.</a:t>
            </a:r>
          </a:p>
          <a:p>
            <a:pPr>
              <a:buNone/>
            </a:pPr>
            <a:r>
              <a:rPr lang="en-US" sz="1100" dirty="0"/>
              <a:t>We offer an </a:t>
            </a:r>
            <a:r>
              <a:rPr lang="en-US" sz="1100" b="1" dirty="0"/>
              <a:t>unmatched breadth of products and services</a:t>
            </a:r>
            <a:r>
              <a:rPr lang="en-US" sz="1100" dirty="0"/>
              <a:t>, from rugged mobile computers to advanced automation, machine vision, and AI-driven analytics—ensuring that organizations have the right tools to optimize their operations.</a:t>
            </a:r>
          </a:p>
          <a:p>
            <a:pPr>
              <a:buNone/>
            </a:pPr>
            <a:r>
              <a:rPr lang="en-US" sz="1100" dirty="0"/>
              <a:t>Our </a:t>
            </a:r>
            <a:r>
              <a:rPr lang="en-US" sz="1100" b="1" dirty="0"/>
              <a:t>commitment to R&amp;D</a:t>
            </a:r>
            <a:r>
              <a:rPr lang="en-US" sz="1100" dirty="0"/>
              <a:t> is stronger than ever. We continuously invest in new technologies to help businesses stay ahead, whether it’s through AI-driven automation, robotics, or predictive analytics.</a:t>
            </a:r>
          </a:p>
          <a:p>
            <a:pPr>
              <a:buNone/>
            </a:pPr>
            <a:r>
              <a:rPr lang="en-US" sz="1100" dirty="0"/>
              <a:t>That’s why Zebra is a </a:t>
            </a:r>
            <a:r>
              <a:rPr lang="en-US" sz="1100" b="1" dirty="0"/>
              <a:t>market leader in multiple categories</a:t>
            </a:r>
            <a:r>
              <a:rPr lang="en-US" sz="1100" dirty="0"/>
              <a:t>—from barcode scanning and printing to real-time location systems and workforce mobility. Our solutions set the industry standard.</a:t>
            </a:r>
          </a:p>
          <a:p>
            <a:pPr>
              <a:buNone/>
            </a:pPr>
            <a:r>
              <a:rPr lang="en-US" sz="1100" dirty="0"/>
              <a:t>We also recognize that no company succeeds alone. Our </a:t>
            </a:r>
            <a:r>
              <a:rPr lang="en-US" sz="1100" b="1" dirty="0"/>
              <a:t>extensive partner ecosystem</a:t>
            </a:r>
            <a:r>
              <a:rPr lang="en-US" sz="1100" dirty="0"/>
              <a:t> allows us to deliver integrated solutions tailored to specific business needs, ensuring seamless implementation and support.</a:t>
            </a:r>
          </a:p>
          <a:p>
            <a:pPr>
              <a:buNone/>
            </a:pPr>
            <a:r>
              <a:rPr lang="en-US" sz="1100" dirty="0"/>
              <a:t>And our impact hasn’t gone unnoticed—we've received </a:t>
            </a:r>
            <a:r>
              <a:rPr lang="en-US" sz="1100" b="1" dirty="0"/>
              <a:t>multiple awards</a:t>
            </a:r>
            <a:r>
              <a:rPr lang="en-US" sz="1100" dirty="0"/>
              <a:t> for innovation and workplace excellence, reinforcing our commitment to delivering world-class solutions.</a:t>
            </a:r>
          </a:p>
          <a:p>
            <a:r>
              <a:rPr lang="en-US" sz="1100" dirty="0"/>
              <a:t>With Zebra, you’re not just adopting technology—you’re partnering with an industry leader that understands your challenges and is ready to help you thrive in an ever-evolving market.</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2</a:t>
            </a:fld>
            <a:endParaRPr lang="en-US"/>
          </a:p>
        </p:txBody>
      </p:sp>
    </p:spTree>
    <p:extLst>
      <p:ext uri="{BB962C8B-B14F-4D97-AF65-F5344CB8AC3E}">
        <p14:creationId xmlns:p14="http://schemas.microsoft.com/office/powerpoint/2010/main" val="1951795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8687-B066-778B-0AB6-663CA768D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2515E2-D0C8-06EF-849D-B51BE7E7A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45AB-7A40-E750-819F-1226B975A707}"/>
              </a:ext>
            </a:extLst>
          </p:cNvPr>
          <p:cNvSpPr>
            <a:spLocks noGrp="1"/>
          </p:cNvSpPr>
          <p:nvPr>
            <p:ph type="body" idx="1"/>
          </p:nvPr>
        </p:nvSpPr>
        <p:spPr/>
        <p:txBody>
          <a:bodyPr/>
          <a:lstStyle/>
          <a:p>
            <a:r>
              <a:rPr lang="en-US" b="0" i="0">
                <a:solidFill>
                  <a:srgbClr val="D1D5DB"/>
                </a:solidFill>
                <a:effectLst/>
                <a:latin typeface="Söhne"/>
              </a:rPr>
              <a:t>Thank you!</a:t>
            </a:r>
          </a:p>
        </p:txBody>
      </p:sp>
      <p:sp>
        <p:nvSpPr>
          <p:cNvPr id="4" name="Slide Number Placeholder 3">
            <a:extLst>
              <a:ext uri="{FF2B5EF4-FFF2-40B4-BE49-F238E27FC236}">
                <a16:creationId xmlns:a16="http://schemas.microsoft.com/office/drawing/2014/main" id="{30B7AC05-D4F5-BDD3-C291-9B761E20719C}"/>
              </a:ext>
            </a:extLst>
          </p:cNvPr>
          <p:cNvSpPr>
            <a:spLocks noGrp="1"/>
          </p:cNvSpPr>
          <p:nvPr>
            <p:ph type="sldNum" sz="quarter" idx="5"/>
          </p:nvPr>
        </p:nvSpPr>
        <p:spPr/>
        <p:txBody>
          <a:bodyPr lIns="91427" tIns="45714" rIns="91427" bIns="45714"/>
          <a:lstStyle/>
          <a:p>
            <a:pPr algn="r" defTabSz="914266" rtl="0">
              <a:defRPr/>
            </a:pPr>
            <a:fld id="{6FA3B6BE-E957-1844-9209-223F3ABA9875}" type="slidenum">
              <a:rPr lang="en-US" sz="1200" kern="1200">
                <a:solidFill>
                  <a:prstClr val="black"/>
                </a:solidFill>
                <a:latin typeface="Calibri" panose="020F0502020204030204"/>
                <a:ea typeface="+mn-ea"/>
                <a:cs typeface="+mn-cs"/>
              </a:rPr>
              <a:pPr algn="r" defTabSz="914266" rtl="0">
                <a:defRPr/>
              </a:pPr>
              <a:t>20</a:t>
            </a:fld>
            <a:endParaRPr lang="en-US" sz="1200" kern="120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948163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Zebra operates at a global scale, driving innovation and efficiency for businesses everywhere.</a:t>
            </a:r>
          </a:p>
          <a:p>
            <a:pPr>
              <a:buNone/>
            </a:pPr>
            <a:r>
              <a:rPr lang="en-US" dirty="0"/>
              <a:t>With </a:t>
            </a:r>
            <a:r>
              <a:rPr lang="en-US" b="1" dirty="0"/>
              <a:t>$4.58 billion in sales</a:t>
            </a:r>
            <a:r>
              <a:rPr lang="en-US" dirty="0"/>
              <a:t>, </a:t>
            </a:r>
            <a:r>
              <a:rPr lang="en-US" b="1" dirty="0"/>
              <a:t>120 offices</a:t>
            </a:r>
            <a:r>
              <a:rPr lang="en-US" dirty="0"/>
              <a:t>, and </a:t>
            </a:r>
            <a:r>
              <a:rPr lang="en-US" b="1" dirty="0"/>
              <a:t>9,750 employees in 55 countries</a:t>
            </a:r>
            <a:r>
              <a:rPr lang="en-US" dirty="0"/>
              <a:t>, we stay close to our customers. Our </a:t>
            </a:r>
            <a:r>
              <a:rPr lang="en-US" b="1" dirty="0"/>
              <a:t>10,000+ channel partners in 185+ countries</a:t>
            </a:r>
            <a:r>
              <a:rPr lang="en-US" dirty="0"/>
              <a:t> extend our reach, ensuring businesses get the right solutions.</a:t>
            </a:r>
          </a:p>
          <a:p>
            <a:pPr>
              <a:buNone/>
            </a:pPr>
            <a:r>
              <a:rPr lang="en-US" dirty="0"/>
              <a:t>Innovation is key—we hold </a:t>
            </a:r>
            <a:r>
              <a:rPr lang="en-US" b="1" dirty="0"/>
              <a:t>6,800 patents</a:t>
            </a:r>
            <a:r>
              <a:rPr lang="en-US" dirty="0"/>
              <a:t> and invest </a:t>
            </a:r>
            <a:r>
              <a:rPr lang="en-US" b="1" dirty="0"/>
              <a:t>11% of sales into R&amp;D</a:t>
            </a:r>
            <a:r>
              <a:rPr lang="en-US" dirty="0"/>
              <a:t>, continuously pushing technology forward.</a:t>
            </a:r>
          </a:p>
          <a:p>
            <a:r>
              <a:rPr lang="en-US" dirty="0"/>
              <a:t>Wherever you are, whatever your needs, Zebra has the scale, expertise, and network to help you succeed.</a:t>
            </a:r>
          </a:p>
          <a:p>
            <a:endParaRPr lang="fr-CA" dirty="0"/>
          </a:p>
        </p:txBody>
      </p:sp>
    </p:spTree>
    <p:extLst>
      <p:ext uri="{BB962C8B-B14F-4D97-AF65-F5344CB8AC3E}">
        <p14:creationId xmlns:p14="http://schemas.microsoft.com/office/powerpoint/2010/main" val="38181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Zebra has been driving innovation for over 50 years, evolving from hardware to intelligent solutions that shape industries.</a:t>
            </a:r>
          </a:p>
          <a:p>
            <a:pPr>
              <a:buNone/>
            </a:pPr>
            <a:r>
              <a:rPr lang="en-US" dirty="0"/>
              <a:t>We introduced the </a:t>
            </a:r>
            <a:r>
              <a:rPr lang="en-US" b="1" dirty="0"/>
              <a:t>first handheld barcode scanner in 1979</a:t>
            </a:r>
            <a:r>
              <a:rPr lang="en-US" dirty="0"/>
              <a:t>, pioneered </a:t>
            </a:r>
            <a:r>
              <a:rPr lang="en-US" b="1" dirty="0"/>
              <a:t>RFID and enterprise mobile computing in 2004</a:t>
            </a:r>
            <a:r>
              <a:rPr lang="en-US" dirty="0"/>
              <a:t>, and acquired </a:t>
            </a:r>
            <a:r>
              <a:rPr lang="en-US" b="1" dirty="0"/>
              <a:t>Motorola Solutions' Enterprise Business in 2014</a:t>
            </a:r>
            <a:r>
              <a:rPr lang="en-US" dirty="0"/>
              <a:t>, cementing our leadership in mobility.</a:t>
            </a:r>
          </a:p>
          <a:p>
            <a:pPr>
              <a:buNone/>
            </a:pPr>
            <a:r>
              <a:rPr lang="en-US" dirty="0"/>
              <a:t>Recent years have focused on expanding </a:t>
            </a:r>
            <a:r>
              <a:rPr lang="en-US" b="1" dirty="0"/>
              <a:t>AI, automation, and predictive analytics</a:t>
            </a:r>
            <a:r>
              <a:rPr lang="en-US" dirty="0"/>
              <a:t>—with acquisitions in </a:t>
            </a:r>
            <a:r>
              <a:rPr lang="en-US" b="1" dirty="0"/>
              <a:t>machine vision, robotics, and workforce intelligence</a:t>
            </a:r>
            <a:r>
              <a:rPr lang="en-US" dirty="0"/>
              <a:t>. In </a:t>
            </a:r>
            <a:r>
              <a:rPr lang="en-US" b="1" dirty="0"/>
              <a:t>2023, we launched </a:t>
            </a:r>
            <a:r>
              <a:rPr lang="en-US" b="1" dirty="0" err="1"/>
              <a:t>Workcloud</a:t>
            </a:r>
            <a:r>
              <a:rPr lang="en-US" b="1" dirty="0"/>
              <a:t>™,</a:t>
            </a:r>
            <a:r>
              <a:rPr lang="en-US" dirty="0"/>
              <a:t> integrating AI-driven insights across operations.</a:t>
            </a:r>
          </a:p>
          <a:p>
            <a:r>
              <a:rPr lang="en-US" dirty="0"/>
              <a:t>Today, we continue to innovate with </a:t>
            </a:r>
            <a:r>
              <a:rPr lang="en-US" b="1" dirty="0"/>
              <a:t>eco-efficient mobile computers and embedded RFID</a:t>
            </a:r>
            <a:r>
              <a:rPr lang="en-US" dirty="0"/>
              <a:t>—ensuring our customers stay ahead in an increasingly connected world.</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4</a:t>
            </a:fld>
            <a:endParaRPr lang="en-US"/>
          </a:p>
        </p:txBody>
      </p:sp>
    </p:spTree>
    <p:extLst>
      <p:ext uri="{BB962C8B-B14F-4D97-AF65-F5344CB8AC3E}">
        <p14:creationId xmlns:p14="http://schemas.microsoft.com/office/powerpoint/2010/main" val="410189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At </a:t>
            </a:r>
            <a:r>
              <a:rPr lang="en-US" b="1" dirty="0"/>
              <a:t>Zebra, the edge is where the difference is made.</a:t>
            </a:r>
            <a:r>
              <a:rPr lang="en-US" dirty="0"/>
              <a:t> This means empowering the people who keep industries running—those on the frontlines of </a:t>
            </a:r>
            <a:r>
              <a:rPr lang="en-US" b="1" dirty="0"/>
              <a:t>manufacturing, logistics, healthcare, and beyond</a:t>
            </a:r>
            <a:r>
              <a:rPr lang="en-US" dirty="0"/>
              <a:t>—with the tools they need to work faster, smarter, and more efficiently.</a:t>
            </a:r>
          </a:p>
          <a:p>
            <a:pPr>
              <a:buNone/>
            </a:pPr>
            <a:r>
              <a:rPr lang="en-US" dirty="0"/>
              <a:t>In </a:t>
            </a:r>
            <a:r>
              <a:rPr lang="en-US" b="1" dirty="0"/>
              <a:t>manufacturing</a:t>
            </a:r>
            <a:r>
              <a:rPr lang="en-US" dirty="0"/>
              <a:t>, the edge is where products are produced, operations are optimized, and orders are shipped. </a:t>
            </a:r>
            <a:r>
              <a:rPr lang="en-US" b="1" dirty="0"/>
              <a:t>Real-time visibility, automation, and AI-driven insights</a:t>
            </a:r>
            <a:r>
              <a:rPr lang="en-US" dirty="0"/>
              <a:t> help reduce errors, increase efficiency, and ensure supply chains move seamlessly.</a:t>
            </a:r>
          </a:p>
          <a:p>
            <a:pPr>
              <a:buNone/>
            </a:pPr>
            <a:r>
              <a:rPr lang="en-US" dirty="0"/>
              <a:t>Across industries, Zebra plays a critical role. In </a:t>
            </a:r>
            <a:r>
              <a:rPr lang="en-US" b="1" dirty="0"/>
              <a:t>retail,</a:t>
            </a:r>
            <a:r>
              <a:rPr lang="en-US" dirty="0"/>
              <a:t> our solutions help track inventory and improve customer experiences. In </a:t>
            </a:r>
            <a:r>
              <a:rPr lang="en-US" b="1" dirty="0"/>
              <a:t>healthcare,</a:t>
            </a:r>
            <a:r>
              <a:rPr lang="en-US" dirty="0"/>
              <a:t> we ensure patients receive the right care at the right time. In </a:t>
            </a:r>
            <a:r>
              <a:rPr lang="en-US" b="1" dirty="0"/>
              <a:t>utilities,</a:t>
            </a:r>
            <a:r>
              <a:rPr lang="en-US" dirty="0"/>
              <a:t> we keep field teams connected so power can be restored faster.</a:t>
            </a:r>
          </a:p>
          <a:p>
            <a:r>
              <a:rPr lang="en-US" dirty="0"/>
              <a:t>But at its core, </a:t>
            </a:r>
            <a:r>
              <a:rPr lang="en-US" b="1" dirty="0"/>
              <a:t>Zebra is about making businesses more agile, resilient, and competitive.</a:t>
            </a:r>
            <a:r>
              <a:rPr lang="en-US" dirty="0"/>
              <a:t> We bring technology to the frontline, so people can make better decisions in real time. And that’s where the real difference is made.</a:t>
            </a:r>
          </a:p>
          <a:p>
            <a:endParaRPr lang="fr-CA" dirty="0"/>
          </a:p>
        </p:txBody>
      </p:sp>
    </p:spTree>
    <p:extLst>
      <p:ext uri="{BB962C8B-B14F-4D97-AF65-F5344CB8AC3E}">
        <p14:creationId xmlns:p14="http://schemas.microsoft.com/office/powerpoint/2010/main" val="310929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Not too long ago, digital transformation was focused on the core of the business—large enterprise systems that helped organizations manage operations more efficiently. Retailers could track inventory from past months, manufacturers monitored raw material flow, and hospitals analyzed historical bed usage.</a:t>
            </a:r>
          </a:p>
          <a:p>
            <a:pPr>
              <a:buNone/>
            </a:pPr>
            <a:r>
              <a:rPr lang="en-US" dirty="0"/>
              <a:t>These systems were groundbreaking at the time. Large databases collected vast amounts of information, but they worked in a static way. The data was useful for reporting and planning, but it wasn’t happening in real time. Businesses made decisions based on what had already happened, not what was happening at that moment.</a:t>
            </a:r>
          </a:p>
          <a:p>
            <a:r>
              <a:rPr lang="en-US" dirty="0"/>
              <a:t>And while these enterprise systems are still critical, they are no longer enough. Today’s world moves faster. Customers expect immediate action. Markets demand agility. That’s why the next wave of innovation is shifting from the core to the edge—where real work happens.</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6</a:t>
            </a:fld>
            <a:endParaRPr lang="en-US"/>
          </a:p>
        </p:txBody>
      </p:sp>
    </p:spTree>
    <p:extLst>
      <p:ext uri="{BB962C8B-B14F-4D97-AF65-F5344CB8AC3E}">
        <p14:creationId xmlns:p14="http://schemas.microsoft.com/office/powerpoint/2010/main" val="2859860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Now, the real impact of digital transformation happens at the edge. It’s not just about storing information—it’s about acting on it in real time, right where it matters most.</a:t>
            </a:r>
          </a:p>
          <a:p>
            <a:pPr>
              <a:buNone/>
            </a:pPr>
            <a:r>
              <a:rPr lang="en-US" dirty="0"/>
              <a:t>In manufacturing, this means workers receiving instant alerts about machine failures before they happen, or production lines adjusting dynamically to meet changing demand. It’s about giving warehouse teams real-time visibility into inventory instead of waiting for reports.</a:t>
            </a:r>
          </a:p>
          <a:p>
            <a:pPr>
              <a:buNone/>
            </a:pPr>
            <a:r>
              <a:rPr lang="en-US" dirty="0"/>
              <a:t>The edge is where employees interact with technology to make better, faster decisions. Whether it’s a nurse scanning a patient’s wristband, a retail associate finding the right product instantly, or a technician troubleshooting equipment remotely, frontline workers are empowered like never before.</a:t>
            </a:r>
          </a:p>
          <a:p>
            <a:r>
              <a:rPr lang="en-US" dirty="0"/>
              <a:t>And that’s exactly where Zebra makes the difference—helping businesses move from reactive to proactive, from insight to action, and from the core to the edge.</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7</a:t>
            </a:fld>
            <a:endParaRPr lang="en-US"/>
          </a:p>
        </p:txBody>
      </p:sp>
    </p:spTree>
    <p:extLst>
      <p:ext uri="{BB962C8B-B14F-4D97-AF65-F5344CB8AC3E}">
        <p14:creationId xmlns:p14="http://schemas.microsoft.com/office/powerpoint/2010/main" val="4138159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100" dirty="0"/>
              <a:t>For decades, our mission has been clear: help businesses gain their performance edge by transforming the way work happens on the frontlines.</a:t>
            </a:r>
          </a:p>
          <a:p>
            <a:pPr>
              <a:buNone/>
            </a:pPr>
            <a:r>
              <a:rPr lang="en-US" sz="1100" dirty="0"/>
              <a:t>But what does transformation really mean? It’s more than just adopting new technology—it’s about making every asset, every worker, and every process visible, connected, and optimized.</a:t>
            </a:r>
          </a:p>
          <a:p>
            <a:pPr>
              <a:buNone/>
            </a:pPr>
            <a:r>
              <a:rPr lang="en-US" sz="1100" dirty="0"/>
              <a:t>That starts with </a:t>
            </a:r>
            <a:r>
              <a:rPr lang="en-US" sz="1100" b="1" dirty="0"/>
              <a:t>unlocking the power of data</a:t>
            </a:r>
            <a:r>
              <a:rPr lang="en-US" sz="1100" dirty="0"/>
              <a:t>—ensuring that businesses can track inventory, assets, and workers in real time. No more guessing, no more delays—just the right information, when and where it’s needed.</a:t>
            </a:r>
          </a:p>
          <a:p>
            <a:pPr>
              <a:buNone/>
            </a:pPr>
            <a:r>
              <a:rPr lang="en-US" sz="1100" dirty="0"/>
              <a:t>It also means </a:t>
            </a:r>
            <a:r>
              <a:rPr lang="en-US" sz="1100" b="1" dirty="0"/>
              <a:t>connecting who and what matters</a:t>
            </a:r>
            <a:r>
              <a:rPr lang="en-US" sz="1100" dirty="0"/>
              <a:t>—equipping workers with real-time insights so they can make better decisions, solve problems faster, and stay focused on what drives value.</a:t>
            </a:r>
          </a:p>
          <a:p>
            <a:pPr>
              <a:buNone/>
            </a:pPr>
            <a:r>
              <a:rPr lang="en-US" sz="1100" dirty="0"/>
              <a:t>And ultimately, it’s about </a:t>
            </a:r>
            <a:r>
              <a:rPr lang="en-US" sz="1100" b="1" dirty="0"/>
              <a:t>improving business workflows</a:t>
            </a:r>
            <a:r>
              <a:rPr lang="en-US" sz="1100" dirty="0"/>
              <a:t>—optimizing the use of every resource, eliminating inefficiencies, and enabling businesses to operate at peak performance.</a:t>
            </a:r>
          </a:p>
          <a:p>
            <a:r>
              <a:rPr lang="en-US" sz="1100" dirty="0"/>
              <a:t>When the right data reaches the right people at the right time, everything changes. Productivity increases, errors decrease, and customers get what they need—faster and with more confidence. That’s the power of digital transformation at the edge. And that’s what Zebra helps make possible.</a:t>
            </a:r>
          </a:p>
        </p:txBody>
      </p:sp>
      <p:sp>
        <p:nvSpPr>
          <p:cNvPr id="4" name="Slide Number Placeholder 3"/>
          <p:cNvSpPr>
            <a:spLocks noGrp="1"/>
          </p:cNvSpPr>
          <p:nvPr>
            <p:ph type="sldNum" sz="quarter" idx="5"/>
          </p:nvPr>
        </p:nvSpPr>
        <p:spPr/>
        <p:txBody>
          <a:bodyPr lIns="94851" tIns="47425" rIns="94851" bIns="47425"/>
          <a:lstStyle/>
          <a:p>
            <a:fld id="{0317924B-1B10-5F4D-A125-DE5AAF4824E8}" type="slidenum">
              <a:rPr lang="en-US" smtClean="0"/>
              <a:pPr/>
              <a:t>8</a:t>
            </a:fld>
            <a:endParaRPr lang="en-US"/>
          </a:p>
        </p:txBody>
      </p:sp>
    </p:spTree>
    <p:extLst>
      <p:ext uri="{BB962C8B-B14F-4D97-AF65-F5344CB8AC3E}">
        <p14:creationId xmlns:p14="http://schemas.microsoft.com/office/powerpoint/2010/main" val="289568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CF7-96E2-955E-0C73-3BC558D385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F106-1D5D-3F2A-BEA3-27F51E7804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3E58A-86D6-17A8-9E2B-B0355D99B647}"/>
              </a:ext>
            </a:extLst>
          </p:cNvPr>
          <p:cNvSpPr>
            <a:spLocks noGrp="1"/>
          </p:cNvSpPr>
          <p:nvPr>
            <p:ph type="body" idx="1"/>
          </p:nvPr>
        </p:nvSpPr>
        <p:spPr/>
        <p:txBody>
          <a:bodyPr/>
          <a:lstStyle/>
          <a:p>
            <a:pPr>
              <a:buNone/>
            </a:pPr>
            <a:r>
              <a:rPr lang="en-US" dirty="0"/>
              <a:t>I’m really excited to talk with you today about something that’s at the core of modern manufacturing: </a:t>
            </a:r>
            <a:r>
              <a:rPr lang="en-US" b="1" dirty="0"/>
              <a:t>The Connected Factory Framework by Zebra</a:t>
            </a:r>
            <a:r>
              <a:rPr lang="en-US" dirty="0"/>
              <a:t>.</a:t>
            </a:r>
          </a:p>
          <a:p>
            <a:pPr>
              <a:buNone/>
            </a:pPr>
            <a:r>
              <a:rPr lang="en-US" dirty="0"/>
              <a:t>As manufacturers, you’re facing </a:t>
            </a:r>
            <a:r>
              <a:rPr lang="en-US" b="1" dirty="0"/>
              <a:t>increasing complexity, higher customer demands, and relentless pressure to improve efficiency</a:t>
            </a:r>
            <a:r>
              <a:rPr lang="en-US" dirty="0"/>
              <a:t>. At the same time, </a:t>
            </a:r>
            <a:r>
              <a:rPr lang="en-US" b="1" dirty="0"/>
              <a:t>technology is advancing rapidly</a:t>
            </a:r>
            <a:r>
              <a:rPr lang="en-US" dirty="0"/>
              <a:t>, offering new ways to gain visibility, optimize quality, and empower your workforce like never before.</a:t>
            </a:r>
          </a:p>
        </p:txBody>
      </p:sp>
      <p:sp>
        <p:nvSpPr>
          <p:cNvPr id="4" name="Slide Number Placeholder 3">
            <a:extLst>
              <a:ext uri="{FF2B5EF4-FFF2-40B4-BE49-F238E27FC236}">
                <a16:creationId xmlns:a16="http://schemas.microsoft.com/office/drawing/2014/main" id="{8B867AD8-53B9-90E5-A4F5-8CC0E07648D9}"/>
              </a:ext>
            </a:extLst>
          </p:cNvPr>
          <p:cNvSpPr>
            <a:spLocks noGrp="1"/>
          </p:cNvSpPr>
          <p:nvPr>
            <p:ph type="sldNum" sz="quarter" idx="5"/>
          </p:nvPr>
        </p:nvSpPr>
        <p:spPr/>
        <p:txBody>
          <a:bodyPr lIns="91427" tIns="45714" rIns="91427" bIns="45714"/>
          <a:lstStyle/>
          <a:p>
            <a:pPr>
              <a:defRPr/>
            </a:pPr>
            <a:fld id="{A311E8DB-6A4C-4C83-82CD-75B2E805777B}" type="slidenum">
              <a:rPr lang="en-US" smtClean="0"/>
              <a:pPr>
                <a:defRPr/>
              </a:pPr>
              <a:t>9</a:t>
            </a:fld>
            <a:endParaRPr lang="en-US"/>
          </a:p>
        </p:txBody>
      </p:sp>
    </p:spTree>
    <p:extLst>
      <p:ext uri="{BB962C8B-B14F-4D97-AF65-F5344CB8AC3E}">
        <p14:creationId xmlns:p14="http://schemas.microsoft.com/office/powerpoint/2010/main" val="2268445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BLANK-White">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999999"/>
                </a:solidFill>
                <a:effectLst/>
                <a:uLnTx/>
                <a:uFillTx/>
                <a:latin typeface="Arial" pitchFamily="34" charset="0"/>
                <a:ea typeface="MS PGothic" pitchFamily="34" charset="-128"/>
                <a:cs typeface="+mn-cs"/>
              </a:rPr>
              <a:t>ZEBRA TECHNOLOGIES</a:t>
            </a:r>
          </a:p>
        </p:txBody>
      </p:sp>
      <p:sp>
        <p:nvSpPr>
          <p:cNvPr id="8" name="Slide Number Placeholder 2">
            <a:extLst>
              <a:ext uri="{FF2B5EF4-FFF2-40B4-BE49-F238E27FC236}">
                <a16:creationId xmlns:a16="http://schemas.microsoft.com/office/drawing/2014/main" id="{99C08C2D-7CCE-4A11-B9EC-7E9749E86557}"/>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rtl="0"/>
            <a:fld id="{F19F85D4-6AC3-4CF9-A1A5-831DFC2C241F}" type="slidenum">
              <a:rPr lang="en-US" kern="1200" smtClean="0">
                <a:solidFill>
                  <a:srgbClr val="000000"/>
                </a:solidFill>
                <a:ea typeface="MS PGothic" pitchFamily="34" charset="-128"/>
                <a:cs typeface="+mn-cs"/>
              </a:rPr>
              <a:pPr defTabSz="914126" rtl="0"/>
              <a:t>‹#›</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283526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blue angle">
    <p:spTree>
      <p:nvGrpSpPr>
        <p:cNvPr id="1" name=""/>
        <p:cNvGrpSpPr/>
        <p:nvPr/>
      </p:nvGrpSpPr>
      <p:grpSpPr>
        <a:xfrm>
          <a:off x="0" y="0"/>
          <a:ext cx="0" cy="0"/>
          <a:chOff x="0" y="0"/>
          <a:chExt cx="0" cy="0"/>
        </a:xfrm>
      </p:grpSpPr>
      <p:pic>
        <p:nvPicPr>
          <p:cNvPr id="8" name="Picture 7" descr="A picture containing screenshot, white, design&#10;&#10;Description automatically generated">
            <a:extLst>
              <a:ext uri="{FF2B5EF4-FFF2-40B4-BE49-F238E27FC236}">
                <a16:creationId xmlns:a16="http://schemas.microsoft.com/office/drawing/2014/main" id="{86ED0B9A-46AC-32AF-86AE-C98CE29B1A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28" y="3"/>
            <a:ext cx="12199230" cy="6862067"/>
          </a:xfrm>
          <a:prstGeom prst="rect">
            <a:avLst/>
          </a:prstGeom>
        </p:spPr>
      </p:pic>
      <p:sp>
        <p:nvSpPr>
          <p:cNvPr id="11" name="Text Placeholder 4">
            <a:extLst>
              <a:ext uri="{FF2B5EF4-FFF2-40B4-BE49-F238E27FC236}">
                <a16:creationId xmlns:a16="http://schemas.microsoft.com/office/drawing/2014/main" id="{6B65CABA-67F2-84CB-980E-CAA0E9D84D2B}"/>
              </a:ext>
            </a:extLst>
          </p:cNvPr>
          <p:cNvSpPr>
            <a:spLocks noGrp="1"/>
          </p:cNvSpPr>
          <p:nvPr>
            <p:ph type="body" sz="quarter" idx="11"/>
          </p:nvPr>
        </p:nvSpPr>
        <p:spPr>
          <a:xfrm>
            <a:off x="457321" y="1512009"/>
            <a:ext cx="10509193" cy="4050792"/>
          </a:xfrm>
        </p:spPr>
        <p:txBody>
          <a:bodyPr/>
          <a:lstStyle>
            <a:lvl1pPr>
              <a:buClr>
                <a:srgbClr val="0272E7"/>
              </a:buClr>
              <a:defRPr/>
            </a:lvl1pPr>
            <a:lvl3pPr>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9D218103-27CA-4842-1461-3A44466F784C}"/>
              </a:ext>
            </a:extLst>
          </p:cNvPr>
          <p:cNvSpPr>
            <a:spLocks noGrp="1"/>
          </p:cNvSpPr>
          <p:nvPr>
            <p:ph type="title" hasCustomPrompt="1"/>
          </p:nvPr>
        </p:nvSpPr>
        <p:spPr>
          <a:xfrm>
            <a:off x="457200" y="457200"/>
            <a:ext cx="11228832" cy="365760"/>
          </a:xfrm>
        </p:spPr>
        <p:txBody>
          <a:bodyPr/>
          <a:lstStyle>
            <a:lvl1pPr>
              <a:defRPr/>
            </a:lvl1pPr>
          </a:lstStyle>
          <a:p>
            <a:r>
              <a:rPr lang="en-US"/>
              <a:t>Headline</a:t>
            </a:r>
          </a:p>
        </p:txBody>
      </p:sp>
      <p:sp>
        <p:nvSpPr>
          <p:cNvPr id="5" name="Text Placeholder 3">
            <a:extLst>
              <a:ext uri="{FF2B5EF4-FFF2-40B4-BE49-F238E27FC236}">
                <a16:creationId xmlns:a16="http://schemas.microsoft.com/office/drawing/2014/main" id="{906020F9-5F25-94FE-66FE-C9277281F233}"/>
              </a:ext>
            </a:extLst>
          </p:cNvPr>
          <p:cNvSpPr>
            <a:spLocks noGrp="1"/>
          </p:cNvSpPr>
          <p:nvPr>
            <p:ph type="body" sz="quarter" idx="10" hasCustomPrompt="1"/>
          </p:nvPr>
        </p:nvSpPr>
        <p:spPr>
          <a:xfrm>
            <a:off x="457200" y="932688"/>
            <a:ext cx="11228832" cy="365760"/>
          </a:xfrm>
        </p:spPr>
        <p:txBody>
          <a:bodyPr/>
          <a:lstStyle>
            <a:lvl1pPr marL="0" indent="0">
              <a:buNone/>
              <a:defRPr sz="2399">
                <a:solidFill>
                  <a:srgbClr val="0073E6"/>
                </a:solidFill>
              </a:defRPr>
            </a:lvl1pPr>
          </a:lstStyle>
          <a:p>
            <a:pPr lvl="0"/>
            <a:r>
              <a:rPr lang="en-US"/>
              <a:t>Subhead</a:t>
            </a:r>
          </a:p>
        </p:txBody>
      </p:sp>
      <p:sp>
        <p:nvSpPr>
          <p:cNvPr id="6" name="Date Placeholder 3">
            <a:extLst>
              <a:ext uri="{FF2B5EF4-FFF2-40B4-BE49-F238E27FC236}">
                <a16:creationId xmlns:a16="http://schemas.microsoft.com/office/drawing/2014/main" id="{430E48E0-FE9B-0657-4BE8-A736EE3FB8B2}"/>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7" name="Date Placeholder 3">
            <a:extLst>
              <a:ext uri="{FF2B5EF4-FFF2-40B4-BE49-F238E27FC236}">
                <a16:creationId xmlns:a16="http://schemas.microsoft.com/office/drawing/2014/main" id="{7228AD67-2FB1-F932-6ED4-A88ADCF0E610}"/>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410194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light blue angle">
    <p:spTree>
      <p:nvGrpSpPr>
        <p:cNvPr id="1" name=""/>
        <p:cNvGrpSpPr/>
        <p:nvPr/>
      </p:nvGrpSpPr>
      <p:grpSpPr>
        <a:xfrm>
          <a:off x="0" y="0"/>
          <a:ext cx="0" cy="0"/>
          <a:chOff x="0" y="0"/>
          <a:chExt cx="0" cy="0"/>
        </a:xfrm>
      </p:grpSpPr>
      <p:pic>
        <p:nvPicPr>
          <p:cNvPr id="8" name="Picture 7" descr="A picture containing screenshot, white, design&#10;&#10;Description automatically generated">
            <a:extLst>
              <a:ext uri="{FF2B5EF4-FFF2-40B4-BE49-F238E27FC236}">
                <a16:creationId xmlns:a16="http://schemas.microsoft.com/office/drawing/2014/main" id="{86ED0B9A-46AC-32AF-86AE-C98CE29B1A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28" y="3"/>
            <a:ext cx="12199230" cy="6862067"/>
          </a:xfrm>
          <a:prstGeom prst="rect">
            <a:avLst/>
          </a:prstGeom>
        </p:spPr>
      </p:pic>
      <p:sp>
        <p:nvSpPr>
          <p:cNvPr id="6" name="Date Placeholder 3">
            <a:extLst>
              <a:ext uri="{FF2B5EF4-FFF2-40B4-BE49-F238E27FC236}">
                <a16:creationId xmlns:a16="http://schemas.microsoft.com/office/drawing/2014/main" id="{430E48E0-FE9B-0657-4BE8-A736EE3FB8B2}"/>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pic>
        <p:nvPicPr>
          <p:cNvPr id="3" name="Picture 2" descr="A picture containing screenshot, white, design&#10;&#10;Description automatically generated">
            <a:extLst>
              <a:ext uri="{FF2B5EF4-FFF2-40B4-BE49-F238E27FC236}">
                <a16:creationId xmlns:a16="http://schemas.microsoft.com/office/drawing/2014/main" id="{932FE386-2122-DC86-2AFA-AB6DBAAF3E9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2" cy="6858000"/>
          </a:xfrm>
          <a:prstGeom prst="rect">
            <a:avLst/>
          </a:prstGeom>
        </p:spPr>
      </p:pic>
    </p:spTree>
    <p:extLst>
      <p:ext uri="{BB962C8B-B14F-4D97-AF65-F5344CB8AC3E}">
        <p14:creationId xmlns:p14="http://schemas.microsoft.com/office/powerpoint/2010/main" val="275881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ght blue angle">
    <p:spTree>
      <p:nvGrpSpPr>
        <p:cNvPr id="1" name=""/>
        <p:cNvGrpSpPr/>
        <p:nvPr/>
      </p:nvGrpSpPr>
      <p:grpSpPr>
        <a:xfrm>
          <a:off x="0" y="0"/>
          <a:ext cx="0" cy="0"/>
          <a:chOff x="0" y="0"/>
          <a:chExt cx="0" cy="0"/>
        </a:xfrm>
      </p:grpSpPr>
      <p:pic>
        <p:nvPicPr>
          <p:cNvPr id="8" name="Picture 7" descr="A picture containing screenshot, white, design&#10;&#10;Description automatically generated">
            <a:extLst>
              <a:ext uri="{FF2B5EF4-FFF2-40B4-BE49-F238E27FC236}">
                <a16:creationId xmlns:a16="http://schemas.microsoft.com/office/drawing/2014/main" id="{86ED0B9A-46AC-32AF-86AE-C98CE29B1A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28" y="3"/>
            <a:ext cx="12199230" cy="6862067"/>
          </a:xfrm>
          <a:prstGeom prst="rect">
            <a:avLst/>
          </a:prstGeom>
        </p:spPr>
      </p:pic>
      <p:sp>
        <p:nvSpPr>
          <p:cNvPr id="11" name="Text Placeholder 4">
            <a:extLst>
              <a:ext uri="{FF2B5EF4-FFF2-40B4-BE49-F238E27FC236}">
                <a16:creationId xmlns:a16="http://schemas.microsoft.com/office/drawing/2014/main" id="{6B65CABA-67F2-84CB-980E-CAA0E9D84D2B}"/>
              </a:ext>
            </a:extLst>
          </p:cNvPr>
          <p:cNvSpPr>
            <a:spLocks noGrp="1"/>
          </p:cNvSpPr>
          <p:nvPr>
            <p:ph type="body" sz="quarter" idx="11"/>
          </p:nvPr>
        </p:nvSpPr>
        <p:spPr>
          <a:xfrm>
            <a:off x="457321" y="1512009"/>
            <a:ext cx="10509193" cy="4050792"/>
          </a:xfrm>
        </p:spPr>
        <p:txBody>
          <a:bodyPr/>
          <a:lstStyle>
            <a:lvl1pPr>
              <a:buClr>
                <a:srgbClr val="0272E7"/>
              </a:buClr>
              <a:defRPr/>
            </a:lvl1pPr>
            <a:lvl3pPr>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9D218103-27CA-4842-1461-3A44466F784C}"/>
              </a:ext>
            </a:extLst>
          </p:cNvPr>
          <p:cNvSpPr>
            <a:spLocks noGrp="1"/>
          </p:cNvSpPr>
          <p:nvPr>
            <p:ph type="title" hasCustomPrompt="1"/>
          </p:nvPr>
        </p:nvSpPr>
        <p:spPr>
          <a:xfrm>
            <a:off x="457200" y="457200"/>
            <a:ext cx="11228832" cy="365760"/>
          </a:xfrm>
        </p:spPr>
        <p:txBody>
          <a:bodyPr/>
          <a:lstStyle>
            <a:lvl1pPr>
              <a:defRPr/>
            </a:lvl1pPr>
          </a:lstStyle>
          <a:p>
            <a:r>
              <a:rPr lang="en-US"/>
              <a:t>Headline</a:t>
            </a:r>
          </a:p>
        </p:txBody>
      </p:sp>
      <p:sp>
        <p:nvSpPr>
          <p:cNvPr id="5" name="Text Placeholder 3">
            <a:extLst>
              <a:ext uri="{FF2B5EF4-FFF2-40B4-BE49-F238E27FC236}">
                <a16:creationId xmlns:a16="http://schemas.microsoft.com/office/drawing/2014/main" id="{906020F9-5F25-94FE-66FE-C9277281F233}"/>
              </a:ext>
            </a:extLst>
          </p:cNvPr>
          <p:cNvSpPr>
            <a:spLocks noGrp="1"/>
          </p:cNvSpPr>
          <p:nvPr>
            <p:ph type="body" sz="quarter" idx="10" hasCustomPrompt="1"/>
          </p:nvPr>
        </p:nvSpPr>
        <p:spPr>
          <a:xfrm>
            <a:off x="457200" y="932688"/>
            <a:ext cx="11228832" cy="365760"/>
          </a:xfrm>
        </p:spPr>
        <p:txBody>
          <a:bodyPr/>
          <a:lstStyle>
            <a:lvl1pPr marL="0" indent="0">
              <a:buNone/>
              <a:defRPr sz="2399">
                <a:solidFill>
                  <a:srgbClr val="0073E6"/>
                </a:solidFill>
              </a:defRPr>
            </a:lvl1pPr>
          </a:lstStyle>
          <a:p>
            <a:pPr lvl="0"/>
            <a:r>
              <a:rPr lang="en-US"/>
              <a:t>Subhead</a:t>
            </a:r>
          </a:p>
        </p:txBody>
      </p:sp>
      <p:sp>
        <p:nvSpPr>
          <p:cNvPr id="6" name="Date Placeholder 3">
            <a:extLst>
              <a:ext uri="{FF2B5EF4-FFF2-40B4-BE49-F238E27FC236}">
                <a16:creationId xmlns:a16="http://schemas.microsoft.com/office/drawing/2014/main" id="{430E48E0-FE9B-0657-4BE8-A736EE3FB8B2}"/>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7" name="Date Placeholder 3">
            <a:extLst>
              <a:ext uri="{FF2B5EF4-FFF2-40B4-BE49-F238E27FC236}">
                <a16:creationId xmlns:a16="http://schemas.microsoft.com/office/drawing/2014/main" id="{7228AD67-2FB1-F932-6ED4-A88ADCF0E610}"/>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pic>
        <p:nvPicPr>
          <p:cNvPr id="3" name="Picture 2" descr="A picture containing screenshot, white, design&#10;&#10;Description automatically generated">
            <a:extLst>
              <a:ext uri="{FF2B5EF4-FFF2-40B4-BE49-F238E27FC236}">
                <a16:creationId xmlns:a16="http://schemas.microsoft.com/office/drawing/2014/main" id="{80ABD048-E259-3C7B-B5CF-D4F7A0840E5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1" cy="6858001"/>
          </a:xfrm>
          <a:prstGeom prst="rect">
            <a:avLst/>
          </a:prstGeom>
        </p:spPr>
      </p:pic>
      <p:sp>
        <p:nvSpPr>
          <p:cNvPr id="12" name="Freeform 11">
            <a:extLst>
              <a:ext uri="{FF2B5EF4-FFF2-40B4-BE49-F238E27FC236}">
                <a16:creationId xmlns:a16="http://schemas.microsoft.com/office/drawing/2014/main" id="{5F75C502-905D-0FA8-55F9-48FBDB8B7EAB}"/>
              </a:ext>
            </a:extLst>
          </p:cNvPr>
          <p:cNvSpPr/>
          <p:nvPr userDrawn="1"/>
        </p:nvSpPr>
        <p:spPr>
          <a:xfrm>
            <a:off x="8987125" y="-15510"/>
            <a:ext cx="3209329" cy="5831571"/>
          </a:xfrm>
          <a:custGeom>
            <a:avLst/>
            <a:gdLst>
              <a:gd name="connsiteX0" fmla="*/ 3193060 w 3209329"/>
              <a:gd name="connsiteY0" fmla="*/ 0 h 5831571"/>
              <a:gd name="connsiteX1" fmla="*/ 3202863 w 3209329"/>
              <a:gd name="connsiteY1" fmla="*/ 4422336 h 5831571"/>
              <a:gd name="connsiteX2" fmla="*/ 3209329 w 3209329"/>
              <a:gd name="connsiteY2" fmla="*/ 5831571 h 5831571"/>
              <a:gd name="connsiteX3" fmla="*/ 489 w 3209329"/>
              <a:gd name="connsiteY3" fmla="*/ 5831571 h 5831571"/>
              <a:gd name="connsiteX4" fmla="*/ 0 w 3209329"/>
              <a:gd name="connsiteY4" fmla="*/ 4735299 h 5831571"/>
              <a:gd name="connsiteX5" fmla="*/ 516 w 3209329"/>
              <a:gd name="connsiteY5" fmla="*/ 1247698 h 5831571"/>
              <a:gd name="connsiteX6" fmla="*/ 2143224 w 3209329"/>
              <a:gd name="connsiteY6" fmla="*/ 5508 h 58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329" h="5831571">
                <a:moveTo>
                  <a:pt x="3193060" y="0"/>
                </a:moveTo>
                <a:cubicBezTo>
                  <a:pt x="3184227" y="1444049"/>
                  <a:pt x="3194626" y="2945740"/>
                  <a:pt x="3202863" y="4422336"/>
                </a:cubicBezTo>
                <a:lnTo>
                  <a:pt x="3209329" y="5831571"/>
                </a:lnTo>
                <a:lnTo>
                  <a:pt x="489" y="5831571"/>
                </a:lnTo>
                <a:lnTo>
                  <a:pt x="0" y="4735299"/>
                </a:lnTo>
                <a:cubicBezTo>
                  <a:pt x="172" y="3572765"/>
                  <a:pt x="1894" y="2399387"/>
                  <a:pt x="516" y="1247698"/>
                </a:cubicBezTo>
                <a:lnTo>
                  <a:pt x="2143224" y="5508"/>
                </a:lnTo>
                <a:close/>
              </a:path>
            </a:pathLst>
          </a:custGeom>
          <a:solidFill>
            <a:srgbClr val="1D22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613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light blue angle">
    <p:spTree>
      <p:nvGrpSpPr>
        <p:cNvPr id="1" name=""/>
        <p:cNvGrpSpPr/>
        <p:nvPr/>
      </p:nvGrpSpPr>
      <p:grpSpPr>
        <a:xfrm>
          <a:off x="0" y="0"/>
          <a:ext cx="0" cy="0"/>
          <a:chOff x="0" y="0"/>
          <a:chExt cx="0" cy="0"/>
        </a:xfrm>
      </p:grpSpPr>
      <p:pic>
        <p:nvPicPr>
          <p:cNvPr id="12" name="Picture 11" descr="A picture containing screenshot, white, design&#10;&#10;Description automatically generated">
            <a:extLst>
              <a:ext uri="{FF2B5EF4-FFF2-40B4-BE49-F238E27FC236}">
                <a16:creationId xmlns:a16="http://schemas.microsoft.com/office/drawing/2014/main" id="{11ABF675-C5B2-92B9-E3B0-D5CB095EAC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1" cy="6858001"/>
          </a:xfrm>
          <a:prstGeom prst="rect">
            <a:avLst/>
          </a:prstGeom>
        </p:spPr>
      </p:pic>
    </p:spTree>
    <p:extLst>
      <p:ext uri="{BB962C8B-B14F-4D97-AF65-F5344CB8AC3E}">
        <p14:creationId xmlns:p14="http://schemas.microsoft.com/office/powerpoint/2010/main" val="275076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ight blue angle">
    <p:spTree>
      <p:nvGrpSpPr>
        <p:cNvPr id="1" name=""/>
        <p:cNvGrpSpPr/>
        <p:nvPr/>
      </p:nvGrpSpPr>
      <p:grpSpPr>
        <a:xfrm>
          <a:off x="0" y="0"/>
          <a:ext cx="0" cy="0"/>
          <a:chOff x="0" y="0"/>
          <a:chExt cx="0" cy="0"/>
        </a:xfrm>
      </p:grpSpPr>
      <p:pic>
        <p:nvPicPr>
          <p:cNvPr id="12" name="Picture 11" descr="A picture containing screenshot, white, design&#10;&#10;Description automatically generated">
            <a:extLst>
              <a:ext uri="{FF2B5EF4-FFF2-40B4-BE49-F238E27FC236}">
                <a16:creationId xmlns:a16="http://schemas.microsoft.com/office/drawing/2014/main" id="{11ABF675-C5B2-92B9-E3B0-D5CB095EAC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1"/>
            <a:ext cx="12192001" cy="6858001"/>
          </a:xfrm>
          <a:prstGeom prst="rect">
            <a:avLst/>
          </a:prstGeom>
        </p:spPr>
      </p:pic>
    </p:spTree>
    <p:extLst>
      <p:ext uri="{BB962C8B-B14F-4D97-AF65-F5344CB8AC3E}">
        <p14:creationId xmlns:p14="http://schemas.microsoft.com/office/powerpoint/2010/main" val="4617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ackcov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E80AB-ABC5-F9E9-EC45-1212003A49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12222929" cy="6858000"/>
          </a:xfrm>
          <a:prstGeom prst="rect">
            <a:avLst/>
          </a:prstGeom>
        </p:spPr>
      </p:pic>
    </p:spTree>
    <p:extLst>
      <p:ext uri="{BB962C8B-B14F-4D97-AF65-F5344CB8AC3E}">
        <p14:creationId xmlns:p14="http://schemas.microsoft.com/office/powerpoint/2010/main" val="183763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ackcover">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Tree>
    <p:extLst>
      <p:ext uri="{BB962C8B-B14F-4D97-AF65-F5344CB8AC3E}">
        <p14:creationId xmlns:p14="http://schemas.microsoft.com/office/powerpoint/2010/main" val="33931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Backcover">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
        <p:nvSpPr>
          <p:cNvPr id="5" name="TextBox 4">
            <a:extLst>
              <a:ext uri="{FF2B5EF4-FFF2-40B4-BE49-F238E27FC236}">
                <a16:creationId xmlns:a16="http://schemas.microsoft.com/office/drawing/2014/main" id="{2BF461C1-A129-9624-3163-2BABF5F16683}"/>
              </a:ext>
            </a:extLst>
          </p:cNvPr>
          <p:cNvSpPr txBox="1"/>
          <p:nvPr userDrawn="1"/>
        </p:nvSpPr>
        <p:spPr>
          <a:xfrm>
            <a:off x="595705" y="2405063"/>
            <a:ext cx="5524397" cy="640080"/>
          </a:xfrm>
          <a:prstGeom prst="rect">
            <a:avLst/>
          </a:prstGeom>
          <a:noFill/>
          <a:ln>
            <a:noFill/>
          </a:ln>
        </p:spPr>
        <p:txBody>
          <a:bodyPr wrap="square" lIns="0" tIns="0" rIns="0" bIns="0" rtlCol="0">
            <a:noAutofit/>
          </a:bodyPr>
          <a:lstStyle/>
          <a:p>
            <a:pPr marL="0" marR="0" lvl="0" indent="0" algn="l" defTabSz="914126" rtl="0" eaLnBrk="1" fontAlgn="auto" latinLnBrk="0" hangingPunct="1">
              <a:lnSpc>
                <a:spcPct val="100000"/>
              </a:lnSpc>
              <a:spcBef>
                <a:spcPct val="0"/>
              </a:spcBef>
              <a:spcAft>
                <a:spcPts val="0"/>
              </a:spcAft>
              <a:buClrTx/>
              <a:buSzTx/>
              <a:buFontTx/>
              <a:buNone/>
              <a:tabLst/>
              <a:defRPr/>
            </a:pPr>
            <a:r>
              <a:rPr kumimoji="0" lang="en-US" sz="4999" b="0" i="0" u="none" strike="noStrike" kern="1200" cap="none" spc="0" normalizeH="0" baseline="0" noProof="0">
                <a:ln>
                  <a:noFill/>
                </a:ln>
                <a:solidFill>
                  <a:srgbClr val="FFFFFF"/>
                </a:solidFill>
                <a:effectLst/>
                <a:uLnTx/>
                <a:uFillTx/>
                <a:latin typeface="Arial" panose="020B0604020202020204"/>
                <a:ea typeface="ＭＳ Ｐゴシック"/>
                <a:cs typeface="+mn-cs"/>
              </a:rPr>
              <a:t>Thank You</a:t>
            </a:r>
          </a:p>
        </p:txBody>
      </p:sp>
      <p:sp>
        <p:nvSpPr>
          <p:cNvPr id="20" name="Rectangle 19">
            <a:extLst>
              <a:ext uri="{FF2B5EF4-FFF2-40B4-BE49-F238E27FC236}">
                <a16:creationId xmlns:a16="http://schemas.microsoft.com/office/drawing/2014/main" id="{364697CA-E0AC-EDFD-0A1A-A5242552B24C}"/>
              </a:ext>
            </a:extLst>
          </p:cNvPr>
          <p:cNvSpPr/>
          <p:nvPr userDrawn="1"/>
        </p:nvSpPr>
        <p:spPr>
          <a:xfrm>
            <a:off x="595706" y="5862752"/>
            <a:ext cx="4442827" cy="615526"/>
          </a:xfrm>
          <a:prstGeom prst="rect">
            <a:avLst/>
          </a:prstGeom>
        </p:spPr>
        <p:txBody>
          <a:bodyPr wrap="square" lIns="0" tIns="0" rIns="121867" bIns="60933">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a:ln>
                  <a:noFill/>
                </a:ln>
                <a:solidFill>
                  <a:srgbClr val="FFFFFF"/>
                </a:solidFill>
                <a:effectLst/>
                <a:uLnTx/>
                <a:uFillTx/>
                <a:latin typeface="Arial" panose="020B0604020202020204"/>
                <a:ea typeface="+mn-ea"/>
                <a:cs typeface="+mn-cs"/>
              </a:rPr>
              <a:t>ZEBRA and the stylized Zebra head are trademarks of Zebra Technologies Corp., registered in many jurisdictions worldwide. All other trademarks are the property of their respective owners. ©2024 Zebra Technologies Corp. and/or its affiliates. All rights reserved. 02/01/24</a:t>
            </a:r>
            <a:endParaRPr kumimoji="0" lang="en-US" sz="9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D123633B-9255-4831-E537-98BC42F448A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16373" y="3796829"/>
            <a:ext cx="2379469" cy="769828"/>
          </a:xfrm>
          <a:prstGeom prst="rect">
            <a:avLst/>
          </a:prstGeom>
        </p:spPr>
      </p:pic>
    </p:spTree>
    <p:extLst>
      <p:ext uri="{BB962C8B-B14F-4D97-AF65-F5344CB8AC3E}">
        <p14:creationId xmlns:p14="http://schemas.microsoft.com/office/powerpoint/2010/main" val="303766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Backcover-image">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
        <p:nvSpPr>
          <p:cNvPr id="20" name="Rectangle 19">
            <a:extLst>
              <a:ext uri="{FF2B5EF4-FFF2-40B4-BE49-F238E27FC236}">
                <a16:creationId xmlns:a16="http://schemas.microsoft.com/office/drawing/2014/main" id="{364697CA-E0AC-EDFD-0A1A-A5242552B24C}"/>
              </a:ext>
            </a:extLst>
          </p:cNvPr>
          <p:cNvSpPr/>
          <p:nvPr userDrawn="1"/>
        </p:nvSpPr>
        <p:spPr>
          <a:xfrm>
            <a:off x="595706" y="5653476"/>
            <a:ext cx="4860942" cy="477026"/>
          </a:xfrm>
          <a:prstGeom prst="rect">
            <a:avLst/>
          </a:prstGeom>
        </p:spPr>
        <p:txBody>
          <a:bodyPr wrap="square" lIns="0" tIns="0" rIns="121867" bIns="60933">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a:ln>
                  <a:noFill/>
                </a:ln>
                <a:solidFill>
                  <a:srgbClr val="FFFFFF"/>
                </a:solidFill>
                <a:effectLst/>
                <a:uLnTx/>
                <a:uFillTx/>
                <a:latin typeface="Arial" panose="020B0604020202020204"/>
                <a:ea typeface="+mn-ea"/>
                <a:cs typeface="+mn-cs"/>
              </a:rPr>
              <a:t>ZEBRA and the stylized Zebra head are trademarks of Zebra Technologies Corp., registered in many jurisdictions worldwide. All other trademarks are the property of their respective owners. ©2024 Zebra Technologies Corp. and/or its affiliates. All rights reserved. 02/24</a:t>
            </a:r>
            <a:endParaRPr kumimoji="0" lang="en-US" sz="9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D123633B-9255-4831-E537-98BC42F448A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16373" y="4622307"/>
            <a:ext cx="1954339" cy="632286"/>
          </a:xfrm>
          <a:prstGeom prst="rect">
            <a:avLst/>
          </a:prstGeom>
        </p:spPr>
      </p:pic>
      <p:pic>
        <p:nvPicPr>
          <p:cNvPr id="5" name="Picture 4" descr="A high angle view of a factory&#10;&#10;Description automatically generated">
            <a:extLst>
              <a:ext uri="{FF2B5EF4-FFF2-40B4-BE49-F238E27FC236}">
                <a16:creationId xmlns:a16="http://schemas.microsoft.com/office/drawing/2014/main" id="{B0C34CE5-033F-B7CC-3D18-AD1F8010624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79098" y="-7013"/>
            <a:ext cx="7731636" cy="6874639"/>
          </a:xfrm>
          <a:prstGeom prst="rect">
            <a:avLst/>
          </a:prstGeom>
        </p:spPr>
      </p:pic>
      <p:pic>
        <p:nvPicPr>
          <p:cNvPr id="7" name="Picture 6" descr="A conveyor belt with blue bottles&#10;&#10;Description automatically generated">
            <a:extLst>
              <a:ext uri="{FF2B5EF4-FFF2-40B4-BE49-F238E27FC236}">
                <a16:creationId xmlns:a16="http://schemas.microsoft.com/office/drawing/2014/main" id="{1AEF1BB1-DFC8-C9F3-E8D0-298CC476E95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995"/>
          <a:stretch/>
        </p:blipFill>
        <p:spPr>
          <a:xfrm>
            <a:off x="4692492" y="-6772"/>
            <a:ext cx="7809723" cy="6867625"/>
          </a:xfrm>
          <a:prstGeom prst="rect">
            <a:avLst/>
          </a:prstGeom>
        </p:spPr>
      </p:pic>
    </p:spTree>
    <p:extLst>
      <p:ext uri="{BB962C8B-B14F-4D97-AF65-F5344CB8AC3E}">
        <p14:creationId xmlns:p14="http://schemas.microsoft.com/office/powerpoint/2010/main" val="114561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ackcover-image">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
        <p:nvSpPr>
          <p:cNvPr id="20" name="Rectangle 19">
            <a:extLst>
              <a:ext uri="{FF2B5EF4-FFF2-40B4-BE49-F238E27FC236}">
                <a16:creationId xmlns:a16="http://schemas.microsoft.com/office/drawing/2014/main" id="{364697CA-E0AC-EDFD-0A1A-A5242552B24C}"/>
              </a:ext>
            </a:extLst>
          </p:cNvPr>
          <p:cNvSpPr/>
          <p:nvPr userDrawn="1"/>
        </p:nvSpPr>
        <p:spPr>
          <a:xfrm>
            <a:off x="595706" y="5653476"/>
            <a:ext cx="4860942" cy="477026"/>
          </a:xfrm>
          <a:prstGeom prst="rect">
            <a:avLst/>
          </a:prstGeom>
        </p:spPr>
        <p:txBody>
          <a:bodyPr wrap="square" lIns="0" tIns="0" rIns="121867" bIns="60933">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a:ln>
                  <a:noFill/>
                </a:ln>
                <a:solidFill>
                  <a:srgbClr val="FFFFFF"/>
                </a:solidFill>
                <a:effectLst/>
                <a:uLnTx/>
                <a:uFillTx/>
                <a:latin typeface="Arial" panose="020B0604020202020204"/>
                <a:ea typeface="+mn-ea"/>
                <a:cs typeface="+mn-cs"/>
              </a:rPr>
              <a:t>ZEBRA and the stylized Zebra head are trademarks of Zebra Technologies Corp., registered in many jurisdictions worldwide. All other trademarks are the property of their respective owners. ©2024 Zebra Technologies Corp. and/or its affiliates. All rights reserved. 02/01/24</a:t>
            </a:r>
            <a:endParaRPr kumimoji="0" lang="en-US" sz="9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D123633B-9255-4831-E537-98BC42F448A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16373" y="4622307"/>
            <a:ext cx="1954339" cy="632286"/>
          </a:xfrm>
          <a:prstGeom prst="rect">
            <a:avLst/>
          </a:prstGeom>
        </p:spPr>
      </p:pic>
      <p:pic>
        <p:nvPicPr>
          <p:cNvPr id="8" name="Picture 7" descr="A conveyor belt with a black background&#10;&#10;Description automatically generated">
            <a:extLst>
              <a:ext uri="{FF2B5EF4-FFF2-40B4-BE49-F238E27FC236}">
                <a16:creationId xmlns:a16="http://schemas.microsoft.com/office/drawing/2014/main" id="{59DBE12D-4E90-C647-E234-7093873E12F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3018"/>
          <a:stretch/>
        </p:blipFill>
        <p:spPr>
          <a:xfrm>
            <a:off x="595706" y="0"/>
            <a:ext cx="11827176" cy="6857999"/>
          </a:xfrm>
          <a:prstGeom prst="rect">
            <a:avLst/>
          </a:prstGeom>
        </p:spPr>
      </p:pic>
    </p:spTree>
    <p:extLst>
      <p:ext uri="{BB962C8B-B14F-4D97-AF65-F5344CB8AC3E}">
        <p14:creationId xmlns:p14="http://schemas.microsoft.com/office/powerpoint/2010/main" val="293339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8_Backcover-image">
    <p:spTree>
      <p:nvGrpSpPr>
        <p:cNvPr id="1" name=""/>
        <p:cNvGrpSpPr/>
        <p:nvPr/>
      </p:nvGrpSpPr>
      <p:grpSpPr>
        <a:xfrm>
          <a:off x="0" y="0"/>
          <a:ext cx="0" cy="0"/>
          <a:chOff x="0" y="0"/>
          <a:chExt cx="0" cy="0"/>
        </a:xfrm>
      </p:grpSpPr>
      <p:pic>
        <p:nvPicPr>
          <p:cNvPr id="2" name="Picture 1" descr="A blue background with a few squares&#10;&#10;Description automatically generated with medium confidence">
            <a:extLst>
              <a:ext uri="{FF2B5EF4-FFF2-40B4-BE49-F238E27FC236}">
                <a16:creationId xmlns:a16="http://schemas.microsoft.com/office/drawing/2014/main" id="{5D6E80AB-ABC5-F9E9-EC45-1212003A49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10734" cy="6858000"/>
          </a:xfrm>
          <a:prstGeom prst="rect">
            <a:avLst/>
          </a:prstGeom>
        </p:spPr>
      </p:pic>
      <p:sp>
        <p:nvSpPr>
          <p:cNvPr id="20" name="Rectangle 19">
            <a:extLst>
              <a:ext uri="{FF2B5EF4-FFF2-40B4-BE49-F238E27FC236}">
                <a16:creationId xmlns:a16="http://schemas.microsoft.com/office/drawing/2014/main" id="{364697CA-E0AC-EDFD-0A1A-A5242552B24C}"/>
              </a:ext>
            </a:extLst>
          </p:cNvPr>
          <p:cNvSpPr/>
          <p:nvPr userDrawn="1"/>
        </p:nvSpPr>
        <p:spPr>
          <a:xfrm>
            <a:off x="595706" y="5653476"/>
            <a:ext cx="4860942" cy="477026"/>
          </a:xfrm>
          <a:prstGeom prst="rect">
            <a:avLst/>
          </a:prstGeom>
        </p:spPr>
        <p:txBody>
          <a:bodyPr wrap="square" lIns="0" tIns="0" rIns="121867" bIns="60933">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dirty="0">
                <a:ln>
                  <a:noFill/>
                </a:ln>
                <a:solidFill>
                  <a:srgbClr val="FFFFFF"/>
                </a:solidFill>
                <a:effectLst/>
                <a:uLnTx/>
                <a:uFillTx/>
                <a:latin typeface="Arial" panose="020B0604020202020204"/>
                <a:ea typeface="+mn-ea"/>
                <a:cs typeface="+mn-cs"/>
              </a:rPr>
              <a:t>ZEBRA and the stylized Zebra head are trademarks of Zebra Technologies Corp., registered in many jurisdictions worldwide. All other trademarks are the property of their respective owners. ©2024 Zebra Technologies Corp. and/or its affiliates. All rights reserved. 03/24</a:t>
            </a: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D123633B-9255-4831-E537-98BC42F448A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16373" y="4622307"/>
            <a:ext cx="1954339" cy="632286"/>
          </a:xfrm>
          <a:prstGeom prst="rect">
            <a:avLst/>
          </a:prstGeom>
        </p:spPr>
      </p:pic>
      <p:pic>
        <p:nvPicPr>
          <p:cNvPr id="5" name="Picture 4" descr="A high angle view of a factory&#10;&#10;Description automatically generated">
            <a:extLst>
              <a:ext uri="{FF2B5EF4-FFF2-40B4-BE49-F238E27FC236}">
                <a16:creationId xmlns:a16="http://schemas.microsoft.com/office/drawing/2014/main" id="{B0C34CE5-033F-B7CC-3D18-AD1F8010624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679098" y="-7013"/>
            <a:ext cx="7731636" cy="6874639"/>
          </a:xfrm>
          <a:prstGeom prst="rect">
            <a:avLst/>
          </a:prstGeom>
        </p:spPr>
      </p:pic>
      <p:pic>
        <p:nvPicPr>
          <p:cNvPr id="7" name="Picture 6" descr="A conveyor belt with blue bottles&#10;&#10;Description automatically generated">
            <a:extLst>
              <a:ext uri="{FF2B5EF4-FFF2-40B4-BE49-F238E27FC236}">
                <a16:creationId xmlns:a16="http://schemas.microsoft.com/office/drawing/2014/main" id="{1AEF1BB1-DFC8-C9F3-E8D0-298CC476E95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995"/>
          <a:stretch/>
        </p:blipFill>
        <p:spPr>
          <a:xfrm>
            <a:off x="4692492" y="-6772"/>
            <a:ext cx="7809723" cy="6867625"/>
          </a:xfrm>
          <a:prstGeom prst="rect">
            <a:avLst/>
          </a:prstGeom>
        </p:spPr>
      </p:pic>
    </p:spTree>
    <p:extLst>
      <p:ext uri="{BB962C8B-B14F-4D97-AF65-F5344CB8AC3E}">
        <p14:creationId xmlns:p14="http://schemas.microsoft.com/office/powerpoint/2010/main" val="98269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04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light blue angle">
    <p:spTree>
      <p:nvGrpSpPr>
        <p:cNvPr id="1" name=""/>
        <p:cNvGrpSpPr/>
        <p:nvPr/>
      </p:nvGrpSpPr>
      <p:grpSpPr>
        <a:xfrm>
          <a:off x="0" y="0"/>
          <a:ext cx="0" cy="0"/>
          <a:chOff x="0" y="0"/>
          <a:chExt cx="0" cy="0"/>
        </a:xfrm>
      </p:grpSpPr>
      <p:pic>
        <p:nvPicPr>
          <p:cNvPr id="8" name="Picture 7" descr="A picture containing screenshot, white, design&#10;&#10;Description automatically generated">
            <a:extLst>
              <a:ext uri="{FF2B5EF4-FFF2-40B4-BE49-F238E27FC236}">
                <a16:creationId xmlns:a16="http://schemas.microsoft.com/office/drawing/2014/main" id="{86ED0B9A-46AC-32AF-86AE-C98CE29B1A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9" name="Title 1">
            <a:extLst>
              <a:ext uri="{FF2B5EF4-FFF2-40B4-BE49-F238E27FC236}">
                <a16:creationId xmlns:a16="http://schemas.microsoft.com/office/drawing/2014/main" id="{D07203A9-449B-C822-51C1-1E3A986C3C54}"/>
              </a:ext>
            </a:extLst>
          </p:cNvPr>
          <p:cNvSpPr>
            <a:spLocks noGrp="1"/>
          </p:cNvSpPr>
          <p:nvPr>
            <p:ph type="title" hasCustomPrompt="1"/>
          </p:nvPr>
        </p:nvSpPr>
        <p:spPr>
          <a:xfrm>
            <a:off x="457202" y="1037339"/>
            <a:ext cx="10506455" cy="365760"/>
          </a:xfrm>
        </p:spPr>
        <p:txBody>
          <a:bodyPr/>
          <a:lstStyle>
            <a:lvl1pPr>
              <a:defRPr b="0">
                <a:solidFill>
                  <a:schemeClr val="tx1"/>
                </a:solidFill>
              </a:defRPr>
            </a:lvl1pPr>
          </a:lstStyle>
          <a:p>
            <a:r>
              <a:rPr lang="en-US"/>
              <a:t>Click to enter headline</a:t>
            </a:r>
          </a:p>
        </p:txBody>
      </p:sp>
      <p:sp>
        <p:nvSpPr>
          <p:cNvPr id="10" name="Text Placeholder 3">
            <a:extLst>
              <a:ext uri="{FF2B5EF4-FFF2-40B4-BE49-F238E27FC236}">
                <a16:creationId xmlns:a16="http://schemas.microsoft.com/office/drawing/2014/main" id="{47F6DCC3-31B9-970C-4273-8DE192AEBEDF}"/>
              </a:ext>
            </a:extLst>
          </p:cNvPr>
          <p:cNvSpPr>
            <a:spLocks noGrp="1"/>
          </p:cNvSpPr>
          <p:nvPr>
            <p:ph type="body" sz="quarter" idx="10" hasCustomPrompt="1"/>
          </p:nvPr>
        </p:nvSpPr>
        <p:spPr>
          <a:xfrm>
            <a:off x="457202" y="1403099"/>
            <a:ext cx="10506455" cy="365760"/>
          </a:xfrm>
        </p:spPr>
        <p:txBody>
          <a:bodyPr/>
          <a:lstStyle>
            <a:lvl1pPr marL="0" indent="0">
              <a:buNone/>
              <a:defRPr sz="2398">
                <a:solidFill>
                  <a:srgbClr val="0272E7"/>
                </a:solidFill>
              </a:defRPr>
            </a:lvl1pPr>
          </a:lstStyle>
          <a:p>
            <a:pPr lvl="0"/>
            <a:r>
              <a:rPr lang="en-US"/>
              <a:t>Click to enter subhead</a:t>
            </a:r>
          </a:p>
        </p:txBody>
      </p:sp>
      <p:sp>
        <p:nvSpPr>
          <p:cNvPr id="11" name="Text Placeholder 4">
            <a:extLst>
              <a:ext uri="{FF2B5EF4-FFF2-40B4-BE49-F238E27FC236}">
                <a16:creationId xmlns:a16="http://schemas.microsoft.com/office/drawing/2014/main" id="{6B65CABA-67F2-84CB-980E-CAA0E9D84D2B}"/>
              </a:ext>
            </a:extLst>
          </p:cNvPr>
          <p:cNvSpPr>
            <a:spLocks noGrp="1"/>
          </p:cNvSpPr>
          <p:nvPr>
            <p:ph type="body" sz="quarter" idx="11"/>
          </p:nvPr>
        </p:nvSpPr>
        <p:spPr>
          <a:xfrm>
            <a:off x="457320" y="1876301"/>
            <a:ext cx="10509193" cy="4050792"/>
          </a:xfrm>
        </p:spPr>
        <p:txBody>
          <a:bodyPr/>
          <a:lstStyle>
            <a:lvl1pPr>
              <a:buClr>
                <a:srgbClr val="0272E7"/>
              </a:buClr>
              <a:defRPr/>
            </a:lvl1pPr>
            <a:lvl3pPr>
              <a:defRPr/>
            </a:lvl3pPr>
          </a:lstStyle>
          <a:p>
            <a:pPr lvl="0"/>
            <a:r>
              <a:rPr lang="en-US"/>
              <a:t>Edit Master text styles</a:t>
            </a:r>
          </a:p>
          <a:p>
            <a:pPr lvl="1"/>
            <a:r>
              <a:rPr lang="en-US"/>
              <a:t>Second level</a:t>
            </a:r>
          </a:p>
          <a:p>
            <a:pPr lvl="2"/>
            <a:r>
              <a:rPr lang="en-US"/>
              <a:t>Third level</a:t>
            </a:r>
          </a:p>
        </p:txBody>
      </p:sp>
      <p:sp>
        <p:nvSpPr>
          <p:cNvPr id="4" name="Slide Number Placeholder 3">
            <a:extLst>
              <a:ext uri="{FF2B5EF4-FFF2-40B4-BE49-F238E27FC236}">
                <a16:creationId xmlns:a16="http://schemas.microsoft.com/office/drawing/2014/main" id="{9F763598-77B0-3284-35D6-C33D0ECED126}"/>
              </a:ext>
            </a:extLst>
          </p:cNvPr>
          <p:cNvSpPr>
            <a:spLocks noGrp="1"/>
          </p:cNvSpPr>
          <p:nvPr>
            <p:ph type="sldNum" sz="quarter" idx="13"/>
          </p:nvPr>
        </p:nvSpPr>
        <p:spPr>
          <a:xfrm>
            <a:off x="9126229" y="6251848"/>
            <a:ext cx="2743915" cy="365125"/>
          </a:xfrm>
          <a:prstGeom prst="rect">
            <a:avLst/>
          </a:prstGeom>
        </p:spPr>
        <p:txBody>
          <a:bodyPr anchor="b"/>
          <a:lstStyle>
            <a:lvl1pPr algn="r">
              <a:defRPr sz="800">
                <a:solidFill>
                  <a:schemeClr val="tx1">
                    <a:lumMod val="50000"/>
                    <a:lumOff val="50000"/>
                  </a:schemeClr>
                </a:solidFill>
              </a:defRPr>
            </a:lvl1pPr>
          </a:lstStyle>
          <a:p>
            <a:fld id="{792175D4-2E7E-454B-A73A-B003783E324B}" type="slidenum">
              <a:rPr lang="en-US" smtClean="0"/>
              <a:pPr/>
              <a:t>‹#›</a:t>
            </a:fld>
            <a:endParaRPr lang="en-US"/>
          </a:p>
        </p:txBody>
      </p:sp>
      <p:sp>
        <p:nvSpPr>
          <p:cNvPr id="3" name="Footer Placeholder 2">
            <a:extLst>
              <a:ext uri="{FF2B5EF4-FFF2-40B4-BE49-F238E27FC236}">
                <a16:creationId xmlns:a16="http://schemas.microsoft.com/office/drawing/2014/main" id="{30FB340C-0B84-71D4-D181-8C25658A5D85}"/>
              </a:ext>
            </a:extLst>
          </p:cNvPr>
          <p:cNvSpPr>
            <a:spLocks noGrp="1"/>
          </p:cNvSpPr>
          <p:nvPr>
            <p:ph type="ftr" sz="quarter" idx="12"/>
          </p:nvPr>
        </p:nvSpPr>
        <p:spPr>
          <a:xfrm>
            <a:off x="377190" y="6400800"/>
            <a:ext cx="3240157" cy="457200"/>
          </a:xfrm>
          <a:prstGeom prst="rect">
            <a:avLst/>
          </a:prstGeom>
        </p:spPr>
        <p:txBody>
          <a:bodyPr/>
          <a:lstStyle>
            <a:lvl1pPr>
              <a:defRPr sz="80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192973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BLANK-White">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999999"/>
                </a:solidFill>
                <a:effectLst/>
                <a:uLnTx/>
                <a:uFillTx/>
                <a:latin typeface="Arial" pitchFamily="34" charset="0"/>
                <a:ea typeface="MS PGothic" pitchFamily="34" charset="-128"/>
                <a:cs typeface="+mn-cs"/>
              </a:rPr>
              <a:t>ZEBRA TECHNOLOGIES</a:t>
            </a:r>
          </a:p>
        </p:txBody>
      </p:sp>
      <p:sp>
        <p:nvSpPr>
          <p:cNvPr id="8" name="Slide Number Placeholder 2">
            <a:extLst>
              <a:ext uri="{FF2B5EF4-FFF2-40B4-BE49-F238E27FC236}">
                <a16:creationId xmlns:a16="http://schemas.microsoft.com/office/drawing/2014/main" id="{99C08C2D-7CCE-4A11-B9EC-7E9749E86557}"/>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rtl="0"/>
            <a:fld id="{F19F85D4-6AC3-4CF9-A1A5-831DFC2C241F}" type="slidenum">
              <a:rPr lang="en-US" kern="1200" smtClean="0">
                <a:solidFill>
                  <a:srgbClr val="000000"/>
                </a:solidFill>
                <a:ea typeface="MS PGothic" pitchFamily="34" charset="-128"/>
                <a:cs typeface="+mn-cs"/>
              </a:rPr>
              <a:pPr defTabSz="914126" rtl="0"/>
              <a:t>‹#›</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143519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ver 1 Black">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1FD817B-144E-4496-8C23-977C7BE2599C}"/>
              </a:ext>
            </a:extLst>
          </p:cNvPr>
          <p:cNvSpPr>
            <a:spLocks noGrp="1"/>
          </p:cNvSpPr>
          <p:nvPr>
            <p:ph type="pic" sz="quarter" idx="11"/>
          </p:nvPr>
        </p:nvSpPr>
        <p:spPr>
          <a:xfrm>
            <a:off x="6694079" y="0"/>
            <a:ext cx="5486400"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043E19B4-84A1-47DD-B01B-CCD8F85664F9}"/>
              </a:ext>
            </a:extLst>
          </p:cNvPr>
          <p:cNvSpPr>
            <a:spLocks noGrp="1"/>
          </p:cNvSpPr>
          <p:nvPr>
            <p:ph type="title" hasCustomPrompt="1"/>
          </p:nvPr>
        </p:nvSpPr>
        <p:spPr>
          <a:xfrm>
            <a:off x="603504" y="1517904"/>
            <a:ext cx="4068827" cy="868680"/>
          </a:xfrm>
        </p:spPr>
        <p:txBody>
          <a:bodyPr/>
          <a:lstStyle>
            <a:lvl1pPr>
              <a:defRPr/>
            </a:lvl1pPr>
          </a:lstStyle>
          <a:p>
            <a:r>
              <a:rPr lang="en-US"/>
              <a:t>Click to enter presentation title</a:t>
            </a:r>
          </a:p>
        </p:txBody>
      </p:sp>
      <p:sp>
        <p:nvSpPr>
          <p:cNvPr id="5" name="TextBox 4">
            <a:extLst>
              <a:ext uri="{FF2B5EF4-FFF2-40B4-BE49-F238E27FC236}">
                <a16:creationId xmlns:a16="http://schemas.microsoft.com/office/drawing/2014/main" id="{0626840D-5953-45D6-A00B-7F5EB3E4D1DA}"/>
              </a:ext>
            </a:extLst>
          </p:cNvPr>
          <p:cNvSpPr txBox="1"/>
          <p:nvPr/>
        </p:nvSpPr>
        <p:spPr>
          <a:xfrm>
            <a:off x="6694078" y="1087017"/>
            <a:ext cx="5497922" cy="861774"/>
          </a:xfrm>
          <a:prstGeom prst="rect">
            <a:avLst/>
          </a:prstGeom>
        </p:spPr>
        <p:txBody>
          <a:bodyPr wrap="square" lIns="0" tIns="0" rIns="0" bIns="0" rtlCol="0">
            <a:spAutoFit/>
          </a:bodyPr>
          <a:lstStyle/>
          <a:p>
            <a:pPr marL="0" indent="0" algn="ctr">
              <a:spcBef>
                <a:spcPct val="0"/>
              </a:spcBef>
              <a:buNone/>
            </a:pPr>
            <a:r>
              <a:rPr lang="en-US" sz="2799" b="0" kern="1200">
                <a:solidFill>
                  <a:schemeClr val="accent6"/>
                </a:solidFill>
                <a:ea typeface="ＭＳ Ｐゴシック"/>
              </a:rPr>
              <a:t>IMAGE AREA</a:t>
            </a:r>
            <a:br>
              <a:rPr lang="en-US" sz="2799" b="0" kern="1200">
                <a:solidFill>
                  <a:schemeClr val="accent6"/>
                </a:solidFill>
                <a:ea typeface="ＭＳ Ｐゴシック"/>
              </a:rPr>
            </a:br>
            <a:r>
              <a:rPr lang="en-US" sz="2799" b="0" kern="1200">
                <a:solidFill>
                  <a:schemeClr val="accent6"/>
                </a:solidFill>
                <a:ea typeface="ＭＳ Ｐゴシック"/>
              </a:rPr>
              <a:t>7.5” h x 6” w</a:t>
            </a:r>
          </a:p>
        </p:txBody>
      </p:sp>
      <p:sp>
        <p:nvSpPr>
          <p:cNvPr id="12" name="Text Placeholder 11">
            <a:extLst>
              <a:ext uri="{FF2B5EF4-FFF2-40B4-BE49-F238E27FC236}">
                <a16:creationId xmlns:a16="http://schemas.microsoft.com/office/drawing/2014/main" id="{88319E07-9352-4F02-AAEE-A1442A295E26}"/>
              </a:ext>
            </a:extLst>
          </p:cNvPr>
          <p:cNvSpPr>
            <a:spLocks noGrp="1"/>
          </p:cNvSpPr>
          <p:nvPr>
            <p:ph type="body" sz="quarter" idx="12" hasCustomPrompt="1"/>
          </p:nvPr>
        </p:nvSpPr>
        <p:spPr>
          <a:xfrm>
            <a:off x="603251" y="2894013"/>
            <a:ext cx="4068763" cy="989012"/>
          </a:xfrm>
        </p:spPr>
        <p:txBody>
          <a:bodyPr/>
          <a:lstStyle>
            <a:lvl1pPr marL="0" indent="0">
              <a:buNone/>
              <a:defRPr/>
            </a:lvl1pPr>
          </a:lstStyle>
          <a:p>
            <a:pPr lvl="0"/>
            <a:r>
              <a:rPr lang="en-US"/>
              <a:t>Click to enter presentation text</a:t>
            </a:r>
          </a:p>
        </p:txBody>
      </p:sp>
      <p:sp>
        <p:nvSpPr>
          <p:cNvPr id="14" name="Text Placeholder 13">
            <a:extLst>
              <a:ext uri="{FF2B5EF4-FFF2-40B4-BE49-F238E27FC236}">
                <a16:creationId xmlns:a16="http://schemas.microsoft.com/office/drawing/2014/main" id="{D21CB855-D148-4D9C-B2EB-999FD9DB8A65}"/>
              </a:ext>
            </a:extLst>
          </p:cNvPr>
          <p:cNvSpPr>
            <a:spLocks noGrp="1"/>
          </p:cNvSpPr>
          <p:nvPr>
            <p:ph type="body" sz="quarter" idx="13" hasCustomPrompt="1"/>
          </p:nvPr>
        </p:nvSpPr>
        <p:spPr>
          <a:xfrm>
            <a:off x="603504" y="5175504"/>
            <a:ext cx="2962656" cy="512064"/>
          </a:xfrm>
        </p:spPr>
        <p:txBody>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Presenter name or location</a:t>
            </a:r>
            <a:br>
              <a:rPr lang="en-US"/>
            </a:br>
            <a:r>
              <a:rPr lang="en-US"/>
              <a:t>Date</a:t>
            </a:r>
          </a:p>
        </p:txBody>
      </p:sp>
      <p:pic>
        <p:nvPicPr>
          <p:cNvPr id="10" name="Picture 9">
            <a:extLst>
              <a:ext uri="{FF2B5EF4-FFF2-40B4-BE49-F238E27FC236}">
                <a16:creationId xmlns:a16="http://schemas.microsoft.com/office/drawing/2014/main" id="{637FA213-4097-41EC-A6BA-A23FE7291C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
          <a:stretch/>
        </p:blipFill>
        <p:spPr>
          <a:xfrm>
            <a:off x="5014038" y="2458907"/>
            <a:ext cx="1688528" cy="4399095"/>
          </a:xfrm>
          <a:prstGeom prst="rect">
            <a:avLst/>
          </a:prstGeom>
        </p:spPr>
      </p:pic>
      <p:sp>
        <p:nvSpPr>
          <p:cNvPr id="11" name="AutoShape 4">
            <a:extLst>
              <a:ext uri="{FF2B5EF4-FFF2-40B4-BE49-F238E27FC236}">
                <a16:creationId xmlns:a16="http://schemas.microsoft.com/office/drawing/2014/main" id="{C462858A-FCAA-4E18-A708-842561456E26}"/>
              </a:ext>
            </a:extLst>
          </p:cNvPr>
          <p:cNvSpPr>
            <a:spLocks noChangeAspect="1" noChangeArrowheads="1"/>
          </p:cNvSpPr>
          <p:nvPr/>
        </p:nvSpPr>
        <p:spPr bwMode="auto">
          <a:xfrm flipH="1">
            <a:off x="3850801" y="5212080"/>
            <a:ext cx="2842305" cy="1645920"/>
          </a:xfrm>
          <a:prstGeom prst="rtTriangle">
            <a:avLst/>
          </a:prstGeom>
          <a:gradFill>
            <a:gsLst>
              <a:gs pos="0">
                <a:srgbClr val="00FFFF"/>
              </a:gs>
              <a:gs pos="50000">
                <a:srgbClr val="00C9FF"/>
              </a:gs>
              <a:gs pos="98246">
                <a:srgbClr val="0099FF"/>
              </a:gs>
              <a:gs pos="0">
                <a:srgbClr val="00FFFF"/>
              </a:gs>
            </a:gsLst>
            <a:lin ang="0" scaled="1"/>
          </a:gradFill>
          <a:ln>
            <a:noFill/>
          </a:ln>
          <a:effectLst/>
        </p:spPr>
        <p:txBody>
          <a:bodyPr vert="horz" wrap="square" lIns="36556" tIns="36556" rIns="36556" bIns="36556"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pic>
        <p:nvPicPr>
          <p:cNvPr id="9" name="Picture 8">
            <a:extLst>
              <a:ext uri="{FF2B5EF4-FFF2-40B4-BE49-F238E27FC236}">
                <a16:creationId xmlns:a16="http://schemas.microsoft.com/office/drawing/2014/main" id="{C5F08EA5-4D48-4D48-8228-9A10C78FD243}"/>
              </a:ext>
            </a:extLst>
          </p:cNvPr>
          <p:cNvPicPr/>
          <p:nvPr/>
        </p:nvPicPr>
        <p:blipFill>
          <a:blip r:embed="rId3"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Tree>
    <p:extLst>
      <p:ext uri="{BB962C8B-B14F-4D97-AF65-F5344CB8AC3E}">
        <p14:creationId xmlns:p14="http://schemas.microsoft.com/office/powerpoint/2010/main" val="9588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1col-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0" y="457200"/>
            <a:ext cx="11228832" cy="365760"/>
          </a:xfrm>
        </p:spPr>
        <p:txBody>
          <a:bodyPr/>
          <a:lstStyle>
            <a:lvl1pPr>
              <a:defRPr/>
            </a:lvl1pPr>
          </a:lstStyle>
          <a:p>
            <a:r>
              <a:rPr lang="en-US"/>
              <a:t>Click to enter 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11228832" cy="365760"/>
          </a:xfr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8" name="Slide Number Placeholder 2">
            <a:extLst>
              <a:ext uri="{FF2B5EF4-FFF2-40B4-BE49-F238E27FC236}">
                <a16:creationId xmlns:a16="http://schemas.microsoft.com/office/drawing/2014/main" id="{99C08C2D-7CCE-4A11-B9EC-7E9749E86557}"/>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a:fld id="{F19F85D4-6AC3-4CF9-A1A5-831DFC2C241F}" type="slidenum">
              <a:rPr lang="en-US" smtClean="0">
                <a:solidFill>
                  <a:srgbClr val="FFFFFF"/>
                </a:solidFill>
              </a:rPr>
              <a:pPr defTabSz="914126"/>
              <a:t>‹#›</a:t>
            </a:fld>
            <a:endParaRPr lang="en-US">
              <a:solidFill>
                <a:srgbClr val="FFFFFF"/>
              </a:solidFill>
            </a:endParaRPr>
          </a:p>
        </p:txBody>
      </p:sp>
      <p:sp>
        <p:nvSpPr>
          <p:cNvPr id="5" name="Text Placeholder 4">
            <a:extLst>
              <a:ext uri="{FF2B5EF4-FFF2-40B4-BE49-F238E27FC236}">
                <a16:creationId xmlns:a16="http://schemas.microsoft.com/office/drawing/2014/main" id="{A619DAAC-A724-45DF-B432-52FDA19FFE93}"/>
              </a:ext>
            </a:extLst>
          </p:cNvPr>
          <p:cNvSpPr>
            <a:spLocks noGrp="1"/>
          </p:cNvSpPr>
          <p:nvPr>
            <p:ph type="body" sz="quarter" idx="11"/>
          </p:nvPr>
        </p:nvSpPr>
        <p:spPr>
          <a:xfrm>
            <a:off x="457318" y="1692275"/>
            <a:ext cx="11277489" cy="4645152"/>
          </a:xfrm>
        </p:spPr>
        <p:txBody>
          <a:bodyPr/>
          <a:lstStyle>
            <a:lvl1pPr>
              <a:buClr>
                <a:schemeClr val="accent1"/>
              </a:buClr>
              <a:defRPr/>
            </a:lvl1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05256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1col-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2C8C-BBC3-4CB4-A679-24462238F407}"/>
              </a:ext>
            </a:extLst>
          </p:cNvPr>
          <p:cNvSpPr>
            <a:spLocks noGrp="1"/>
          </p:cNvSpPr>
          <p:nvPr>
            <p:ph type="title" hasCustomPrompt="1"/>
          </p:nvPr>
        </p:nvSpPr>
        <p:spPr>
          <a:xfrm>
            <a:off x="457200" y="457200"/>
            <a:ext cx="11228832" cy="365760"/>
          </a:xfrm>
        </p:spPr>
        <p:txBody>
          <a:bodyPr/>
          <a:lstStyle>
            <a:lvl1pPr>
              <a:defRPr/>
            </a:lvl1pPr>
          </a:lstStyle>
          <a:p>
            <a:r>
              <a:rPr lang="en-US"/>
              <a:t>Click to enter headline</a:t>
            </a:r>
          </a:p>
        </p:txBody>
      </p:sp>
      <p:sp>
        <p:nvSpPr>
          <p:cNvPr id="4" name="Text Placeholder 3">
            <a:extLst>
              <a:ext uri="{FF2B5EF4-FFF2-40B4-BE49-F238E27FC236}">
                <a16:creationId xmlns:a16="http://schemas.microsoft.com/office/drawing/2014/main" id="{ED0EAC1D-C901-4858-A756-4CE03BC3568E}"/>
              </a:ext>
            </a:extLst>
          </p:cNvPr>
          <p:cNvSpPr>
            <a:spLocks noGrp="1"/>
          </p:cNvSpPr>
          <p:nvPr>
            <p:ph type="body" sz="quarter" idx="10" hasCustomPrompt="1"/>
          </p:nvPr>
        </p:nvSpPr>
        <p:spPr>
          <a:xfrm>
            <a:off x="457200" y="932688"/>
            <a:ext cx="11228832" cy="365760"/>
          </a:xfrm>
        </p:spPr>
        <p:txBody>
          <a:bodyPr/>
          <a:lstStyle>
            <a:lvl1pPr marL="0" indent="0">
              <a:buNone/>
              <a:defRPr sz="2399">
                <a:solidFill>
                  <a:schemeClr val="accent1"/>
                </a:solidFill>
              </a:defRPr>
            </a:lvl1pPr>
          </a:lstStyle>
          <a:p>
            <a:pPr lvl="0"/>
            <a:r>
              <a:rPr lang="en-US"/>
              <a:t>Click to enter subhead</a:t>
            </a:r>
          </a:p>
        </p:txBody>
      </p:sp>
      <p:sp>
        <p:nvSpPr>
          <p:cNvPr id="9" name="Date Placeholder 3">
            <a:extLst>
              <a:ext uri="{FF2B5EF4-FFF2-40B4-BE49-F238E27FC236}">
                <a16:creationId xmlns:a16="http://schemas.microsoft.com/office/drawing/2014/main" id="{36C0A249-756A-47ED-8637-1125701A113E}"/>
              </a:ext>
            </a:extLst>
          </p:cNvPr>
          <p:cNvSpPr txBox="1">
            <a:spLocks/>
          </p:cNvSpPr>
          <p:nvPr userDrawn="1"/>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8" name="Slide Number Placeholder 2">
            <a:extLst>
              <a:ext uri="{FF2B5EF4-FFF2-40B4-BE49-F238E27FC236}">
                <a16:creationId xmlns:a16="http://schemas.microsoft.com/office/drawing/2014/main" id="{99C08C2D-7CCE-4A11-B9EC-7E9749E86557}"/>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a:fld id="{F19F85D4-6AC3-4CF9-A1A5-831DFC2C241F}" type="slidenum">
              <a:rPr lang="en-US" smtClean="0">
                <a:solidFill>
                  <a:srgbClr val="000000"/>
                </a:solidFill>
              </a:rPr>
              <a:pPr defTabSz="914126"/>
              <a:t>‹#›</a:t>
            </a:fld>
            <a:endParaRPr lang="en-US">
              <a:solidFill>
                <a:srgbClr val="000000"/>
              </a:solidFill>
            </a:endParaRPr>
          </a:p>
        </p:txBody>
      </p:sp>
      <p:sp>
        <p:nvSpPr>
          <p:cNvPr id="5" name="Text Placeholder 4">
            <a:extLst>
              <a:ext uri="{FF2B5EF4-FFF2-40B4-BE49-F238E27FC236}">
                <a16:creationId xmlns:a16="http://schemas.microsoft.com/office/drawing/2014/main" id="{92DE35B7-CA20-455C-8BD1-F0C6854E20BC}"/>
              </a:ext>
            </a:extLst>
          </p:cNvPr>
          <p:cNvSpPr>
            <a:spLocks noGrp="1"/>
          </p:cNvSpPr>
          <p:nvPr>
            <p:ph type="body" sz="quarter" idx="11"/>
          </p:nvPr>
        </p:nvSpPr>
        <p:spPr>
          <a:xfrm>
            <a:off x="457318" y="1606550"/>
            <a:ext cx="11277489" cy="464515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125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517986-B554-3D22-BEAF-03A4C860E25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1350" y="546873"/>
            <a:ext cx="2566988" cy="551861"/>
          </a:xfrm>
          <a:prstGeom prst="rect">
            <a:avLst/>
          </a:prstGeom>
        </p:spPr>
      </p:pic>
    </p:spTree>
    <p:extLst>
      <p:ext uri="{BB962C8B-B14F-4D97-AF65-F5344CB8AC3E}">
        <p14:creationId xmlns:p14="http://schemas.microsoft.com/office/powerpoint/2010/main" val="653263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435BE30-866B-0FBE-B8AC-524AC0BD3A9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430" y="519194"/>
            <a:ext cx="1847843" cy="627276"/>
          </a:xfrm>
          <a:prstGeom prst="rect">
            <a:avLst/>
          </a:prstGeom>
        </p:spPr>
      </p:pic>
    </p:spTree>
    <p:extLst>
      <p:ext uri="{BB962C8B-B14F-4D97-AF65-F5344CB8AC3E}">
        <p14:creationId xmlns:p14="http://schemas.microsoft.com/office/powerpoint/2010/main" val="1271665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100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0D8F4-6032-A185-28CD-1A5B7A52F1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0" y="0"/>
            <a:ext cx="12205699" cy="6858000"/>
          </a:xfrm>
          <a:prstGeom prst="rect">
            <a:avLst/>
          </a:prstGeom>
        </p:spPr>
      </p:pic>
      <p:sp>
        <p:nvSpPr>
          <p:cNvPr id="6" name="Date Placeholder 3">
            <a:extLst>
              <a:ext uri="{FF2B5EF4-FFF2-40B4-BE49-F238E27FC236}">
                <a16:creationId xmlns:a16="http://schemas.microsoft.com/office/drawing/2014/main" id="{BCC743B7-CC69-0504-B68F-29E82D487065}"/>
              </a:ext>
            </a:extLst>
          </p:cNvPr>
          <p:cNvSpPr txBox="1">
            <a:spLocks/>
          </p:cNvSpPr>
          <p:nvPr userDrawn="1"/>
        </p:nvSpPr>
        <p:spPr>
          <a:xfrm>
            <a:off x="0" y="6401929"/>
            <a:ext cx="1580444" cy="45720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alpha val="49000"/>
                  </a:schemeClr>
                </a:solidFill>
                <a:effectLst/>
                <a:uLnTx/>
                <a:uFillTx/>
                <a:latin typeface="Arial" pitchFamily="34" charset="0"/>
                <a:ea typeface="MS PGothic" pitchFamily="34" charset="-128"/>
                <a:cs typeface="+mn-cs"/>
              </a:rPr>
              <a:t>ZEBRA TECHNOLOGIES</a:t>
            </a:r>
          </a:p>
        </p:txBody>
      </p:sp>
      <p:sp>
        <p:nvSpPr>
          <p:cNvPr id="2" name="Holder 3">
            <a:extLst>
              <a:ext uri="{FF2B5EF4-FFF2-40B4-BE49-F238E27FC236}">
                <a16:creationId xmlns:a16="http://schemas.microsoft.com/office/drawing/2014/main" id="{8A12EBB4-14A2-ABB6-5654-6E9BB1EB8A87}"/>
              </a:ext>
            </a:extLst>
          </p:cNvPr>
          <p:cNvSpPr>
            <a:spLocks noGrp="1"/>
          </p:cNvSpPr>
          <p:nvPr>
            <p:ph type="body" idx="1"/>
          </p:nvPr>
        </p:nvSpPr>
        <p:spPr>
          <a:xfrm>
            <a:off x="609600" y="3429001"/>
            <a:ext cx="10972801" cy="615553"/>
          </a:xfrm>
        </p:spPr>
        <p:txBody>
          <a:bodyPr lIns="0" tIns="0" rIns="0" bIns="0"/>
          <a:lstStyle>
            <a:lvl1pPr>
              <a:defRPr sz="4000" b="1">
                <a:solidFill>
                  <a:schemeClr val="bg1"/>
                </a:solidFill>
              </a:defRPr>
            </a:lvl1pPr>
          </a:lstStyle>
          <a:p>
            <a:endParaRPr/>
          </a:p>
        </p:txBody>
      </p:sp>
    </p:spTree>
    <p:extLst>
      <p:ext uri="{BB962C8B-B14F-4D97-AF65-F5344CB8AC3E}">
        <p14:creationId xmlns:p14="http://schemas.microsoft.com/office/powerpoint/2010/main" val="60915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pic>
        <p:nvPicPr>
          <p:cNvPr id="2" name="Picture 1" descr="A picture containing screenshot, white, design&#10;&#10;Description automatically generated">
            <a:extLst>
              <a:ext uri="{FF2B5EF4-FFF2-40B4-BE49-F238E27FC236}">
                <a16:creationId xmlns:a16="http://schemas.microsoft.com/office/drawing/2014/main" id="{246CC181-6E75-CB76-4F48-34B756C515D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381000" y="1681"/>
            <a:ext cx="11811000" cy="6856319"/>
          </a:xfrm>
          <a:prstGeom prst="rect">
            <a:avLst/>
          </a:prstGeom>
        </p:spPr>
      </p:pic>
      <p:sp>
        <p:nvSpPr>
          <p:cNvPr id="4" name="Freeform 3">
            <a:extLst>
              <a:ext uri="{FF2B5EF4-FFF2-40B4-BE49-F238E27FC236}">
                <a16:creationId xmlns:a16="http://schemas.microsoft.com/office/drawing/2014/main" id="{AA44A7FE-C16B-D3DF-EE84-A77254B990CC}"/>
              </a:ext>
            </a:extLst>
          </p:cNvPr>
          <p:cNvSpPr/>
          <p:nvPr userDrawn="1"/>
        </p:nvSpPr>
        <p:spPr>
          <a:xfrm>
            <a:off x="0" y="0"/>
            <a:ext cx="8305800" cy="6858000"/>
          </a:xfrm>
          <a:custGeom>
            <a:avLst/>
            <a:gdLst>
              <a:gd name="connsiteX0" fmla="*/ 4157932 w 8143336"/>
              <a:gd name="connsiteY0" fmla="*/ 0 h 6918385"/>
              <a:gd name="connsiteX1" fmla="*/ 8143336 w 8143336"/>
              <a:gd name="connsiteY1" fmla="*/ 6918385 h 6918385"/>
              <a:gd name="connsiteX2" fmla="*/ 0 w 8143336"/>
              <a:gd name="connsiteY2" fmla="*/ 6918385 h 6918385"/>
              <a:gd name="connsiteX3" fmla="*/ 0 w 8143336"/>
              <a:gd name="connsiteY3" fmla="*/ 0 h 6918385"/>
              <a:gd name="connsiteX4" fmla="*/ 4157932 w 8143336"/>
              <a:gd name="connsiteY4" fmla="*/ 0 h 691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336" h="6918385">
                <a:moveTo>
                  <a:pt x="4157932" y="0"/>
                </a:moveTo>
                <a:lnTo>
                  <a:pt x="8143336" y="6918385"/>
                </a:lnTo>
                <a:lnTo>
                  <a:pt x="0" y="6918385"/>
                </a:lnTo>
                <a:lnTo>
                  <a:pt x="0" y="0"/>
                </a:lnTo>
                <a:lnTo>
                  <a:pt x="415793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creenshot, white, design&#10;&#10;Description automatically generated">
            <a:extLst>
              <a:ext uri="{FF2B5EF4-FFF2-40B4-BE49-F238E27FC236}">
                <a16:creationId xmlns:a16="http://schemas.microsoft.com/office/drawing/2014/main" id="{82B17B2A-43C3-3E93-46F4-C3E0F19489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Date Placeholder 3">
            <a:extLst>
              <a:ext uri="{FF2B5EF4-FFF2-40B4-BE49-F238E27FC236}">
                <a16:creationId xmlns:a16="http://schemas.microsoft.com/office/drawing/2014/main" id="{80945C92-AADD-689A-B879-6CF236462B60}"/>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9" name="Date Placeholder 3">
            <a:extLst>
              <a:ext uri="{FF2B5EF4-FFF2-40B4-BE49-F238E27FC236}">
                <a16:creationId xmlns:a16="http://schemas.microsoft.com/office/drawing/2014/main" id="{2C5B15EA-0C96-11E9-2CAF-97A03BDD2818}"/>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50144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descr="A picture containing screenshot, white, design&#10;&#10;Description automatically generated">
            <a:extLst>
              <a:ext uri="{FF2B5EF4-FFF2-40B4-BE49-F238E27FC236}">
                <a16:creationId xmlns:a16="http://schemas.microsoft.com/office/drawing/2014/main" id="{6DC3EB1A-14D7-B2E1-4243-5187825A0F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681"/>
            <a:ext cx="12194992" cy="6856319"/>
          </a:xfrm>
          <a:prstGeom prst="rect">
            <a:avLst/>
          </a:prstGeom>
        </p:spPr>
      </p:pic>
      <p:sp>
        <p:nvSpPr>
          <p:cNvPr id="3" name="Date Placeholder 3">
            <a:extLst>
              <a:ext uri="{FF2B5EF4-FFF2-40B4-BE49-F238E27FC236}">
                <a16:creationId xmlns:a16="http://schemas.microsoft.com/office/drawing/2014/main" id="{92E20BC0-29C7-2B2F-8220-2D5CA927DBEF}"/>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5" name="Date Placeholder 3">
            <a:extLst>
              <a:ext uri="{FF2B5EF4-FFF2-40B4-BE49-F238E27FC236}">
                <a16:creationId xmlns:a16="http://schemas.microsoft.com/office/drawing/2014/main" id="{4740A80D-3FD2-AECE-3B78-F0C8940F2F8B}"/>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
        <p:nvSpPr>
          <p:cNvPr id="6" name="Title 1">
            <a:extLst>
              <a:ext uri="{FF2B5EF4-FFF2-40B4-BE49-F238E27FC236}">
                <a16:creationId xmlns:a16="http://schemas.microsoft.com/office/drawing/2014/main" id="{573F3D6B-5EAE-D329-3B85-4EF0EFDF9FAC}"/>
              </a:ext>
            </a:extLst>
          </p:cNvPr>
          <p:cNvSpPr>
            <a:spLocks noGrp="1"/>
          </p:cNvSpPr>
          <p:nvPr>
            <p:ph type="title" hasCustomPrompt="1"/>
          </p:nvPr>
        </p:nvSpPr>
        <p:spPr>
          <a:xfrm>
            <a:off x="542950" y="457200"/>
            <a:ext cx="11228832" cy="365760"/>
          </a:xfrm>
        </p:spPr>
        <p:txBody>
          <a:bodyPr/>
          <a:lstStyle>
            <a:lvl1pPr>
              <a:defRPr/>
            </a:lvl1pPr>
          </a:lstStyle>
          <a:p>
            <a:r>
              <a:rPr lang="en-US"/>
              <a:t>Headline</a:t>
            </a:r>
          </a:p>
        </p:txBody>
      </p:sp>
      <p:sp>
        <p:nvSpPr>
          <p:cNvPr id="7" name="Text Placeholder 3">
            <a:extLst>
              <a:ext uri="{FF2B5EF4-FFF2-40B4-BE49-F238E27FC236}">
                <a16:creationId xmlns:a16="http://schemas.microsoft.com/office/drawing/2014/main" id="{79C35932-03D0-F6A9-E456-E5F6FE82F58A}"/>
              </a:ext>
            </a:extLst>
          </p:cNvPr>
          <p:cNvSpPr>
            <a:spLocks noGrp="1"/>
          </p:cNvSpPr>
          <p:nvPr>
            <p:ph type="body" sz="quarter" idx="10" hasCustomPrompt="1"/>
          </p:nvPr>
        </p:nvSpPr>
        <p:spPr>
          <a:xfrm>
            <a:off x="542950" y="932688"/>
            <a:ext cx="11228832" cy="365760"/>
          </a:xfrm>
        </p:spPr>
        <p:txBody>
          <a:bodyPr/>
          <a:lstStyle>
            <a:lvl1pPr marL="0" indent="0">
              <a:buNone/>
              <a:defRPr sz="2399">
                <a:solidFill>
                  <a:srgbClr val="0073E6"/>
                </a:solidFill>
              </a:defRPr>
            </a:lvl1pPr>
          </a:lstStyle>
          <a:p>
            <a:pPr lvl="0"/>
            <a:r>
              <a:rPr lang="en-US"/>
              <a:t>Subhead</a:t>
            </a:r>
          </a:p>
        </p:txBody>
      </p:sp>
    </p:spTree>
    <p:extLst>
      <p:ext uri="{BB962C8B-B14F-4D97-AF65-F5344CB8AC3E}">
        <p14:creationId xmlns:p14="http://schemas.microsoft.com/office/powerpoint/2010/main" val="363615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guide id="3" orient="horz" pos="41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Plane pages-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A738-72A9-7C3A-8AFE-2C5A000C77CF}"/>
              </a:ext>
            </a:extLst>
          </p:cNvPr>
          <p:cNvSpPr>
            <a:spLocks noGrp="1"/>
          </p:cNvSpPr>
          <p:nvPr>
            <p:ph type="title" hasCustomPrompt="1"/>
          </p:nvPr>
        </p:nvSpPr>
        <p:spPr>
          <a:xfrm>
            <a:off x="542950" y="457200"/>
            <a:ext cx="11228832" cy="365760"/>
          </a:xfrm>
        </p:spPr>
        <p:txBody>
          <a:bodyPr/>
          <a:lstStyle>
            <a:lvl1pPr>
              <a:defRPr/>
            </a:lvl1pPr>
          </a:lstStyle>
          <a:p>
            <a:r>
              <a:rPr lang="en-US"/>
              <a:t>Headline</a:t>
            </a:r>
          </a:p>
        </p:txBody>
      </p:sp>
      <p:sp>
        <p:nvSpPr>
          <p:cNvPr id="3" name="Text Placeholder 3">
            <a:extLst>
              <a:ext uri="{FF2B5EF4-FFF2-40B4-BE49-F238E27FC236}">
                <a16:creationId xmlns:a16="http://schemas.microsoft.com/office/drawing/2014/main" id="{084BCDD9-CB7C-24E2-A91B-5C3EE3A5C2E9}"/>
              </a:ext>
            </a:extLst>
          </p:cNvPr>
          <p:cNvSpPr>
            <a:spLocks noGrp="1"/>
          </p:cNvSpPr>
          <p:nvPr>
            <p:ph type="body" sz="quarter" idx="10" hasCustomPrompt="1"/>
          </p:nvPr>
        </p:nvSpPr>
        <p:spPr>
          <a:xfrm>
            <a:off x="542950" y="932688"/>
            <a:ext cx="11228832" cy="365760"/>
          </a:xfrm>
        </p:spPr>
        <p:txBody>
          <a:bodyPr/>
          <a:lstStyle>
            <a:lvl1pPr marL="0" indent="0">
              <a:buNone/>
              <a:defRPr sz="2399">
                <a:solidFill>
                  <a:srgbClr val="0073E6"/>
                </a:solidFill>
              </a:defRPr>
            </a:lvl1pPr>
          </a:lstStyle>
          <a:p>
            <a:pPr lvl="0"/>
            <a:r>
              <a:rPr lang="en-US"/>
              <a:t>Subhead</a:t>
            </a:r>
          </a:p>
        </p:txBody>
      </p:sp>
    </p:spTree>
    <p:extLst>
      <p:ext uri="{BB962C8B-B14F-4D97-AF65-F5344CB8AC3E}">
        <p14:creationId xmlns:p14="http://schemas.microsoft.com/office/powerpoint/2010/main" val="121949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2" name="Picture 1" descr="A picture containing screenshot, white, design&#10;&#10;Description automatically generated">
            <a:extLst>
              <a:ext uri="{FF2B5EF4-FFF2-40B4-BE49-F238E27FC236}">
                <a16:creationId xmlns:a16="http://schemas.microsoft.com/office/drawing/2014/main" id="{145B6463-3900-E414-2507-184240FF12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r="3190" b="-1"/>
          <a:stretch/>
        </p:blipFill>
        <p:spPr>
          <a:xfrm>
            <a:off x="-38501" y="0"/>
            <a:ext cx="12230501" cy="6858000"/>
          </a:xfrm>
          <a:prstGeom prst="rect">
            <a:avLst/>
          </a:prstGeom>
        </p:spPr>
      </p:pic>
      <p:sp>
        <p:nvSpPr>
          <p:cNvPr id="5" name="Freeform 4">
            <a:extLst>
              <a:ext uri="{FF2B5EF4-FFF2-40B4-BE49-F238E27FC236}">
                <a16:creationId xmlns:a16="http://schemas.microsoft.com/office/drawing/2014/main" id="{418CC826-9D41-471B-20B6-FE63CCD788F7}"/>
              </a:ext>
            </a:extLst>
          </p:cNvPr>
          <p:cNvSpPr/>
          <p:nvPr userDrawn="1"/>
        </p:nvSpPr>
        <p:spPr>
          <a:xfrm>
            <a:off x="-38500" y="-9625"/>
            <a:ext cx="8683018" cy="4986502"/>
          </a:xfrm>
          <a:custGeom>
            <a:avLst/>
            <a:gdLst>
              <a:gd name="connsiteX0" fmla="*/ 19250 w 7709836"/>
              <a:gd name="connsiteY0" fmla="*/ 0 h 4427621"/>
              <a:gd name="connsiteX1" fmla="*/ 7709836 w 7709836"/>
              <a:gd name="connsiteY1" fmla="*/ 0 h 4427621"/>
              <a:gd name="connsiteX2" fmla="*/ 0 w 7709836"/>
              <a:gd name="connsiteY2" fmla="*/ 4427621 h 4427621"/>
              <a:gd name="connsiteX3" fmla="*/ 19250 w 7709836"/>
              <a:gd name="connsiteY3" fmla="*/ 0 h 4427621"/>
            </a:gdLst>
            <a:ahLst/>
            <a:cxnLst>
              <a:cxn ang="0">
                <a:pos x="connsiteX0" y="connsiteY0"/>
              </a:cxn>
              <a:cxn ang="0">
                <a:pos x="connsiteX1" y="connsiteY1"/>
              </a:cxn>
              <a:cxn ang="0">
                <a:pos x="connsiteX2" y="connsiteY2"/>
              </a:cxn>
              <a:cxn ang="0">
                <a:pos x="connsiteX3" y="connsiteY3"/>
              </a:cxn>
            </a:cxnLst>
            <a:rect l="l" t="t" r="r" b="b"/>
            <a:pathLst>
              <a:path w="7709836" h="4427621">
                <a:moveTo>
                  <a:pt x="19250" y="0"/>
                </a:moveTo>
                <a:lnTo>
                  <a:pt x="7709836" y="0"/>
                </a:lnTo>
                <a:lnTo>
                  <a:pt x="0" y="4427621"/>
                </a:lnTo>
                <a:cubicBezTo>
                  <a:pt x="6417" y="2951747"/>
                  <a:pt x="12833" y="1475874"/>
                  <a:pt x="19250" y="0"/>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0A0A7F08-EB75-D0F2-C29D-E66068208B88}"/>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9" name="Date Placeholder 3">
            <a:extLst>
              <a:ext uri="{FF2B5EF4-FFF2-40B4-BE49-F238E27FC236}">
                <a16:creationId xmlns:a16="http://schemas.microsoft.com/office/drawing/2014/main" id="{24D8786A-23DD-83F5-EDDE-AA8759EF8DE3}"/>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317689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4" name="Picture 3" descr="A picture containing screenshot, white, design&#10;&#10;Description automatically generated">
            <a:extLst>
              <a:ext uri="{FF2B5EF4-FFF2-40B4-BE49-F238E27FC236}">
                <a16:creationId xmlns:a16="http://schemas.microsoft.com/office/drawing/2014/main" id="{6DC3EB1A-14D7-B2E1-4243-5187825A0F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681"/>
            <a:ext cx="12194992" cy="6856319"/>
          </a:xfrm>
          <a:prstGeom prst="rect">
            <a:avLst/>
          </a:prstGeom>
        </p:spPr>
      </p:pic>
      <p:sp>
        <p:nvSpPr>
          <p:cNvPr id="6" name="Date Placeholder 3">
            <a:extLst>
              <a:ext uri="{FF2B5EF4-FFF2-40B4-BE49-F238E27FC236}">
                <a16:creationId xmlns:a16="http://schemas.microsoft.com/office/drawing/2014/main" id="{28B39AC4-8C55-CA04-6199-AC91C19D18F1}"/>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7" name="Date Placeholder 3">
            <a:extLst>
              <a:ext uri="{FF2B5EF4-FFF2-40B4-BE49-F238E27FC236}">
                <a16:creationId xmlns:a16="http://schemas.microsoft.com/office/drawing/2014/main" id="{7ED6B081-699F-AA0D-C329-2A3B46FD3B83}"/>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314397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A picture containing screenshot, white, design&#10;&#10;Description automatically generated">
            <a:extLst>
              <a:ext uri="{FF2B5EF4-FFF2-40B4-BE49-F238E27FC236}">
                <a16:creationId xmlns:a16="http://schemas.microsoft.com/office/drawing/2014/main" id="{6DC3EB1A-14D7-B2E1-4243-5187825A0FB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1681"/>
            <a:ext cx="12194992" cy="6856319"/>
          </a:xfrm>
          <a:prstGeom prst="rect">
            <a:avLst/>
          </a:prstGeom>
        </p:spPr>
      </p:pic>
      <p:sp>
        <p:nvSpPr>
          <p:cNvPr id="3" name="Footer Placeholder 2">
            <a:extLst>
              <a:ext uri="{FF2B5EF4-FFF2-40B4-BE49-F238E27FC236}">
                <a16:creationId xmlns:a16="http://schemas.microsoft.com/office/drawing/2014/main" id="{DFB4A5F8-9876-A52A-AABF-EE950A804CD0}"/>
              </a:ext>
            </a:extLst>
          </p:cNvPr>
          <p:cNvSpPr txBox="1">
            <a:spLocks/>
          </p:cNvSpPr>
          <p:nvPr userDrawn="1"/>
        </p:nvSpPr>
        <p:spPr>
          <a:xfrm>
            <a:off x="457200" y="6553200"/>
            <a:ext cx="15823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chemeClr val="bg1">
                    <a:lumMod val="50000"/>
                  </a:schemeClr>
                </a:solidFill>
                <a:latin typeface="Arial" panose="020B0604020202020204" pitchFamily="34" charset="0"/>
                <a:cs typeface="Arial" panose="020B0604020202020204" pitchFamily="34" charset="0"/>
              </a:rPr>
              <a:t>ZEBRA TECHNOLOGIES</a:t>
            </a:r>
          </a:p>
        </p:txBody>
      </p:sp>
      <p:pic>
        <p:nvPicPr>
          <p:cNvPr id="2" name="Picture 1" descr="A picture containing blue, screenshot, electric blue, azure&#10;&#10;Description automatically generated">
            <a:extLst>
              <a:ext uri="{FF2B5EF4-FFF2-40B4-BE49-F238E27FC236}">
                <a16:creationId xmlns:a16="http://schemas.microsoft.com/office/drawing/2014/main" id="{9E076C26-566A-35C6-9924-E48FE8D31B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Tree>
    <p:extLst>
      <p:ext uri="{BB962C8B-B14F-4D97-AF65-F5344CB8AC3E}">
        <p14:creationId xmlns:p14="http://schemas.microsoft.com/office/powerpoint/2010/main" val="164429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 name="Picture 1" descr="A picture containing screenshot, white, design&#10;&#10;Description automatically generated">
            <a:extLst>
              <a:ext uri="{FF2B5EF4-FFF2-40B4-BE49-F238E27FC236}">
                <a16:creationId xmlns:a16="http://schemas.microsoft.com/office/drawing/2014/main" id="{246CC181-6E75-CB76-4F48-34B756C515D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381000" y="1681"/>
            <a:ext cx="11811000" cy="6856319"/>
          </a:xfrm>
          <a:prstGeom prst="rect">
            <a:avLst/>
          </a:prstGeom>
        </p:spPr>
      </p:pic>
      <p:sp>
        <p:nvSpPr>
          <p:cNvPr id="4" name="Freeform 3">
            <a:extLst>
              <a:ext uri="{FF2B5EF4-FFF2-40B4-BE49-F238E27FC236}">
                <a16:creationId xmlns:a16="http://schemas.microsoft.com/office/drawing/2014/main" id="{AA44A7FE-C16B-D3DF-EE84-A77254B990CC}"/>
              </a:ext>
            </a:extLst>
          </p:cNvPr>
          <p:cNvSpPr/>
          <p:nvPr userDrawn="1"/>
        </p:nvSpPr>
        <p:spPr>
          <a:xfrm>
            <a:off x="0" y="0"/>
            <a:ext cx="8305800" cy="6858000"/>
          </a:xfrm>
          <a:custGeom>
            <a:avLst/>
            <a:gdLst>
              <a:gd name="connsiteX0" fmla="*/ 4157932 w 8143336"/>
              <a:gd name="connsiteY0" fmla="*/ 0 h 6918385"/>
              <a:gd name="connsiteX1" fmla="*/ 8143336 w 8143336"/>
              <a:gd name="connsiteY1" fmla="*/ 6918385 h 6918385"/>
              <a:gd name="connsiteX2" fmla="*/ 0 w 8143336"/>
              <a:gd name="connsiteY2" fmla="*/ 6918385 h 6918385"/>
              <a:gd name="connsiteX3" fmla="*/ 0 w 8143336"/>
              <a:gd name="connsiteY3" fmla="*/ 0 h 6918385"/>
              <a:gd name="connsiteX4" fmla="*/ 4157932 w 8143336"/>
              <a:gd name="connsiteY4" fmla="*/ 0 h 691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336" h="6918385">
                <a:moveTo>
                  <a:pt x="4157932" y="0"/>
                </a:moveTo>
                <a:lnTo>
                  <a:pt x="8143336" y="6918385"/>
                </a:lnTo>
                <a:lnTo>
                  <a:pt x="0" y="6918385"/>
                </a:lnTo>
                <a:lnTo>
                  <a:pt x="0" y="0"/>
                </a:lnTo>
                <a:lnTo>
                  <a:pt x="4157932"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creenshot, white, design&#10;&#10;Description automatically generated">
            <a:extLst>
              <a:ext uri="{FF2B5EF4-FFF2-40B4-BE49-F238E27FC236}">
                <a16:creationId xmlns:a16="http://schemas.microsoft.com/office/drawing/2014/main" id="{82B17B2A-43C3-3E93-46F4-C3E0F19489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Date Placeholder 3">
            <a:extLst>
              <a:ext uri="{FF2B5EF4-FFF2-40B4-BE49-F238E27FC236}">
                <a16:creationId xmlns:a16="http://schemas.microsoft.com/office/drawing/2014/main" id="{80945C92-AADD-689A-B879-6CF236462B60}"/>
              </a:ext>
            </a:extLst>
          </p:cNvPr>
          <p:cNvSpPr txBox="1">
            <a:spLocks/>
          </p:cNvSpPr>
          <p:nvPr userDrawn="1"/>
        </p:nvSpPr>
        <p:spPr>
          <a:xfrm>
            <a:off x="11492629" y="6400800"/>
            <a:ext cx="693063"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50000"/>
              </a:lnSpc>
              <a:spcBef>
                <a:spcPct val="0"/>
              </a:spcBef>
              <a:spcAft>
                <a:spcPct val="0"/>
              </a:spcAft>
              <a:buClrTx/>
              <a:buSzTx/>
              <a:buFontTx/>
              <a:buNone/>
              <a:tabLst/>
              <a:defRPr/>
            </a:pPr>
            <a:fld id="{F19F85D4-6AC3-4CF9-A1A5-831DFC2C241F}" type="slidenum">
              <a:rPr lang="en-US" sz="800" b="0" smtClean="0">
                <a:solidFill>
                  <a:srgbClr val="0073E6"/>
                </a:solidFill>
              </a:rPr>
              <a:pPr marL="0" marR="0" lvl="0" indent="0" algn="l" defTabSz="914126" rtl="0" eaLnBrk="1" fontAlgn="base" latinLnBrk="0" hangingPunct="1">
                <a:lnSpc>
                  <a:spcPct val="150000"/>
                </a:lnSpc>
                <a:spcBef>
                  <a:spcPct val="0"/>
                </a:spcBef>
                <a:spcAft>
                  <a:spcPct val="0"/>
                </a:spcAft>
                <a:buClrTx/>
                <a:buSzTx/>
                <a:buFontTx/>
                <a:buNone/>
                <a:tabLst/>
                <a:defRPr/>
              </a:pPr>
              <a:t>‹#›</a:t>
            </a:fld>
            <a:r>
              <a:rPr kumimoji="0" lang="en-US" sz="800" b="0" i="0" u="none" strike="noStrike" kern="1200" cap="none" spc="0" normalizeH="0" baseline="0" noProof="0">
                <a:ln>
                  <a:noFill/>
                </a:ln>
                <a:solidFill>
                  <a:srgbClr val="0073E6"/>
                </a:solidFill>
                <a:effectLst/>
                <a:uLnTx/>
                <a:uFillTx/>
                <a:latin typeface="Arial" pitchFamily="34" charset="0"/>
                <a:ea typeface="MS PGothic" pitchFamily="34" charset="-128"/>
                <a:cs typeface="+mn-cs"/>
              </a:rPr>
              <a:t> </a:t>
            </a:r>
            <a:endParaRPr kumimoji="0" lang="en-US" sz="800" b="0" i="0" u="none" strike="noStrike" kern="1200" cap="none" spc="0" normalizeH="0" baseline="0" noProof="0">
              <a:ln>
                <a:noFill/>
              </a:ln>
              <a:solidFill>
                <a:srgbClr val="0073E6"/>
              </a:solidFill>
              <a:effectLst/>
              <a:uLnTx/>
              <a:uFillTx/>
              <a:latin typeface="+mj-lt"/>
              <a:ea typeface="MS PGothic" pitchFamily="34" charset="-128"/>
              <a:cs typeface="+mn-cs"/>
            </a:endParaRPr>
          </a:p>
        </p:txBody>
      </p:sp>
      <p:sp>
        <p:nvSpPr>
          <p:cNvPr id="9" name="Date Placeholder 3">
            <a:extLst>
              <a:ext uri="{FF2B5EF4-FFF2-40B4-BE49-F238E27FC236}">
                <a16:creationId xmlns:a16="http://schemas.microsoft.com/office/drawing/2014/main" id="{2C5B15EA-0C96-11E9-2CAF-97A03BDD2818}"/>
              </a:ext>
            </a:extLst>
          </p:cNvPr>
          <p:cNvSpPr txBox="1">
            <a:spLocks/>
          </p:cNvSpPr>
          <p:nvPr userDrawn="1"/>
        </p:nvSpPr>
        <p:spPr>
          <a:xfrm>
            <a:off x="371236" y="6135550"/>
            <a:ext cx="2154750" cy="700620"/>
          </a:xfrm>
          <a:prstGeom prst="rect">
            <a:avLst/>
          </a:prstGeom>
        </p:spPr>
        <p:txBody>
          <a:bodyPr lIns="182784" tIns="0" rIns="0" bIns="182784"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lumMod val="50000"/>
                    <a:lumOff val="50000"/>
                  </a:schemeClr>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398942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theme" Target="../theme/theme3.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756D2-E344-4990-9DEB-3ECE31982D80}"/>
              </a:ext>
            </a:extLst>
          </p:cNvPr>
          <p:cNvSpPr>
            <a:spLocks noGrp="1"/>
          </p:cNvSpPr>
          <p:nvPr>
            <p:ph type="title"/>
          </p:nvPr>
        </p:nvSpPr>
        <p:spPr>
          <a:xfrm>
            <a:off x="603503" y="1517904"/>
            <a:ext cx="10983072" cy="868680"/>
          </a:xfrm>
          <a:prstGeom prst="rect">
            <a:avLst/>
          </a:prstGeom>
        </p:spPr>
        <p:txBody>
          <a:bodyPr vert="horz" lIns="0" tIns="0" rIns="0" bIns="0" rtlCol="0" anchor="t" anchorCtr="0">
            <a:noAutofit/>
          </a:bodyPr>
          <a:lstStyle/>
          <a:p>
            <a:r>
              <a:rPr lang="en-US"/>
              <a:t>Click to enter headline</a:t>
            </a:r>
          </a:p>
        </p:txBody>
      </p:sp>
      <p:sp>
        <p:nvSpPr>
          <p:cNvPr id="4" name="Text Placeholder 3">
            <a:extLst>
              <a:ext uri="{FF2B5EF4-FFF2-40B4-BE49-F238E27FC236}">
                <a16:creationId xmlns:a16="http://schemas.microsoft.com/office/drawing/2014/main" id="{F607DFD3-64AA-4158-83EE-3BB5B5CADE0A}"/>
              </a:ext>
            </a:extLst>
          </p:cNvPr>
          <p:cNvSpPr>
            <a:spLocks noGrp="1"/>
          </p:cNvSpPr>
          <p:nvPr>
            <p:ph type="body" idx="1"/>
          </p:nvPr>
        </p:nvSpPr>
        <p:spPr>
          <a:xfrm>
            <a:off x="603505" y="2542784"/>
            <a:ext cx="10983071" cy="1578281"/>
          </a:xfrm>
          <a:prstGeom prst="rect">
            <a:avLst/>
          </a:prstGeom>
        </p:spPr>
        <p:txBody>
          <a:bodyPr vert="horz" lIns="0" tIns="0" rIns="0" bIns="0" rtlCol="0">
            <a:noAutofit/>
          </a:bodyPr>
          <a:lstStyle/>
          <a:p>
            <a:pPr lvl="0"/>
            <a:r>
              <a:rPr lang="en-US"/>
              <a:t>Click to enter text</a:t>
            </a:r>
          </a:p>
          <a:p>
            <a:pPr lvl="1"/>
            <a:r>
              <a:rPr lang="en-US"/>
              <a:t>Second level</a:t>
            </a:r>
          </a:p>
          <a:p>
            <a:pPr lvl="2"/>
            <a:r>
              <a:rPr lang="en-US"/>
              <a:t>Third level</a:t>
            </a:r>
          </a:p>
        </p:txBody>
      </p:sp>
    </p:spTree>
    <p:extLst>
      <p:ext uri="{BB962C8B-B14F-4D97-AF65-F5344CB8AC3E}">
        <p14:creationId xmlns:p14="http://schemas.microsoft.com/office/powerpoint/2010/main" val="4102409013"/>
      </p:ext>
    </p:extLst>
  </p:cSld>
  <p:clrMap bg1="lt1" tx1="dk1" bg2="lt2" tx2="dk2" accent1="accent1" accent2="accent2" accent3="accent3" accent4="accent4" accent5="accent5" accent6="accent6" hlink="hlink" folHlink="folHlink"/>
  <p:sldLayoutIdLst>
    <p:sldLayoutId id="2147484851" r:id="rId1"/>
    <p:sldLayoutId id="2147484858" r:id="rId2"/>
    <p:sldLayoutId id="2147484900" r:id="rId3"/>
  </p:sldLayoutIdLst>
  <p:hf hdr="0" ftr="0" dt="0"/>
  <p:txStyles>
    <p:title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p:titleStyle>
    <p:body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1775"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756D2-E344-4990-9DEB-3ECE31982D80}"/>
              </a:ext>
            </a:extLst>
          </p:cNvPr>
          <p:cNvSpPr>
            <a:spLocks noGrp="1"/>
          </p:cNvSpPr>
          <p:nvPr>
            <p:ph type="title"/>
          </p:nvPr>
        </p:nvSpPr>
        <p:spPr>
          <a:xfrm>
            <a:off x="457201" y="457200"/>
            <a:ext cx="11201400" cy="365760"/>
          </a:xfrm>
          <a:prstGeom prst="rect">
            <a:avLst/>
          </a:prstGeom>
        </p:spPr>
        <p:txBody>
          <a:bodyPr vert="horz" lIns="0" tIns="0" rIns="0" bIns="0" rtlCol="0" anchor="t"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F607DFD3-64AA-4158-83EE-3BB5B5CADE0A}"/>
              </a:ext>
            </a:extLst>
          </p:cNvPr>
          <p:cNvSpPr>
            <a:spLocks noGrp="1"/>
          </p:cNvSpPr>
          <p:nvPr>
            <p:ph type="body" idx="1"/>
          </p:nvPr>
        </p:nvSpPr>
        <p:spPr>
          <a:xfrm>
            <a:off x="457201" y="1691640"/>
            <a:ext cx="11228832" cy="446954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FB8DA1E6-F92D-4563-8D9B-4B23C69F9B12}"/>
              </a:ext>
            </a:extLst>
          </p:cNvPr>
          <p:cNvSpPr>
            <a:spLocks noGrp="1"/>
          </p:cNvSpPr>
          <p:nvPr>
            <p:ph type="sldNum" sz="quarter" idx="4"/>
          </p:nvPr>
        </p:nvSpPr>
        <p:spPr>
          <a:xfrm>
            <a:off x="10927080" y="6401929"/>
            <a:ext cx="1264920" cy="457200"/>
          </a:xfrm>
          <a:prstGeom prst="rect">
            <a:avLst/>
          </a:prstGeom>
        </p:spPr>
        <p:txBody>
          <a:bodyPr vert="horz" lIns="0" tIns="0" rIns="182880" bIns="182880" rtlCol="0" anchor="b" anchorCtr="0"/>
          <a:lstStyle>
            <a:lvl1pPr algn="r">
              <a:defRPr sz="800">
                <a:solidFill>
                  <a:schemeClr val="tx1"/>
                </a:solidFill>
              </a:defRPr>
            </a:lvl1pPr>
          </a:lstStyle>
          <a:p>
            <a:pPr defTabSz="914126"/>
            <a:fld id="{F19F85D4-6AC3-4CF9-A1A5-831DFC2C241F}" type="slidenum">
              <a:rPr lang="en-US" smtClean="0">
                <a:solidFill>
                  <a:srgbClr val="000000"/>
                </a:solidFill>
                <a:ea typeface="+mn-ea"/>
              </a:rPr>
              <a:pPr defTabSz="914126"/>
              <a:t>‹#›</a:t>
            </a:fld>
            <a:endParaRPr lang="en-US">
              <a:solidFill>
                <a:srgbClr val="000000"/>
              </a:solidFill>
              <a:ea typeface="+mn-ea"/>
            </a:endParaRPr>
          </a:p>
        </p:txBody>
      </p:sp>
    </p:spTree>
    <p:extLst>
      <p:ext uri="{BB962C8B-B14F-4D97-AF65-F5344CB8AC3E}">
        <p14:creationId xmlns:p14="http://schemas.microsoft.com/office/powerpoint/2010/main" val="3144424249"/>
      </p:ext>
    </p:extLst>
  </p:cSld>
  <p:clrMap bg1="lt1" tx1="dk1" bg2="lt2" tx2="dk2" accent1="accent1" accent2="accent2" accent3="accent3" accent4="accent4" accent5="accent5" accent6="accent6" hlink="hlink" folHlink="folHlink"/>
  <p:sldLayoutIdLst>
    <p:sldLayoutId id="2147484860" r:id="rId1"/>
    <p:sldLayoutId id="2147484870" r:id="rId2"/>
    <p:sldLayoutId id="2147484872" r:id="rId3"/>
    <p:sldLayoutId id="2147484873" r:id="rId4"/>
    <p:sldLayoutId id="2147484875" r:id="rId5"/>
    <p:sldLayoutId id="2147484876" r:id="rId6"/>
    <p:sldLayoutId id="2147484877" r:id="rId7"/>
    <p:sldLayoutId id="2147484878" r:id="rId8"/>
    <p:sldLayoutId id="2147484879" r:id="rId9"/>
    <p:sldLayoutId id="2147484896" r:id="rId10"/>
    <p:sldLayoutId id="2147484880" r:id="rId11"/>
    <p:sldLayoutId id="2147484898" r:id="rId12"/>
    <p:sldLayoutId id="2147484897" r:id="rId13"/>
    <p:sldLayoutId id="2147484882" r:id="rId14"/>
    <p:sldLayoutId id="2147484883" r:id="rId15"/>
    <p:sldLayoutId id="2147484884" r:id="rId16"/>
    <p:sldLayoutId id="2147484885" r:id="rId17"/>
    <p:sldLayoutId id="2147484901" r:id="rId18"/>
    <p:sldLayoutId id="2147484902" r:id="rId19"/>
    <p:sldLayoutId id="2147484903" r:id="rId20"/>
    <p:sldLayoutId id="214748490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p:titleStyle>
    <p:body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60765" y="2580824"/>
            <a:ext cx="11070468" cy="430887"/>
          </a:xfrm>
          <a:prstGeom prst="rect">
            <a:avLst/>
          </a:prstGeom>
        </p:spPr>
        <p:txBody>
          <a:bodyPr wrap="square" lIns="0" tIns="0" rIns="0" bIns="0">
            <a:spAutoFit/>
          </a:bodyPr>
          <a:lstStyle>
            <a:lvl1pPr>
              <a:defRPr sz="2800" b="0" i="0">
                <a:solidFill>
                  <a:schemeClr val="bg1"/>
                </a:solidFill>
                <a:latin typeface="Arial Narrow"/>
                <a:cs typeface="Arial Narrow"/>
              </a:defRPr>
            </a:lvl1pPr>
          </a:lstStyle>
          <a:p>
            <a:endParaRPr/>
          </a:p>
        </p:txBody>
      </p:sp>
      <p:sp>
        <p:nvSpPr>
          <p:cNvPr id="3" name="Holder 3"/>
          <p:cNvSpPr>
            <a:spLocks noGrp="1"/>
          </p:cNvSpPr>
          <p:nvPr>
            <p:ph type="body" idx="1"/>
          </p:nvPr>
        </p:nvSpPr>
        <p:spPr>
          <a:xfrm>
            <a:off x="609600" y="1577340"/>
            <a:ext cx="1097280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1" y="6377942"/>
            <a:ext cx="3901440" cy="276999"/>
          </a:xfrm>
          <a:prstGeom prst="rect">
            <a:avLst/>
          </a:prstGeom>
        </p:spPr>
        <p:txBody>
          <a:bodyPr wrap="square" lIns="0" tIns="0" rIns="0" bIns="0">
            <a:spAutoFit/>
          </a:bodyPr>
          <a:lstStyle>
            <a:lvl1pPr algn="ctr">
              <a:defRPr>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Holder 5"/>
          <p:cNvSpPr>
            <a:spLocks noGrp="1"/>
          </p:cNvSpPr>
          <p:nvPr>
            <p:ph type="dt" sz="half" idx="6"/>
          </p:nvPr>
        </p:nvSpPr>
        <p:spPr>
          <a:xfrm>
            <a:off x="609600" y="6377942"/>
            <a:ext cx="2804160" cy="276999"/>
          </a:xfrm>
          <a:prstGeom prst="rect">
            <a:avLst/>
          </a:prstGeom>
        </p:spPr>
        <p:txBody>
          <a:bodyPr wrap="square" lIns="0" tIns="0" rIns="0" bIns="0">
            <a:spAutoFit/>
          </a:bodyPr>
          <a:lstStyle>
            <a:lvl1pPr algn="l">
              <a:defRPr>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Holder 6"/>
          <p:cNvSpPr>
            <a:spLocks noGrp="1"/>
          </p:cNvSpPr>
          <p:nvPr>
            <p:ph type="sldNum" sz="quarter" idx="7"/>
          </p:nvPr>
        </p:nvSpPr>
        <p:spPr>
          <a:xfrm>
            <a:off x="8778240" y="6377942"/>
            <a:ext cx="2804160" cy="276999"/>
          </a:xfrm>
          <a:prstGeom prst="rect">
            <a:avLst/>
          </a:prstGeom>
        </p:spPr>
        <p:txBody>
          <a:bodyPr wrap="square" lIns="0" tIns="0" rIns="0" bIns="0">
            <a:spAutoFit/>
          </a:bodyPr>
          <a:lstStyle>
            <a:lvl1pPr algn="r">
              <a:defRPr>
                <a:solidFill>
                  <a:schemeClr val="tx1">
                    <a:tint val="75000"/>
                  </a:schemeClr>
                </a:solidFill>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a:p>
        </p:txBody>
      </p:sp>
      <p:pic>
        <p:nvPicPr>
          <p:cNvPr id="7" name="Picture 6" descr="A picture containing blue, screenshot, electric blue, azure&#10;&#10;Description automatically generated">
            <a:extLst>
              <a:ext uri="{FF2B5EF4-FFF2-40B4-BE49-F238E27FC236}">
                <a16:creationId xmlns:a16="http://schemas.microsoft.com/office/drawing/2014/main" id="{9368E333-1038-B941-6A80-E2C1482FDCFB}"/>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3149544617"/>
      </p:ext>
    </p:extLst>
  </p:cSld>
  <p:clrMap bg1="lt1" tx1="dk1" bg2="lt2" tx2="dk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Lst>
  <p:hf hdr="0" ftr="0" dt="0"/>
  <p:txStyles>
    <p:titleStyle>
      <a:lvl1pPr>
        <a:defRPr>
          <a:latin typeface="Arial" panose="020B0604020202020204" pitchFamily="34" charset="0"/>
          <a:ea typeface="+mj-ea"/>
          <a:cs typeface="Arial" panose="020B0604020202020204" pitchFamily="34" charset="0"/>
        </a:defRPr>
      </a:lvl1pPr>
    </p:titleStyle>
    <p:bodyStyle>
      <a:lvl1pPr marL="0">
        <a:defRPr>
          <a:latin typeface="Arial" panose="020B0604020202020204" pitchFamily="34" charset="0"/>
          <a:ea typeface="+mn-ea"/>
          <a:cs typeface="Arial" panose="020B0604020202020204" pitchFamily="34" charset="0"/>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parsable.com/blog/manufacturing/paperless-manufacturing-the-hidden-roi/" TargetMode="External"/><Relationship Id="rId5" Type="http://schemas.openxmlformats.org/officeDocument/2006/relationships/image" Target="../media/image96.svg"/><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104.png"/><Relationship Id="rId5" Type="http://schemas.microsoft.com/office/2007/relationships/hdphoto" Target="../media/hdphoto3.wdp"/><Relationship Id="rId10" Type="http://schemas.openxmlformats.org/officeDocument/2006/relationships/image" Target="../media/image103.svg"/><Relationship Id="rId4" Type="http://schemas.openxmlformats.org/officeDocument/2006/relationships/image" Target="../media/image98.png"/><Relationship Id="rId9" Type="http://schemas.openxmlformats.org/officeDocument/2006/relationships/image" Target="../media/image102.png"/></Relationships>
</file>

<file path=ppt/slides/_rels/slide1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2.jpeg"/><Relationship Id="rId5" Type="http://schemas.openxmlformats.org/officeDocument/2006/relationships/image" Target="../media/image111.png"/><Relationship Id="rId4" Type="http://schemas.openxmlformats.org/officeDocument/2006/relationships/image" Target="../media/image110.jpeg"/></Relationships>
</file>

<file path=ppt/slides/_rels/slide15.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18.jpeg"/><Relationship Id="rId5" Type="http://schemas.openxmlformats.org/officeDocument/2006/relationships/image" Target="../media/image117.png"/><Relationship Id="rId4" Type="http://schemas.openxmlformats.org/officeDocument/2006/relationships/image" Target="../media/image116.jpeg"/><Relationship Id="rId9" Type="http://schemas.openxmlformats.org/officeDocument/2006/relationships/image" Target="../media/image121.png"/></Relationships>
</file>

<file path=ppt/slides/_rels/slide1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7FFFEB95_F4C7F88.xml"/><Relationship Id="rId7"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2.png"/></Relationships>
</file>

<file path=ppt/slides/_rels/slide18.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3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sv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39.png"/><Relationship Id="rId11" Type="http://schemas.openxmlformats.org/officeDocument/2006/relationships/image" Target="../media/image144.svg"/><Relationship Id="rId5" Type="http://schemas.openxmlformats.org/officeDocument/2006/relationships/image" Target="../media/image138.sv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svg"/></Relationships>
</file>

<file path=ppt/slides/_rels/slide2.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9" Type="http://schemas.openxmlformats.org/officeDocument/2006/relationships/image" Target="../media/image40.emf"/></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jpg"/><Relationship Id="rId21" Type="http://schemas.openxmlformats.org/officeDocument/2006/relationships/image" Target="../media/image59.png"/><Relationship Id="rId7" Type="http://schemas.openxmlformats.org/officeDocument/2006/relationships/image" Target="../media/image45.jpe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4.xml"/><Relationship Id="rId6" Type="http://schemas.openxmlformats.org/officeDocument/2006/relationships/image" Target="../media/image44.png"/><Relationship Id="rId11" Type="http://schemas.openxmlformats.org/officeDocument/2006/relationships/image" Target="../media/image49.jpe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jp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7.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0.png"/><Relationship Id="rId7" Type="http://schemas.openxmlformats.org/officeDocument/2006/relationships/image" Target="../media/image84.emf"/><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8.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slideLayout" Target="../slideLayouts/slideLayout23.xml"/><Relationship Id="rId7" Type="http://schemas.openxmlformats.org/officeDocument/2006/relationships/image" Target="../media/image88.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7.emf"/><Relationship Id="rId5" Type="http://schemas.openxmlformats.org/officeDocument/2006/relationships/image" Target="../media/image86.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EB1DE-1DA2-0500-69CC-C5D3995FD26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5333999" cy="6858000"/>
          </a:xfrm>
          <a:prstGeom prst="rect">
            <a:avLst/>
          </a:prstGeom>
        </p:spPr>
      </p:pic>
      <p:pic>
        <p:nvPicPr>
          <p:cNvPr id="13" name="zebra-brand-video-looping-en-us">
            <a:hlinkClick r:id="" action="ppaction://media"/>
            <a:extLst>
              <a:ext uri="{FF2B5EF4-FFF2-40B4-BE49-F238E27FC236}">
                <a16:creationId xmlns:a16="http://schemas.microsoft.com/office/drawing/2014/main" id="{0D976ACD-1C73-6D2D-B96C-C9EF0AD8521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34000" y="0"/>
            <a:ext cx="6858000" cy="6858000"/>
          </a:xfrm>
          <a:prstGeom prst="rect">
            <a:avLst/>
          </a:prstGeom>
        </p:spPr>
      </p:pic>
      <p:sp>
        <p:nvSpPr>
          <p:cNvPr id="14" name="Title 2">
            <a:extLst>
              <a:ext uri="{FF2B5EF4-FFF2-40B4-BE49-F238E27FC236}">
                <a16:creationId xmlns:a16="http://schemas.microsoft.com/office/drawing/2014/main" id="{642A7B63-90F0-40C5-6289-8BF816685808}"/>
              </a:ext>
            </a:extLst>
          </p:cNvPr>
          <p:cNvSpPr txBox="1">
            <a:spLocks/>
          </p:cNvSpPr>
          <p:nvPr/>
        </p:nvSpPr>
        <p:spPr>
          <a:xfrm>
            <a:off x="603504" y="1867188"/>
            <a:ext cx="4068827" cy="868680"/>
          </a:xfrm>
          <a:prstGeom prst="rect">
            <a:avLst/>
          </a:prstGeom>
        </p:spPr>
        <p:txBody>
          <a:bodyPr vert="horz" lIns="0" tIns="0" rIns="0" bIns="0" rtlCol="0" anchor="t" anchorCtr="0">
            <a:noAutofit/>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r>
              <a:rPr lang="en-US" sz="3600"/>
              <a:t>Zebra Technologies</a:t>
            </a:r>
            <a:br>
              <a:rPr lang="en-US" sz="3600"/>
            </a:br>
            <a:r>
              <a:rPr lang="en-US" sz="3600"/>
              <a:t>Corporate Overview</a:t>
            </a:r>
            <a:endParaRPr lang="en-US" sz="3200"/>
          </a:p>
        </p:txBody>
      </p:sp>
      <p:sp>
        <p:nvSpPr>
          <p:cNvPr id="16" name="Text Placeholder 4">
            <a:extLst>
              <a:ext uri="{FF2B5EF4-FFF2-40B4-BE49-F238E27FC236}">
                <a16:creationId xmlns:a16="http://schemas.microsoft.com/office/drawing/2014/main" id="{0756BC87-22F4-DDF8-72CA-5B3D115EF310}"/>
              </a:ext>
            </a:extLst>
          </p:cNvPr>
          <p:cNvSpPr>
            <a:spLocks noGrp="1"/>
          </p:cNvSpPr>
          <p:nvPr>
            <p:ph type="body" sz="quarter" idx="13"/>
          </p:nvPr>
        </p:nvSpPr>
        <p:spPr>
          <a:xfrm>
            <a:off x="603504" y="5175504"/>
            <a:ext cx="3566160" cy="512064"/>
          </a:xfrm>
        </p:spPr>
        <p:txBody>
          <a:bodyPr/>
          <a:lstStyle/>
          <a:p>
            <a:r>
              <a:rPr lang="en-US"/>
              <a:t>Presenter name or location</a:t>
            </a:r>
          </a:p>
        </p:txBody>
      </p:sp>
      <p:pic>
        <p:nvPicPr>
          <p:cNvPr id="17" name="Picture 16">
            <a:extLst>
              <a:ext uri="{FF2B5EF4-FFF2-40B4-BE49-F238E27FC236}">
                <a16:creationId xmlns:a16="http://schemas.microsoft.com/office/drawing/2014/main" id="{3DAC1852-A363-8D44-FF0A-4975D7871BB9}"/>
              </a:ext>
            </a:extLst>
          </p:cNvPr>
          <p:cNvPicPr/>
          <p:nvPr/>
        </p:nvPicPr>
        <p:blipFill>
          <a:blip r:embed="rId7" cstate="email">
            <a:extLst>
              <a:ext uri="{28A0092B-C50C-407E-A947-70E740481C1C}">
                <a14:useLocalDpi xmlns:a14="http://schemas.microsoft.com/office/drawing/2010/main"/>
              </a:ext>
            </a:extLst>
          </a:blip>
          <a:stretch>
            <a:fillRect/>
          </a:stretch>
        </p:blipFill>
        <p:spPr bwMode="auto">
          <a:xfrm>
            <a:off x="605600" y="563226"/>
            <a:ext cx="1603680" cy="515889"/>
          </a:xfrm>
          <a:prstGeom prst="rect">
            <a:avLst/>
          </a:prstGeom>
          <a:noFill/>
        </p:spPr>
      </p:pic>
      <p:sp>
        <p:nvSpPr>
          <p:cNvPr id="19" name="Right Triangle 18">
            <a:extLst>
              <a:ext uri="{FF2B5EF4-FFF2-40B4-BE49-F238E27FC236}">
                <a16:creationId xmlns:a16="http://schemas.microsoft.com/office/drawing/2014/main" id="{C01E0948-CD96-8EEB-DCB4-17FF9FDEE067}"/>
              </a:ext>
            </a:extLst>
          </p:cNvPr>
          <p:cNvSpPr/>
          <p:nvPr/>
        </p:nvSpPr>
        <p:spPr>
          <a:xfrm flipH="1">
            <a:off x="6967728" y="1633728"/>
            <a:ext cx="5224272" cy="5224272"/>
          </a:xfrm>
          <a:prstGeom prst="rtTriangle">
            <a:avLst/>
          </a:prstGeom>
          <a:solidFill>
            <a:schemeClr val="tx1">
              <a:alpha val="504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0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0">
                <p:cTn id="12" repeatCount="indefinite"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F0A6F-AD3C-47B5-A401-DD9543F8E227}"/>
              </a:ext>
            </a:extLst>
          </p:cNvPr>
          <p:cNvSpPr>
            <a:spLocks noGrp="1"/>
          </p:cNvSpPr>
          <p:nvPr>
            <p:ph type="title" idx="4294967295"/>
          </p:nvPr>
        </p:nvSpPr>
        <p:spPr>
          <a:xfrm>
            <a:off x="381000" y="1258545"/>
            <a:ext cx="10982325" cy="868362"/>
          </a:xfrm>
        </p:spPr>
        <p:txBody>
          <a:bodyPr/>
          <a:lstStyle/>
          <a:p>
            <a:r>
              <a:rPr lang="en-US" sz="3600">
                <a:solidFill>
                  <a:schemeClr val="bg1"/>
                </a:solidFill>
              </a:rPr>
              <a:t>Agenda Overview</a:t>
            </a:r>
            <a:br>
              <a:rPr lang="en-US" sz="3600">
                <a:solidFill>
                  <a:schemeClr val="bg1"/>
                </a:solidFill>
              </a:rPr>
            </a:br>
            <a:endParaRPr lang="en-US" sz="3600">
              <a:solidFill>
                <a:schemeClr val="bg1"/>
              </a:solidFill>
            </a:endParaRPr>
          </a:p>
        </p:txBody>
      </p:sp>
      <p:sp>
        <p:nvSpPr>
          <p:cNvPr id="5" name="Text Placeholder 3">
            <a:extLst>
              <a:ext uri="{FF2B5EF4-FFF2-40B4-BE49-F238E27FC236}">
                <a16:creationId xmlns:a16="http://schemas.microsoft.com/office/drawing/2014/main" id="{0F541D64-E82F-148B-C344-0D1A2CF2352F}"/>
              </a:ext>
            </a:extLst>
          </p:cNvPr>
          <p:cNvSpPr txBox="1">
            <a:spLocks/>
          </p:cNvSpPr>
          <p:nvPr/>
        </p:nvSpPr>
        <p:spPr>
          <a:xfrm>
            <a:off x="4513749" y="2749997"/>
            <a:ext cx="5906482" cy="302930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1999" kern="1200">
                <a:solidFill>
                  <a:schemeClr val="tx1"/>
                </a:solidFill>
                <a:latin typeface="+mn-lt"/>
                <a:ea typeface="+mn-ea"/>
                <a:cs typeface="+mn-cs"/>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50000"/>
              </a:lnSpc>
              <a:buClr>
                <a:schemeClr val="accent4"/>
              </a:buClr>
            </a:pPr>
            <a:r>
              <a:rPr lang="en-US" sz="2400" dirty="0"/>
              <a:t>A Scalable Evolution in Manufacturing </a:t>
            </a:r>
          </a:p>
          <a:p>
            <a:pPr>
              <a:lnSpc>
                <a:spcPct val="150000"/>
              </a:lnSpc>
              <a:buClr>
                <a:schemeClr val="accent4"/>
              </a:buClr>
            </a:pPr>
            <a:r>
              <a:rPr lang="en-US" sz="2400" dirty="0"/>
              <a:t>The Connected Factory by Zebra</a:t>
            </a:r>
          </a:p>
          <a:p>
            <a:pPr>
              <a:lnSpc>
                <a:spcPct val="150000"/>
              </a:lnSpc>
              <a:buClr>
                <a:schemeClr val="accent4"/>
              </a:buClr>
            </a:pPr>
            <a:r>
              <a:rPr lang="en-US" sz="2400" dirty="0"/>
              <a:t>Lighthouse Customer Discussion</a:t>
            </a:r>
          </a:p>
        </p:txBody>
      </p:sp>
    </p:spTree>
    <p:extLst>
      <p:ext uri="{BB962C8B-B14F-4D97-AF65-F5344CB8AC3E}">
        <p14:creationId xmlns:p14="http://schemas.microsoft.com/office/powerpoint/2010/main" val="141908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CB82-F2AA-0ABD-2DB2-59C8A0AA4810}"/>
            </a:ext>
          </a:extLst>
        </p:cNvPr>
        <p:cNvGrpSpPr/>
        <p:nvPr/>
      </p:nvGrpSpPr>
      <p:grpSpPr>
        <a:xfrm>
          <a:off x="0" y="0"/>
          <a:ext cx="0" cy="0"/>
          <a:chOff x="0" y="0"/>
          <a:chExt cx="0" cy="0"/>
        </a:xfrm>
      </p:grpSpPr>
      <p:pic>
        <p:nvPicPr>
          <p:cNvPr id="38" name="Picture 37">
            <a:extLst>
              <a:ext uri="{FF2B5EF4-FFF2-40B4-BE49-F238E27FC236}">
                <a16:creationId xmlns:a16="http://schemas.microsoft.com/office/drawing/2014/main" id="{4AAD45E3-5B66-55BD-CE6E-768A143DF9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961"/>
          <a:stretch/>
        </p:blipFill>
        <p:spPr>
          <a:xfrm>
            <a:off x="0" y="2206"/>
            <a:ext cx="12192000" cy="6855794"/>
          </a:xfrm>
          <a:prstGeom prst="rect">
            <a:avLst/>
          </a:prstGeom>
        </p:spPr>
      </p:pic>
      <p:sp>
        <p:nvSpPr>
          <p:cNvPr id="2" name="Freeform 1">
            <a:extLst>
              <a:ext uri="{FF2B5EF4-FFF2-40B4-BE49-F238E27FC236}">
                <a16:creationId xmlns:a16="http://schemas.microsoft.com/office/drawing/2014/main" id="{AF11460B-49E1-918C-D3A5-0A06F09580D4}"/>
              </a:ext>
            </a:extLst>
          </p:cNvPr>
          <p:cNvSpPr/>
          <p:nvPr/>
        </p:nvSpPr>
        <p:spPr>
          <a:xfrm flipH="1" flipV="1">
            <a:off x="-15104" y="0"/>
            <a:ext cx="5849959" cy="6858000"/>
          </a:xfrm>
          <a:custGeom>
            <a:avLst/>
            <a:gdLst>
              <a:gd name="connsiteX0" fmla="*/ 5849959 w 5849959"/>
              <a:gd name="connsiteY0" fmla="*/ 6858000 h 6858000"/>
              <a:gd name="connsiteX1" fmla="*/ 0 w 5849959"/>
              <a:gd name="connsiteY1" fmla="*/ 6858000 h 6858000"/>
              <a:gd name="connsiteX2" fmla="*/ 951 w 5849959"/>
              <a:gd name="connsiteY2" fmla="*/ 4949814 h 6858000"/>
              <a:gd name="connsiteX3" fmla="*/ 360 w 5849959"/>
              <a:gd name="connsiteY3" fmla="*/ 1888547 h 6858000"/>
              <a:gd name="connsiteX4" fmla="*/ 3384196 w 5849959"/>
              <a:gd name="connsiteY4" fmla="*/ 0 h 6858000"/>
              <a:gd name="connsiteX5" fmla="*/ 5834444 w 5849959"/>
              <a:gd name="connsiteY5" fmla="*/ 0 h 6858000"/>
              <a:gd name="connsiteX6" fmla="*/ 5830013 w 5849959"/>
              <a:gd name="connsiteY6" fmla="*/ 1132111 h 6858000"/>
              <a:gd name="connsiteX7" fmla="*/ 5842141 w 5849959"/>
              <a:gd name="connsiteY7" fmla="*/ 55200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9959" h="6858000">
                <a:moveTo>
                  <a:pt x="5849959" y="6858000"/>
                </a:moveTo>
                <a:lnTo>
                  <a:pt x="0" y="6858000"/>
                </a:lnTo>
                <a:lnTo>
                  <a:pt x="951" y="4949814"/>
                </a:lnTo>
                <a:cubicBezTo>
                  <a:pt x="1463" y="3924621"/>
                  <a:pt x="1620" y="2901814"/>
                  <a:pt x="360" y="1888547"/>
                </a:cubicBezTo>
                <a:lnTo>
                  <a:pt x="3384196" y="0"/>
                </a:lnTo>
                <a:lnTo>
                  <a:pt x="5834444" y="0"/>
                </a:lnTo>
                <a:lnTo>
                  <a:pt x="5830013" y="1132111"/>
                </a:lnTo>
                <a:cubicBezTo>
                  <a:pt x="5827573" y="2579926"/>
                  <a:pt x="5833935" y="4051196"/>
                  <a:pt x="5842141" y="5520010"/>
                </a:cubicBezTo>
                <a:close/>
              </a:path>
            </a:pathLst>
          </a:custGeom>
          <a:solidFill>
            <a:srgbClr val="1D22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0" name="Freeform 9">
            <a:extLst>
              <a:ext uri="{FF2B5EF4-FFF2-40B4-BE49-F238E27FC236}">
                <a16:creationId xmlns:a16="http://schemas.microsoft.com/office/drawing/2014/main" id="{FC16FBD1-1DC5-2E88-8386-3CDED591D8A4}"/>
              </a:ext>
            </a:extLst>
          </p:cNvPr>
          <p:cNvSpPr/>
          <p:nvPr/>
        </p:nvSpPr>
        <p:spPr>
          <a:xfrm flipV="1">
            <a:off x="0" y="5319515"/>
            <a:ext cx="5190781" cy="790842"/>
          </a:xfrm>
          <a:custGeom>
            <a:avLst/>
            <a:gdLst>
              <a:gd name="connsiteX0" fmla="*/ 0 w 5186849"/>
              <a:gd name="connsiteY0" fmla="*/ 788795 h 788795"/>
              <a:gd name="connsiteX1" fmla="*/ 5186849 w 5186849"/>
              <a:gd name="connsiteY1" fmla="*/ 788795 h 788795"/>
              <a:gd name="connsiteX2" fmla="*/ 3783124 w 5186849"/>
              <a:gd name="connsiteY2" fmla="*/ 0 h 788795"/>
              <a:gd name="connsiteX3" fmla="*/ 0 w 5186849"/>
              <a:gd name="connsiteY3" fmla="*/ 0 h 788795"/>
              <a:gd name="connsiteX4" fmla="*/ 0 w 5186849"/>
              <a:gd name="connsiteY4" fmla="*/ 788795 h 788795"/>
              <a:gd name="connsiteX0" fmla="*/ 0 w 5091845"/>
              <a:gd name="connsiteY0" fmla="*/ 788795 h 788795"/>
              <a:gd name="connsiteX1" fmla="*/ 5091845 w 5091845"/>
              <a:gd name="connsiteY1" fmla="*/ 785628 h 788795"/>
              <a:gd name="connsiteX2" fmla="*/ 3783124 w 5091845"/>
              <a:gd name="connsiteY2" fmla="*/ 0 h 788795"/>
              <a:gd name="connsiteX3" fmla="*/ 0 w 5091845"/>
              <a:gd name="connsiteY3" fmla="*/ 0 h 788795"/>
              <a:gd name="connsiteX4" fmla="*/ 0 w 5091845"/>
              <a:gd name="connsiteY4" fmla="*/ 788795 h 788795"/>
              <a:gd name="connsiteX0" fmla="*/ 0 w 5190015"/>
              <a:gd name="connsiteY0" fmla="*/ 788795 h 788795"/>
              <a:gd name="connsiteX1" fmla="*/ 5190015 w 5190015"/>
              <a:gd name="connsiteY1" fmla="*/ 782461 h 788795"/>
              <a:gd name="connsiteX2" fmla="*/ 3783124 w 5190015"/>
              <a:gd name="connsiteY2" fmla="*/ 0 h 788795"/>
              <a:gd name="connsiteX3" fmla="*/ 0 w 5190015"/>
              <a:gd name="connsiteY3" fmla="*/ 0 h 788795"/>
              <a:gd name="connsiteX4" fmla="*/ 0 w 5190015"/>
              <a:gd name="connsiteY4" fmla="*/ 788795 h 788795"/>
              <a:gd name="connsiteX0" fmla="*/ 0 w 5117179"/>
              <a:gd name="connsiteY0" fmla="*/ 788795 h 788795"/>
              <a:gd name="connsiteX1" fmla="*/ 5117179 w 5117179"/>
              <a:gd name="connsiteY1" fmla="*/ 779295 h 788795"/>
              <a:gd name="connsiteX2" fmla="*/ 3783124 w 5117179"/>
              <a:gd name="connsiteY2" fmla="*/ 0 h 788795"/>
              <a:gd name="connsiteX3" fmla="*/ 0 w 5117179"/>
              <a:gd name="connsiteY3" fmla="*/ 0 h 788795"/>
              <a:gd name="connsiteX4" fmla="*/ 0 w 5117179"/>
              <a:gd name="connsiteY4" fmla="*/ 788795 h 788795"/>
              <a:gd name="connsiteX0" fmla="*/ 0 w 5177348"/>
              <a:gd name="connsiteY0" fmla="*/ 788795 h 788795"/>
              <a:gd name="connsiteX1" fmla="*/ 5177348 w 5177348"/>
              <a:gd name="connsiteY1" fmla="*/ 779295 h 788795"/>
              <a:gd name="connsiteX2" fmla="*/ 3783124 w 5177348"/>
              <a:gd name="connsiteY2" fmla="*/ 0 h 788795"/>
              <a:gd name="connsiteX3" fmla="*/ 0 w 5177348"/>
              <a:gd name="connsiteY3" fmla="*/ 0 h 788795"/>
              <a:gd name="connsiteX4" fmla="*/ 0 w 5177348"/>
              <a:gd name="connsiteY4" fmla="*/ 788795 h 788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348" h="788795">
                <a:moveTo>
                  <a:pt x="0" y="788795"/>
                </a:moveTo>
                <a:lnTo>
                  <a:pt x="5177348" y="779295"/>
                </a:lnTo>
                <a:lnTo>
                  <a:pt x="3783124" y="0"/>
                </a:lnTo>
                <a:lnTo>
                  <a:pt x="0" y="0"/>
                </a:lnTo>
                <a:lnTo>
                  <a:pt x="0" y="78879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t> </a:t>
            </a:r>
          </a:p>
        </p:txBody>
      </p:sp>
      <p:grpSp>
        <p:nvGrpSpPr>
          <p:cNvPr id="53" name="Group 52">
            <a:extLst>
              <a:ext uri="{FF2B5EF4-FFF2-40B4-BE49-F238E27FC236}">
                <a16:creationId xmlns:a16="http://schemas.microsoft.com/office/drawing/2014/main" id="{30260DC3-BA59-F12B-DDE0-9991FC4CD16C}"/>
              </a:ext>
            </a:extLst>
          </p:cNvPr>
          <p:cNvGrpSpPr/>
          <p:nvPr/>
        </p:nvGrpSpPr>
        <p:grpSpPr>
          <a:xfrm>
            <a:off x="9518661" y="2638942"/>
            <a:ext cx="2035111" cy="2019809"/>
            <a:chOff x="9518661" y="2075926"/>
            <a:chExt cx="2035111" cy="2019809"/>
          </a:xfrm>
        </p:grpSpPr>
        <p:sp>
          <p:nvSpPr>
            <p:cNvPr id="52" name="Oval 51">
              <a:extLst>
                <a:ext uri="{FF2B5EF4-FFF2-40B4-BE49-F238E27FC236}">
                  <a16:creationId xmlns:a16="http://schemas.microsoft.com/office/drawing/2014/main" id="{1022CBD3-7F46-4171-7881-A7D6C5CE244F}"/>
                </a:ext>
              </a:extLst>
            </p:cNvPr>
            <p:cNvSpPr/>
            <p:nvPr/>
          </p:nvSpPr>
          <p:spPr>
            <a:xfrm>
              <a:off x="9571290" y="2144994"/>
              <a:ext cx="1952305" cy="1912427"/>
            </a:xfrm>
            <a:prstGeom prst="ellipse">
              <a:avLst/>
            </a:prstGeom>
            <a:solidFill>
              <a:schemeClr val="bg1"/>
            </a:solidFill>
            <a:ln>
              <a:noFill/>
            </a:ln>
            <a:effectLst>
              <a:outerShdw blurRad="162218" dist="38100" dir="8100000" sx="106457" sy="106457"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a:extLst>
                <a:ext uri="{FF2B5EF4-FFF2-40B4-BE49-F238E27FC236}">
                  <a16:creationId xmlns:a16="http://schemas.microsoft.com/office/drawing/2014/main" id="{889D7BA7-01B4-A08D-4598-C402159776F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18661" y="2075926"/>
              <a:ext cx="2035111" cy="2019809"/>
            </a:xfrm>
            <a:prstGeom prst="rect">
              <a:avLst/>
            </a:prstGeom>
            <a:effectLst>
              <a:outerShdw blurRad="50800" dist="38100" dir="8100000" algn="tr" rotWithShape="0">
                <a:prstClr val="black">
                  <a:alpha val="40000"/>
                </a:prstClr>
              </a:outerShdw>
            </a:effectLst>
          </p:spPr>
        </p:pic>
      </p:grpSp>
      <p:sp>
        <p:nvSpPr>
          <p:cNvPr id="19" name="TextBox 18">
            <a:extLst>
              <a:ext uri="{FF2B5EF4-FFF2-40B4-BE49-F238E27FC236}">
                <a16:creationId xmlns:a16="http://schemas.microsoft.com/office/drawing/2014/main" id="{5897ED29-391F-9808-3554-F7735C585D3F}"/>
              </a:ext>
            </a:extLst>
          </p:cNvPr>
          <p:cNvSpPr txBox="1"/>
          <p:nvPr/>
        </p:nvSpPr>
        <p:spPr>
          <a:xfrm>
            <a:off x="9518661" y="4695215"/>
            <a:ext cx="2453014" cy="1954381"/>
          </a:xfrm>
          <a:prstGeom prst="rect">
            <a:avLst/>
          </a:prstGeom>
          <a:noFill/>
        </p:spPr>
        <p:txBody>
          <a:bodyPr wrap="square" anchor="ctr">
            <a:spAutoFit/>
          </a:bodyPr>
          <a:lstStyle/>
          <a:p>
            <a:r>
              <a:rPr lang="en-US" sz="1400">
                <a:solidFill>
                  <a:schemeClr val="bg1"/>
                </a:solidFill>
                <a:effectLst/>
                <a:latin typeface="Helvetica" pitchFamily="2" charset="0"/>
              </a:rPr>
              <a:t>of factory workers still rely on paper-based documentation and checklists to track work and communicate with their team</a:t>
            </a:r>
          </a:p>
          <a:p>
            <a:pPr algn="l" defTabSz="914400" rtl="0" eaLnBrk="0" fontAlgn="base" hangingPunct="0">
              <a:spcBef>
                <a:spcPct val="0"/>
              </a:spcBef>
              <a:spcAft>
                <a:spcPct val="0"/>
              </a:spcAft>
              <a:defRPr/>
            </a:pPr>
            <a:endParaRPr lang="en-US" sz="1100">
              <a:solidFill>
                <a:schemeClr val="bg1"/>
              </a:solidFill>
              <a:latin typeface="+mn-lt"/>
            </a:endParaRPr>
          </a:p>
          <a:p>
            <a:r>
              <a:rPr lang="en-US" sz="1000">
                <a:solidFill>
                  <a:schemeClr val="bg1"/>
                </a:solidFill>
                <a:cs typeface="Arial" panose="020B0604020202020204" pitchFamily="34" charset="0"/>
              </a:rPr>
              <a:t>Source:</a:t>
            </a:r>
          </a:p>
          <a:p>
            <a:r>
              <a:rPr lang="en-US" sz="1000">
                <a:solidFill>
                  <a:schemeClr val="bg1"/>
                </a:solidFill>
                <a:cs typeface="Arial" panose="020B0604020202020204" pitchFamily="34" charset="0"/>
                <a:hlinkClick r:id="rId6">
                  <a:extLst>
                    <a:ext uri="{A12FA001-AC4F-418D-AE19-62706E023703}">
                      <ahyp:hlinkClr xmlns:ahyp="http://schemas.microsoft.com/office/drawing/2018/hyperlinkcolor" val="tx"/>
                    </a:ext>
                  </a:extLst>
                </a:hlinkClick>
              </a:rPr>
              <a:t>Paperless Manufacturing: The Hidden ROI, Parsable 2023</a:t>
            </a:r>
            <a:endParaRPr lang="en-US" sz="1000">
              <a:solidFill>
                <a:schemeClr val="bg1"/>
              </a:solidFill>
              <a:effectLst/>
              <a:cs typeface="Arial" panose="020B0604020202020204" pitchFamily="34" charset="0"/>
            </a:endParaRPr>
          </a:p>
          <a:p>
            <a:pPr algn="l" defTabSz="914400" rtl="0" eaLnBrk="0" fontAlgn="base" hangingPunct="0">
              <a:spcBef>
                <a:spcPct val="0"/>
              </a:spcBef>
              <a:spcAft>
                <a:spcPct val="0"/>
              </a:spcAft>
              <a:defRPr/>
            </a:pPr>
            <a:endParaRPr lang="en-US" sz="1000">
              <a:solidFill>
                <a:schemeClr val="bg1"/>
              </a:solidFill>
              <a:latin typeface="+mn-lt"/>
            </a:endParaRPr>
          </a:p>
        </p:txBody>
      </p:sp>
      <p:sp>
        <p:nvSpPr>
          <p:cNvPr id="20" name="TextBox 19">
            <a:extLst>
              <a:ext uri="{FF2B5EF4-FFF2-40B4-BE49-F238E27FC236}">
                <a16:creationId xmlns:a16="http://schemas.microsoft.com/office/drawing/2014/main" id="{D7C150FD-6A72-66D4-1825-9D52EFBDFC88}"/>
              </a:ext>
            </a:extLst>
          </p:cNvPr>
          <p:cNvSpPr txBox="1"/>
          <p:nvPr/>
        </p:nvSpPr>
        <p:spPr>
          <a:xfrm>
            <a:off x="9855649" y="3264125"/>
            <a:ext cx="1443406" cy="769441"/>
          </a:xfrm>
          <a:prstGeom prst="rect">
            <a:avLst/>
          </a:prstGeom>
          <a:noFill/>
        </p:spPr>
        <p:txBody>
          <a:bodyPr wrap="square" anchor="ctr">
            <a:spAutoFit/>
          </a:bodyPr>
          <a:lstStyle/>
          <a:p>
            <a:pPr eaLnBrk="0" hangingPunct="0">
              <a:defRPr/>
            </a:pPr>
            <a:r>
              <a:rPr lang="en-US" sz="4400" b="1">
                <a:solidFill>
                  <a:schemeClr val="accent4"/>
                </a:solidFill>
              </a:rPr>
              <a:t>79%</a:t>
            </a:r>
            <a:endParaRPr lang="en-US" sz="1000">
              <a:solidFill>
                <a:schemeClr val="accent4"/>
              </a:solidFill>
              <a:latin typeface="+mn-lt"/>
            </a:endParaRPr>
          </a:p>
        </p:txBody>
      </p:sp>
      <p:sp>
        <p:nvSpPr>
          <p:cNvPr id="49" name="TextBox 48">
            <a:extLst>
              <a:ext uri="{FF2B5EF4-FFF2-40B4-BE49-F238E27FC236}">
                <a16:creationId xmlns:a16="http://schemas.microsoft.com/office/drawing/2014/main" id="{A1034774-F982-77BE-DC7A-46703E3E1B7E}"/>
              </a:ext>
            </a:extLst>
          </p:cNvPr>
          <p:cNvSpPr txBox="1"/>
          <p:nvPr/>
        </p:nvSpPr>
        <p:spPr>
          <a:xfrm>
            <a:off x="13298905" y="3176337"/>
            <a:ext cx="0" cy="0"/>
          </a:xfrm>
          <a:prstGeom prst="rect">
            <a:avLst/>
          </a:prstGeom>
          <a:noFill/>
        </p:spPr>
        <p:txBody>
          <a:bodyPr wrap="none" lIns="0" tIns="0" rIns="0" bIns="0" rtlCol="0">
            <a:noAutofit/>
          </a:bodyPr>
          <a:lstStyle/>
          <a:p>
            <a:pPr algn="l"/>
            <a:endParaRPr lang="en-US" err="1"/>
          </a:p>
        </p:txBody>
      </p:sp>
      <p:sp>
        <p:nvSpPr>
          <p:cNvPr id="3" name="TextBox 2">
            <a:extLst>
              <a:ext uri="{FF2B5EF4-FFF2-40B4-BE49-F238E27FC236}">
                <a16:creationId xmlns:a16="http://schemas.microsoft.com/office/drawing/2014/main" id="{C44CC24B-763A-C09C-5462-A7099B89DEAE}"/>
              </a:ext>
            </a:extLst>
          </p:cNvPr>
          <p:cNvSpPr txBox="1"/>
          <p:nvPr/>
        </p:nvSpPr>
        <p:spPr>
          <a:xfrm>
            <a:off x="575644" y="2316932"/>
            <a:ext cx="4727768" cy="361637"/>
          </a:xfrm>
          <a:prstGeom prst="rect">
            <a:avLst/>
          </a:prstGeom>
          <a:noFill/>
        </p:spPr>
        <p:txBody>
          <a:bodyPr wrap="square" rtlCol="0">
            <a:spAutoFit/>
          </a:bodyPr>
          <a:lstStyle/>
          <a:p>
            <a:pPr defTabSz="1057445">
              <a:lnSpc>
                <a:spcPts val="2100"/>
              </a:lnSpc>
            </a:pPr>
            <a:r>
              <a:rPr lang="en-US">
                <a:solidFill>
                  <a:schemeClr val="bg1"/>
                </a:solidFill>
                <a:latin typeface="+mj-lt"/>
              </a:rPr>
              <a:t>Balancing profitable growth and quality</a:t>
            </a:r>
          </a:p>
        </p:txBody>
      </p:sp>
      <p:sp>
        <p:nvSpPr>
          <p:cNvPr id="4" name="TextBox 3">
            <a:extLst>
              <a:ext uri="{FF2B5EF4-FFF2-40B4-BE49-F238E27FC236}">
                <a16:creationId xmlns:a16="http://schemas.microsoft.com/office/drawing/2014/main" id="{DA143DE4-9336-A1BA-E9BC-CB5C111180A7}"/>
              </a:ext>
            </a:extLst>
          </p:cNvPr>
          <p:cNvSpPr txBox="1"/>
          <p:nvPr/>
        </p:nvSpPr>
        <p:spPr>
          <a:xfrm>
            <a:off x="575644" y="4396630"/>
            <a:ext cx="4310674" cy="361637"/>
          </a:xfrm>
          <a:prstGeom prst="rect">
            <a:avLst/>
          </a:prstGeom>
          <a:noFill/>
        </p:spPr>
        <p:txBody>
          <a:bodyPr wrap="square" rtlCol="0">
            <a:spAutoFit/>
          </a:bodyPr>
          <a:lstStyle/>
          <a:p>
            <a:pPr defTabSz="1057445">
              <a:lnSpc>
                <a:spcPts val="2100"/>
              </a:lnSpc>
            </a:pPr>
            <a:r>
              <a:rPr lang="en-US">
                <a:solidFill>
                  <a:schemeClr val="bg1"/>
                </a:solidFill>
                <a:latin typeface="+mj-lt"/>
              </a:rPr>
              <a:t>Using and understanding data</a:t>
            </a:r>
          </a:p>
        </p:txBody>
      </p:sp>
      <p:sp>
        <p:nvSpPr>
          <p:cNvPr id="5" name="TextBox 4">
            <a:extLst>
              <a:ext uri="{FF2B5EF4-FFF2-40B4-BE49-F238E27FC236}">
                <a16:creationId xmlns:a16="http://schemas.microsoft.com/office/drawing/2014/main" id="{271BAFA8-629B-70D4-EC03-949C0DD5BDA6}"/>
              </a:ext>
            </a:extLst>
          </p:cNvPr>
          <p:cNvSpPr txBox="1"/>
          <p:nvPr/>
        </p:nvSpPr>
        <p:spPr>
          <a:xfrm>
            <a:off x="575644" y="3841020"/>
            <a:ext cx="4727769" cy="361637"/>
          </a:xfrm>
          <a:prstGeom prst="rect">
            <a:avLst/>
          </a:prstGeom>
          <a:noFill/>
        </p:spPr>
        <p:txBody>
          <a:bodyPr wrap="square" rtlCol="0">
            <a:spAutoFit/>
          </a:bodyPr>
          <a:lstStyle/>
          <a:p>
            <a:pPr defTabSz="1057445">
              <a:lnSpc>
                <a:spcPts val="2100"/>
              </a:lnSpc>
            </a:pPr>
            <a:r>
              <a:rPr lang="en-US">
                <a:solidFill>
                  <a:schemeClr val="bg1"/>
                </a:solidFill>
                <a:latin typeface="+mj-lt"/>
              </a:rPr>
              <a:t>Deploying and integrating new technology</a:t>
            </a:r>
          </a:p>
        </p:txBody>
      </p:sp>
      <p:sp>
        <p:nvSpPr>
          <p:cNvPr id="7" name="TextBox 6">
            <a:extLst>
              <a:ext uri="{FF2B5EF4-FFF2-40B4-BE49-F238E27FC236}">
                <a16:creationId xmlns:a16="http://schemas.microsoft.com/office/drawing/2014/main" id="{D208D0DA-A09C-9A5F-7C47-F8C7DAC33402}"/>
              </a:ext>
            </a:extLst>
          </p:cNvPr>
          <p:cNvSpPr txBox="1"/>
          <p:nvPr/>
        </p:nvSpPr>
        <p:spPr>
          <a:xfrm>
            <a:off x="575644" y="2809836"/>
            <a:ext cx="4727770" cy="361637"/>
          </a:xfrm>
          <a:prstGeom prst="rect">
            <a:avLst/>
          </a:prstGeom>
          <a:noFill/>
        </p:spPr>
        <p:txBody>
          <a:bodyPr wrap="square" rtlCol="0">
            <a:spAutoFit/>
          </a:bodyPr>
          <a:lstStyle/>
          <a:p>
            <a:pPr defTabSz="1057445">
              <a:lnSpc>
                <a:spcPts val="2100"/>
              </a:lnSpc>
            </a:pPr>
            <a:r>
              <a:rPr lang="en-US">
                <a:solidFill>
                  <a:schemeClr val="bg1"/>
                </a:solidFill>
                <a:latin typeface="+mj-lt"/>
              </a:rPr>
              <a:t>Worker retention and knowledge retention</a:t>
            </a:r>
          </a:p>
        </p:txBody>
      </p:sp>
      <p:sp>
        <p:nvSpPr>
          <p:cNvPr id="8" name="TextBox 7">
            <a:extLst>
              <a:ext uri="{FF2B5EF4-FFF2-40B4-BE49-F238E27FC236}">
                <a16:creationId xmlns:a16="http://schemas.microsoft.com/office/drawing/2014/main" id="{34082E1E-7662-4F1B-C1FF-A0FF7AEEB324}"/>
              </a:ext>
            </a:extLst>
          </p:cNvPr>
          <p:cNvSpPr txBox="1"/>
          <p:nvPr/>
        </p:nvSpPr>
        <p:spPr>
          <a:xfrm>
            <a:off x="575644" y="3316488"/>
            <a:ext cx="2955118" cy="361637"/>
          </a:xfrm>
          <a:prstGeom prst="rect">
            <a:avLst/>
          </a:prstGeom>
          <a:noFill/>
        </p:spPr>
        <p:txBody>
          <a:bodyPr wrap="square" rtlCol="0">
            <a:spAutoFit/>
          </a:bodyPr>
          <a:lstStyle/>
          <a:p>
            <a:pPr defTabSz="1057445">
              <a:lnSpc>
                <a:spcPts val="2100"/>
              </a:lnSpc>
            </a:pPr>
            <a:r>
              <a:rPr lang="en-US">
                <a:solidFill>
                  <a:schemeClr val="bg1"/>
                </a:solidFill>
                <a:latin typeface="+mj-lt"/>
              </a:rPr>
              <a:t>Ensuring product quality</a:t>
            </a:r>
          </a:p>
        </p:txBody>
      </p:sp>
      <p:sp>
        <p:nvSpPr>
          <p:cNvPr id="11" name="Title 1">
            <a:extLst>
              <a:ext uri="{FF2B5EF4-FFF2-40B4-BE49-F238E27FC236}">
                <a16:creationId xmlns:a16="http://schemas.microsoft.com/office/drawing/2014/main" id="{27E8A0F6-8FD2-D101-B11E-6BC9D6927061}"/>
              </a:ext>
            </a:extLst>
          </p:cNvPr>
          <p:cNvSpPr txBox="1">
            <a:spLocks/>
          </p:cNvSpPr>
          <p:nvPr/>
        </p:nvSpPr>
        <p:spPr>
          <a:xfrm>
            <a:off x="372979" y="684443"/>
            <a:ext cx="5765350" cy="1391483"/>
          </a:xfrm>
          <a:prstGeom prst="rect">
            <a:avLst/>
          </a:prstGeom>
        </p:spPr>
        <p:txBody>
          <a:bodyPr vert="horz" lIns="0" tIns="0" rIns="0" bIns="0" rtlCol="0" anchor="t" anchorCtr="0">
            <a:noAutofit/>
          </a:bodyPr>
          <a:lstStyle>
            <a:lvl1pPr algn="l" defTabSz="913852" rtl="0" eaLnBrk="1" latinLnBrk="0" hangingPunct="1">
              <a:lnSpc>
                <a:spcPct val="100000"/>
              </a:lnSpc>
              <a:spcBef>
                <a:spcPct val="0"/>
              </a:spcBef>
              <a:buNone/>
              <a:defRPr sz="2798" kern="1200">
                <a:solidFill>
                  <a:schemeClr val="tx1"/>
                </a:solidFill>
                <a:latin typeface="+mj-lt"/>
                <a:ea typeface="+mj-ea"/>
                <a:cs typeface="+mj-cs"/>
              </a:defRPr>
            </a:lvl1pPr>
          </a:lstStyle>
          <a:p>
            <a:r>
              <a:rPr lang="en-US" sz="3000">
                <a:solidFill>
                  <a:schemeClr val="bg1"/>
                </a:solidFill>
              </a:rPr>
              <a:t>Manufacturing Leaders Are Confronted with </a:t>
            </a:r>
            <a:r>
              <a:rPr lang="en-US" sz="2800" b="1">
                <a:solidFill>
                  <a:schemeClr val="bg1"/>
                </a:solidFill>
              </a:rPr>
              <a:t>Increasingly Complex Challenges </a:t>
            </a:r>
          </a:p>
        </p:txBody>
      </p:sp>
      <p:cxnSp>
        <p:nvCxnSpPr>
          <p:cNvPr id="21" name="Straight Connector 20">
            <a:extLst>
              <a:ext uri="{FF2B5EF4-FFF2-40B4-BE49-F238E27FC236}">
                <a16:creationId xmlns:a16="http://schemas.microsoft.com/office/drawing/2014/main" id="{DDF1F6C6-9DF6-C75B-9F1F-119D03ED0119}"/>
              </a:ext>
            </a:extLst>
          </p:cNvPr>
          <p:cNvCxnSpPr>
            <a:cxnSpLocks/>
          </p:cNvCxnSpPr>
          <p:nvPr/>
        </p:nvCxnSpPr>
        <p:spPr>
          <a:xfrm>
            <a:off x="16840" y="2723998"/>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462E044-C256-9A12-AC45-7EE1D5D4B750}"/>
              </a:ext>
            </a:extLst>
          </p:cNvPr>
          <p:cNvSpPr txBox="1"/>
          <p:nvPr/>
        </p:nvSpPr>
        <p:spPr>
          <a:xfrm>
            <a:off x="575644" y="5388778"/>
            <a:ext cx="4229686" cy="646331"/>
          </a:xfrm>
          <a:prstGeom prst="rect">
            <a:avLst/>
          </a:prstGeom>
          <a:noFill/>
        </p:spPr>
        <p:txBody>
          <a:bodyPr wrap="square" rtlCol="0">
            <a:spAutoFit/>
          </a:bodyPr>
          <a:lstStyle/>
          <a:p>
            <a:r>
              <a:rPr lang="en-US">
                <a:solidFill>
                  <a:schemeClr val="accent4"/>
                </a:solidFill>
                <a:effectLst/>
                <a:latin typeface="+mj-lt"/>
              </a:rPr>
              <a:t>Accelerate IT/OT convergence and drive operational agility</a:t>
            </a:r>
          </a:p>
        </p:txBody>
      </p:sp>
      <p:cxnSp>
        <p:nvCxnSpPr>
          <p:cNvPr id="12" name="Straight Connector 11">
            <a:extLst>
              <a:ext uri="{FF2B5EF4-FFF2-40B4-BE49-F238E27FC236}">
                <a16:creationId xmlns:a16="http://schemas.microsoft.com/office/drawing/2014/main" id="{F868DD3A-8806-A0FE-859B-4E35797CD7C0}"/>
              </a:ext>
            </a:extLst>
          </p:cNvPr>
          <p:cNvCxnSpPr>
            <a:cxnSpLocks/>
          </p:cNvCxnSpPr>
          <p:nvPr/>
        </p:nvCxnSpPr>
        <p:spPr>
          <a:xfrm>
            <a:off x="16840" y="3241107"/>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E205DDD-A29D-87C7-A5BE-E0E7C85238E5}"/>
              </a:ext>
            </a:extLst>
          </p:cNvPr>
          <p:cNvCxnSpPr>
            <a:cxnSpLocks/>
          </p:cNvCxnSpPr>
          <p:nvPr/>
        </p:nvCxnSpPr>
        <p:spPr>
          <a:xfrm>
            <a:off x="16840" y="3745603"/>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54416A-5833-AAC0-33C3-52C0E58D1D48}"/>
              </a:ext>
            </a:extLst>
          </p:cNvPr>
          <p:cNvCxnSpPr>
            <a:cxnSpLocks/>
          </p:cNvCxnSpPr>
          <p:nvPr/>
        </p:nvCxnSpPr>
        <p:spPr>
          <a:xfrm>
            <a:off x="16840" y="4281631"/>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7CC6DB-F883-622A-68BC-A4E3B3A1E890}"/>
              </a:ext>
            </a:extLst>
          </p:cNvPr>
          <p:cNvCxnSpPr>
            <a:cxnSpLocks/>
          </p:cNvCxnSpPr>
          <p:nvPr/>
        </p:nvCxnSpPr>
        <p:spPr>
          <a:xfrm>
            <a:off x="16840" y="4842884"/>
            <a:ext cx="490772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65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Shape&#10;&#10;Description automatically generated with low confidence">
            <a:extLst>
              <a:ext uri="{FF2B5EF4-FFF2-40B4-BE49-F238E27FC236}">
                <a16:creationId xmlns:a16="http://schemas.microsoft.com/office/drawing/2014/main" id="{5E84E723-216F-3EAD-4F84-E2AC8FE82B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045"/>
          <a:stretch/>
        </p:blipFill>
        <p:spPr>
          <a:xfrm rot="16200000" flipH="1">
            <a:off x="5400897" y="1389833"/>
            <a:ext cx="1509507" cy="10714408"/>
          </a:xfrm>
          <a:prstGeom prst="rect">
            <a:avLst/>
          </a:prstGeom>
        </p:spPr>
      </p:pic>
      <p:sp>
        <p:nvSpPr>
          <p:cNvPr id="19" name="Rounded Rectangle 18">
            <a:extLst>
              <a:ext uri="{FF2B5EF4-FFF2-40B4-BE49-F238E27FC236}">
                <a16:creationId xmlns:a16="http://schemas.microsoft.com/office/drawing/2014/main" id="{CEB40E8F-2C65-8A8B-EFDC-07C370F54862}"/>
              </a:ext>
            </a:extLst>
          </p:cNvPr>
          <p:cNvSpPr/>
          <p:nvPr/>
        </p:nvSpPr>
        <p:spPr>
          <a:xfrm>
            <a:off x="401287" y="1800334"/>
            <a:ext cx="11471735" cy="4246047"/>
          </a:xfrm>
          <a:prstGeom prst="roundRect">
            <a:avLst>
              <a:gd name="adj" fmla="val 23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2CC4A-F781-D540-80B7-26079F962F40}"/>
              </a:ext>
            </a:extLst>
          </p:cNvPr>
          <p:cNvSpPr>
            <a:spLocks noGrp="1"/>
          </p:cNvSpPr>
          <p:nvPr>
            <p:ph type="title" idx="4294967295"/>
          </p:nvPr>
        </p:nvSpPr>
        <p:spPr>
          <a:xfrm>
            <a:off x="372979" y="678760"/>
            <a:ext cx="10506075" cy="457200"/>
          </a:xfrm>
        </p:spPr>
        <p:txBody>
          <a:bodyPr/>
          <a:lstStyle/>
          <a:p>
            <a:r>
              <a:rPr lang="en-US" sz="3000"/>
              <a:t>Zebra Has Evolved To Accommodate This Rapid Change</a:t>
            </a:r>
          </a:p>
        </p:txBody>
      </p:sp>
      <p:sp>
        <p:nvSpPr>
          <p:cNvPr id="10" name="Text Placeholder 9">
            <a:extLst>
              <a:ext uri="{FF2B5EF4-FFF2-40B4-BE49-F238E27FC236}">
                <a16:creationId xmlns:a16="http://schemas.microsoft.com/office/drawing/2014/main" id="{48E09893-CEB8-3D4B-9A58-E9591A0CE24C}"/>
              </a:ext>
            </a:extLst>
          </p:cNvPr>
          <p:cNvSpPr>
            <a:spLocks noGrp="1"/>
          </p:cNvSpPr>
          <p:nvPr>
            <p:ph type="body" sz="quarter" idx="4294967295"/>
          </p:nvPr>
        </p:nvSpPr>
        <p:spPr>
          <a:xfrm>
            <a:off x="372979" y="1164732"/>
            <a:ext cx="10506075" cy="366712"/>
          </a:xfrm>
        </p:spPr>
        <p:txBody>
          <a:bodyPr/>
          <a:lstStyle/>
          <a:p>
            <a:pPr marL="0" indent="0">
              <a:buNone/>
            </a:pPr>
            <a:r>
              <a:rPr lang="en-US" sz="2800" b="1">
                <a:solidFill>
                  <a:schemeClr val="accent4"/>
                </a:solidFill>
              </a:rPr>
              <a:t>Evolution from products to solutions</a:t>
            </a:r>
          </a:p>
        </p:txBody>
      </p:sp>
      <p:pic>
        <p:nvPicPr>
          <p:cNvPr id="12" name="Picture 11" descr="A black and white logo&#10;&#10;Description automatically generated with low confidence">
            <a:extLst>
              <a:ext uri="{FF2B5EF4-FFF2-40B4-BE49-F238E27FC236}">
                <a16:creationId xmlns:a16="http://schemas.microsoft.com/office/drawing/2014/main" id="{0340AC75-7C46-C436-83B1-DE7120DD6FE3}"/>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223010" y="5273373"/>
            <a:ext cx="1557957" cy="529572"/>
          </a:xfrm>
          <a:prstGeom prst="rect">
            <a:avLst/>
          </a:prstGeom>
        </p:spPr>
      </p:pic>
      <p:grpSp>
        <p:nvGrpSpPr>
          <p:cNvPr id="3" name="Group 2">
            <a:extLst>
              <a:ext uri="{FF2B5EF4-FFF2-40B4-BE49-F238E27FC236}">
                <a16:creationId xmlns:a16="http://schemas.microsoft.com/office/drawing/2014/main" id="{EC648295-4F58-752D-E0A3-1EA9ECFBB63A}"/>
              </a:ext>
            </a:extLst>
          </p:cNvPr>
          <p:cNvGrpSpPr/>
          <p:nvPr/>
        </p:nvGrpSpPr>
        <p:grpSpPr>
          <a:xfrm>
            <a:off x="530484" y="2235971"/>
            <a:ext cx="8790419" cy="2856658"/>
            <a:chOff x="755348" y="1940065"/>
            <a:chExt cx="10757503" cy="3495910"/>
          </a:xfrm>
        </p:grpSpPr>
        <p:pic>
          <p:nvPicPr>
            <p:cNvPr id="6" name="Picture 5">
              <a:extLst>
                <a:ext uri="{FF2B5EF4-FFF2-40B4-BE49-F238E27FC236}">
                  <a16:creationId xmlns:a16="http://schemas.microsoft.com/office/drawing/2014/main" id="{BFF902CA-622E-B9AD-CF12-1E65304463A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5348" y="2437733"/>
              <a:ext cx="10757503" cy="2998242"/>
            </a:xfrm>
            <a:prstGeom prst="rect">
              <a:avLst/>
            </a:prstGeom>
          </p:spPr>
        </p:pic>
        <p:pic>
          <p:nvPicPr>
            <p:cNvPr id="16" name="Graphic 15">
              <a:extLst>
                <a:ext uri="{FF2B5EF4-FFF2-40B4-BE49-F238E27FC236}">
                  <a16:creationId xmlns:a16="http://schemas.microsoft.com/office/drawing/2014/main" id="{76E0A2A8-E564-A83F-DAF7-566592C5D4E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693502" y="2951866"/>
              <a:ext cx="1399930" cy="447979"/>
            </a:xfrm>
            <a:prstGeom prst="rect">
              <a:avLst/>
            </a:prstGeom>
          </p:spPr>
        </p:pic>
        <p:pic>
          <p:nvPicPr>
            <p:cNvPr id="21" name="Graphic 20">
              <a:extLst>
                <a:ext uri="{FF2B5EF4-FFF2-40B4-BE49-F238E27FC236}">
                  <a16:creationId xmlns:a16="http://schemas.microsoft.com/office/drawing/2014/main" id="{03C722A2-FDAC-F26D-47B7-832E59ABA8E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9370084" y="3028775"/>
              <a:ext cx="1522689" cy="394770"/>
            </a:xfrm>
            <a:prstGeom prst="rect">
              <a:avLst/>
            </a:prstGeom>
          </p:spPr>
        </p:pic>
        <p:pic>
          <p:nvPicPr>
            <p:cNvPr id="20" name="Picture 19" descr="A group of electronic devices&#10;&#10;Description automatically generated">
              <a:extLst>
                <a:ext uri="{FF2B5EF4-FFF2-40B4-BE49-F238E27FC236}">
                  <a16:creationId xmlns:a16="http://schemas.microsoft.com/office/drawing/2014/main" id="{AC98FE28-2222-BA04-4875-5604718EBA7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3744" y="2154666"/>
              <a:ext cx="2462113" cy="1370538"/>
            </a:xfrm>
            <a:prstGeom prst="rect">
              <a:avLst/>
            </a:prstGeom>
          </p:spPr>
        </p:pic>
        <p:sp>
          <p:nvSpPr>
            <p:cNvPr id="13" name="Text Placeholder 9">
              <a:extLst>
                <a:ext uri="{FF2B5EF4-FFF2-40B4-BE49-F238E27FC236}">
                  <a16:creationId xmlns:a16="http://schemas.microsoft.com/office/drawing/2014/main" id="{0A13994C-D1B2-4E4B-B0FA-4C4105C64E95}"/>
                </a:ext>
              </a:extLst>
            </p:cNvPr>
            <p:cNvSpPr txBox="1">
              <a:spLocks/>
            </p:cNvSpPr>
            <p:nvPr/>
          </p:nvSpPr>
          <p:spPr>
            <a:xfrm>
              <a:off x="1259355" y="3625420"/>
              <a:ext cx="1941690" cy="93117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chemeClr val="accent1"/>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900" b="1">
                  <a:solidFill>
                    <a:schemeClr val="accent4"/>
                  </a:solidFill>
                </a:rPr>
                <a:t>Hardware Portfolio</a:t>
              </a:r>
            </a:p>
            <a:p>
              <a:pPr>
                <a:lnSpc>
                  <a:spcPct val="100000"/>
                </a:lnSpc>
              </a:pPr>
              <a:r>
                <a:rPr lang="en-US" sz="900"/>
                <a:t>focused on asset tracking through on-demand print offerings</a:t>
              </a:r>
            </a:p>
          </p:txBody>
        </p:sp>
        <p:sp>
          <p:nvSpPr>
            <p:cNvPr id="22" name="Text Placeholder 9">
              <a:extLst>
                <a:ext uri="{FF2B5EF4-FFF2-40B4-BE49-F238E27FC236}">
                  <a16:creationId xmlns:a16="http://schemas.microsoft.com/office/drawing/2014/main" id="{3FCC5F12-1554-4344-BA58-982226F6560A}"/>
                </a:ext>
              </a:extLst>
            </p:cNvPr>
            <p:cNvSpPr txBox="1">
              <a:spLocks/>
            </p:cNvSpPr>
            <p:nvPr/>
          </p:nvSpPr>
          <p:spPr>
            <a:xfrm>
              <a:off x="6595471" y="3642493"/>
              <a:ext cx="1895637" cy="1249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900" b="1">
                  <a:solidFill>
                    <a:schemeClr val="accent4"/>
                  </a:solidFill>
                </a:rPr>
                <a:t>Acquisitions in robotics solutions </a:t>
              </a:r>
              <a:r>
                <a:rPr lang="en-US" sz="900"/>
                <a:t>to augment workers, compliment our portfolio and optimize workflows</a:t>
              </a:r>
            </a:p>
          </p:txBody>
        </p:sp>
        <p:sp>
          <p:nvSpPr>
            <p:cNvPr id="27" name="Text Placeholder 9">
              <a:extLst>
                <a:ext uri="{FF2B5EF4-FFF2-40B4-BE49-F238E27FC236}">
                  <a16:creationId xmlns:a16="http://schemas.microsoft.com/office/drawing/2014/main" id="{4169E10C-FAC6-781B-F270-F837A83D60BD}"/>
                </a:ext>
              </a:extLst>
            </p:cNvPr>
            <p:cNvSpPr txBox="1">
              <a:spLocks/>
            </p:cNvSpPr>
            <p:nvPr/>
          </p:nvSpPr>
          <p:spPr>
            <a:xfrm>
              <a:off x="3965936" y="3642493"/>
              <a:ext cx="1786485" cy="12804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900" b="1">
                  <a:solidFill>
                    <a:schemeClr val="accent4"/>
                  </a:solidFill>
                </a:rPr>
                <a:t>Expanding to data capture </a:t>
              </a:r>
              <a:r>
                <a:rPr lang="en-US" sz="900"/>
                <a:t>and enabling the frontline with persistent visibility and connectivity</a:t>
              </a:r>
            </a:p>
          </p:txBody>
        </p:sp>
        <p:sp>
          <p:nvSpPr>
            <p:cNvPr id="33" name="Text Placeholder 9">
              <a:extLst>
                <a:ext uri="{FF2B5EF4-FFF2-40B4-BE49-F238E27FC236}">
                  <a16:creationId xmlns:a16="http://schemas.microsoft.com/office/drawing/2014/main" id="{7D54BDA5-B8E0-0D65-3F42-5EFBF02F5422}"/>
                </a:ext>
              </a:extLst>
            </p:cNvPr>
            <p:cNvSpPr txBox="1">
              <a:spLocks/>
            </p:cNvSpPr>
            <p:nvPr/>
          </p:nvSpPr>
          <p:spPr>
            <a:xfrm>
              <a:off x="9197838" y="3620694"/>
              <a:ext cx="2057185" cy="1732924"/>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solidFill>
                    <a:schemeClr val="accent4"/>
                  </a:solidFill>
                </a:rPr>
                <a:t>Expanding our portfolio further with machine vision </a:t>
              </a:r>
              <a:r>
                <a:rPr lang="en-US" sz="900"/>
                <a:t>hardware and software for unmatched quality, enhanced productivity and a future-proofed operation</a:t>
              </a:r>
              <a:endParaRPr lang="en-US" sz="900">
                <a:latin typeface="Arial"/>
                <a:cs typeface="Arial"/>
              </a:endParaRPr>
            </a:p>
          </p:txBody>
        </p:sp>
        <p:pic>
          <p:nvPicPr>
            <p:cNvPr id="37" name="Picture 36" descr="Several electronic devices with a barcode scanner&#10;&#10;Description automatically generated">
              <a:extLst>
                <a:ext uri="{FF2B5EF4-FFF2-40B4-BE49-F238E27FC236}">
                  <a16:creationId xmlns:a16="http://schemas.microsoft.com/office/drawing/2014/main" id="{D6B8F960-FBBA-C587-FDD2-2A47E55F10F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26159" y="1940065"/>
              <a:ext cx="2057185" cy="1719665"/>
            </a:xfrm>
            <a:prstGeom prst="rect">
              <a:avLst/>
            </a:prstGeom>
          </p:spPr>
        </p:pic>
      </p:grpSp>
      <p:grpSp>
        <p:nvGrpSpPr>
          <p:cNvPr id="29" name="Group 28">
            <a:extLst>
              <a:ext uri="{FF2B5EF4-FFF2-40B4-BE49-F238E27FC236}">
                <a16:creationId xmlns:a16="http://schemas.microsoft.com/office/drawing/2014/main" id="{4EA4D89C-859F-6EFE-41D2-5D628D9B2BE5}"/>
              </a:ext>
            </a:extLst>
          </p:cNvPr>
          <p:cNvGrpSpPr/>
          <p:nvPr/>
        </p:nvGrpSpPr>
        <p:grpSpPr>
          <a:xfrm>
            <a:off x="9434574" y="2871867"/>
            <a:ext cx="2324777" cy="1871409"/>
            <a:chOff x="9398704" y="2792977"/>
            <a:chExt cx="2324777" cy="1871409"/>
          </a:xfrm>
        </p:grpSpPr>
        <p:sp>
          <p:nvSpPr>
            <p:cNvPr id="5" name="Rectangle 4">
              <a:extLst>
                <a:ext uri="{FF2B5EF4-FFF2-40B4-BE49-F238E27FC236}">
                  <a16:creationId xmlns:a16="http://schemas.microsoft.com/office/drawing/2014/main" id="{4D83F7EF-FF23-8362-C053-79FA0403E14F}"/>
                </a:ext>
              </a:extLst>
            </p:cNvPr>
            <p:cNvSpPr/>
            <p:nvPr/>
          </p:nvSpPr>
          <p:spPr>
            <a:xfrm>
              <a:off x="10397559" y="3908215"/>
              <a:ext cx="1325922" cy="229635"/>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defTabSz="913304"/>
              <a:r>
                <a:rPr lang="en-US" sz="1100" b="1">
                  <a:solidFill>
                    <a:schemeClr val="accent4"/>
                  </a:solidFill>
                  <a:latin typeface="Arial" panose="020B0604020202020204"/>
                  <a:ea typeface="Proxima Nova Rg" charset="0"/>
                  <a:cs typeface="Proxima Nova Rg" charset="0"/>
                </a:rPr>
                <a:t>Barcode Printing</a:t>
              </a:r>
            </a:p>
          </p:txBody>
        </p:sp>
        <p:sp>
          <p:nvSpPr>
            <p:cNvPr id="7" name="Rectangle 6">
              <a:extLst>
                <a:ext uri="{FF2B5EF4-FFF2-40B4-BE49-F238E27FC236}">
                  <a16:creationId xmlns:a16="http://schemas.microsoft.com/office/drawing/2014/main" id="{AFACB0AC-F939-61C1-5EB3-8744E65FD20B}"/>
                </a:ext>
              </a:extLst>
            </p:cNvPr>
            <p:cNvSpPr/>
            <p:nvPr/>
          </p:nvSpPr>
          <p:spPr>
            <a:xfrm>
              <a:off x="10397558" y="3288347"/>
              <a:ext cx="1245149" cy="363311"/>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defTabSz="913304">
                <a:defRPr/>
              </a:pPr>
              <a:r>
                <a:rPr lang="en-US" sz="1100" b="1">
                  <a:solidFill>
                    <a:schemeClr val="accent4"/>
                  </a:solidFill>
                  <a:latin typeface="Arial" panose="020B0604020202020204"/>
                  <a:ea typeface="Proxima Nova Rg" charset="0"/>
                  <a:cs typeface="Proxima Nova Rg" charset="0"/>
                </a:rPr>
                <a:t>Data Capture</a:t>
              </a:r>
            </a:p>
          </p:txBody>
        </p:sp>
        <p:sp>
          <p:nvSpPr>
            <p:cNvPr id="8" name="Rectangle 7">
              <a:extLst>
                <a:ext uri="{FF2B5EF4-FFF2-40B4-BE49-F238E27FC236}">
                  <a16:creationId xmlns:a16="http://schemas.microsoft.com/office/drawing/2014/main" id="{DAB92771-FEB7-1FCA-8C78-8E2FE454A623}"/>
                </a:ext>
              </a:extLst>
            </p:cNvPr>
            <p:cNvSpPr/>
            <p:nvPr/>
          </p:nvSpPr>
          <p:spPr>
            <a:xfrm>
              <a:off x="10397558" y="2792977"/>
              <a:ext cx="1325922" cy="33934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defTabSz="913304">
                <a:defRPr/>
              </a:pPr>
              <a:r>
                <a:rPr lang="en-US" sz="1100" b="1">
                  <a:solidFill>
                    <a:schemeClr val="accent4"/>
                  </a:solidFill>
                  <a:latin typeface="Arial" panose="020B0604020202020204"/>
                  <a:ea typeface="Proxima Nova Rg" charset="0"/>
                  <a:cs typeface="Proxima Nova Rg" charset="0"/>
                </a:rPr>
                <a:t>Rugged Mobile </a:t>
              </a:r>
              <a:br>
                <a:rPr lang="en-US" sz="1100" b="1">
                  <a:solidFill>
                    <a:schemeClr val="accent4"/>
                  </a:solidFill>
                  <a:latin typeface="Arial" panose="020B0604020202020204"/>
                  <a:ea typeface="Proxima Nova Rg" charset="0"/>
                  <a:cs typeface="Proxima Nova Rg" charset="0"/>
                </a:rPr>
              </a:br>
              <a:r>
                <a:rPr lang="en-US" sz="1100" b="1">
                  <a:solidFill>
                    <a:schemeClr val="accent4"/>
                  </a:solidFill>
                  <a:latin typeface="Arial" panose="020B0604020202020204"/>
                  <a:ea typeface="Proxima Nova Rg" charset="0"/>
                  <a:cs typeface="Proxima Nova Rg" charset="0"/>
                </a:rPr>
                <a:t>Computing</a:t>
              </a:r>
            </a:p>
          </p:txBody>
        </p:sp>
        <p:sp>
          <p:nvSpPr>
            <p:cNvPr id="9" name="Rectangle 8">
              <a:extLst>
                <a:ext uri="{FF2B5EF4-FFF2-40B4-BE49-F238E27FC236}">
                  <a16:creationId xmlns:a16="http://schemas.microsoft.com/office/drawing/2014/main" id="{94F167FA-DA72-7F33-8235-8493D7B3DD92}"/>
                </a:ext>
              </a:extLst>
            </p:cNvPr>
            <p:cNvSpPr/>
            <p:nvPr/>
          </p:nvSpPr>
          <p:spPr>
            <a:xfrm>
              <a:off x="10397559" y="4339914"/>
              <a:ext cx="1210526" cy="324472"/>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defTabSz="913304"/>
              <a:r>
                <a:rPr lang="en-US" sz="1100" b="1">
                  <a:solidFill>
                    <a:schemeClr val="accent4"/>
                  </a:solidFill>
                  <a:latin typeface="Arial" panose="020B0604020202020204"/>
                  <a:ea typeface="Proxima Nova Rg" charset="0"/>
                  <a:cs typeface="Proxima Nova Rg" charset="0"/>
                </a:rPr>
                <a:t>Mobile RFID</a:t>
              </a:r>
            </a:p>
          </p:txBody>
        </p:sp>
        <p:grpSp>
          <p:nvGrpSpPr>
            <p:cNvPr id="28" name="Group 27">
              <a:extLst>
                <a:ext uri="{FF2B5EF4-FFF2-40B4-BE49-F238E27FC236}">
                  <a16:creationId xmlns:a16="http://schemas.microsoft.com/office/drawing/2014/main" id="{05B189A8-77C1-40FC-91E7-96E8BD75CAD8}"/>
                </a:ext>
              </a:extLst>
            </p:cNvPr>
            <p:cNvGrpSpPr/>
            <p:nvPr/>
          </p:nvGrpSpPr>
          <p:grpSpPr>
            <a:xfrm>
              <a:off x="9398704" y="3132796"/>
              <a:ext cx="733917" cy="1216637"/>
              <a:chOff x="9727279" y="3172674"/>
              <a:chExt cx="733917" cy="1216637"/>
            </a:xfrm>
            <a:effectLst>
              <a:outerShdw blurRad="130401" dist="68878" dir="2700000" algn="tl" rotWithShape="0">
                <a:prstClr val="black">
                  <a:alpha val="20693"/>
                </a:prstClr>
              </a:outerShdw>
            </a:effectLst>
          </p:grpSpPr>
          <p:sp>
            <p:nvSpPr>
              <p:cNvPr id="11" name="Rectangle 10">
                <a:extLst>
                  <a:ext uri="{FF2B5EF4-FFF2-40B4-BE49-F238E27FC236}">
                    <a16:creationId xmlns:a16="http://schemas.microsoft.com/office/drawing/2014/main" id="{709DCF29-72BD-2566-AA53-9F870DD440C3}"/>
                  </a:ext>
                </a:extLst>
              </p:cNvPr>
              <p:cNvSpPr/>
              <p:nvPr/>
            </p:nvSpPr>
            <p:spPr>
              <a:xfrm>
                <a:off x="10037981" y="3172674"/>
                <a:ext cx="423215" cy="972550"/>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none" lIns="91344" tIns="45672" rIns="91344" bIns="45672" rtlCol="0" anchor="ctr">
                <a:noAutofit/>
              </a:bodyPr>
              <a:lstStyle/>
              <a:p>
                <a:pPr algn="ctr" defTabSz="913304">
                  <a:defRPr/>
                </a:pPr>
                <a:r>
                  <a:rPr lang="en-US" sz="11500" b="1">
                    <a:solidFill>
                      <a:schemeClr val="accent4"/>
                    </a:solidFill>
                    <a:latin typeface="Arial" panose="020B0604020202020204"/>
                    <a:ea typeface="Proxima Nova Black" charset="0"/>
                    <a:cs typeface="Proxima Nova Black" charset="0"/>
                  </a:rPr>
                  <a:t>1</a:t>
                </a:r>
              </a:p>
            </p:txBody>
          </p:sp>
          <p:sp>
            <p:nvSpPr>
              <p:cNvPr id="14" name="TextBox 13">
                <a:extLst>
                  <a:ext uri="{FF2B5EF4-FFF2-40B4-BE49-F238E27FC236}">
                    <a16:creationId xmlns:a16="http://schemas.microsoft.com/office/drawing/2014/main" id="{C33417C5-4418-D590-39E2-7EB98411E226}"/>
                  </a:ext>
                </a:extLst>
              </p:cNvPr>
              <p:cNvSpPr txBox="1"/>
              <p:nvPr/>
            </p:nvSpPr>
            <p:spPr>
              <a:xfrm>
                <a:off x="9727279" y="3558314"/>
                <a:ext cx="434279" cy="830997"/>
              </a:xfrm>
              <a:prstGeom prst="rect">
                <a:avLst/>
              </a:prstGeom>
              <a:noFill/>
            </p:spPr>
            <p:txBody>
              <a:bodyPr wrap="square" rtlCol="0">
                <a:spAutoFit/>
              </a:bodyPr>
              <a:lstStyle/>
              <a:p>
                <a:r>
                  <a:rPr lang="en-US" sz="4800" b="1">
                    <a:solidFill>
                      <a:schemeClr val="accent4"/>
                    </a:solidFill>
                  </a:rPr>
                  <a:t>#</a:t>
                </a:r>
              </a:p>
            </p:txBody>
          </p:sp>
        </p:grpSp>
        <p:grpSp>
          <p:nvGrpSpPr>
            <p:cNvPr id="25" name="Group 24">
              <a:extLst>
                <a:ext uri="{FF2B5EF4-FFF2-40B4-BE49-F238E27FC236}">
                  <a16:creationId xmlns:a16="http://schemas.microsoft.com/office/drawing/2014/main" id="{258DD119-B171-D483-282B-A3B95F1E6313}"/>
                </a:ext>
              </a:extLst>
            </p:cNvPr>
            <p:cNvGrpSpPr/>
            <p:nvPr/>
          </p:nvGrpSpPr>
          <p:grpSpPr>
            <a:xfrm>
              <a:off x="10170971" y="2962652"/>
              <a:ext cx="264195" cy="1539498"/>
              <a:chOff x="13766212" y="2614534"/>
              <a:chExt cx="424793" cy="2706850"/>
            </a:xfrm>
          </p:grpSpPr>
          <p:cxnSp>
            <p:nvCxnSpPr>
              <p:cNvPr id="15" name="Elbow Connector 14">
                <a:extLst>
                  <a:ext uri="{FF2B5EF4-FFF2-40B4-BE49-F238E27FC236}">
                    <a16:creationId xmlns:a16="http://schemas.microsoft.com/office/drawing/2014/main" id="{4A4DB676-3613-A8B4-DC7D-5BC31F5BCD38}"/>
                  </a:ext>
                </a:extLst>
              </p:cNvPr>
              <p:cNvCxnSpPr>
                <a:cxnSpLocks/>
              </p:cNvCxnSpPr>
              <p:nvPr/>
            </p:nvCxnSpPr>
            <p:spPr>
              <a:xfrm rot="10800000" flipV="1">
                <a:off x="13766212" y="2614534"/>
                <a:ext cx="424791" cy="1287972"/>
              </a:xfrm>
              <a:prstGeom prst="bentConnector3">
                <a:avLst>
                  <a:gd name="adj1" fmla="val 50000"/>
                </a:avLst>
              </a:prstGeom>
              <a:ln w="28575">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BE65C0F-0A54-7C08-4F93-1D5A50DCE04E}"/>
                  </a:ext>
                </a:extLst>
              </p:cNvPr>
              <p:cNvCxnSpPr>
                <a:cxnSpLocks/>
              </p:cNvCxnSpPr>
              <p:nvPr/>
            </p:nvCxnSpPr>
            <p:spPr>
              <a:xfrm>
                <a:off x="13766212" y="3902507"/>
                <a:ext cx="424791" cy="1418877"/>
              </a:xfrm>
              <a:prstGeom prst="bentConnector3">
                <a:avLst>
                  <a:gd name="adj1" fmla="val 50000"/>
                </a:avLst>
              </a:prstGeom>
              <a:ln w="25400">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0244-C749-F22C-BBDE-E7D168B5AFB0}"/>
                  </a:ext>
                </a:extLst>
              </p:cNvPr>
              <p:cNvCxnSpPr/>
              <p:nvPr/>
            </p:nvCxnSpPr>
            <p:spPr>
              <a:xfrm>
                <a:off x="13978609" y="3518637"/>
                <a:ext cx="212396" cy="0"/>
              </a:xfrm>
              <a:prstGeom prst="line">
                <a:avLst/>
              </a:prstGeom>
              <a:ln w="25400">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7623FA-9FE8-48B6-E919-974CC350F3E4}"/>
                  </a:ext>
                </a:extLst>
              </p:cNvPr>
              <p:cNvCxnSpPr/>
              <p:nvPr/>
            </p:nvCxnSpPr>
            <p:spPr>
              <a:xfrm>
                <a:off x="13978609" y="4478968"/>
                <a:ext cx="212396" cy="0"/>
              </a:xfrm>
              <a:prstGeom prst="line">
                <a:avLst/>
              </a:prstGeom>
              <a:ln w="25400">
                <a:solidFill>
                  <a:srgbClr val="8B8CDD"/>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815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BC7C2-DD91-FD74-6C32-F9B9638E9A66}"/>
            </a:ext>
          </a:extLst>
        </p:cNvPr>
        <p:cNvGrpSpPr/>
        <p:nvPr/>
      </p:nvGrpSpPr>
      <p:grpSpPr>
        <a:xfrm>
          <a:off x="0" y="0"/>
          <a:ext cx="0" cy="0"/>
          <a:chOff x="0" y="0"/>
          <a:chExt cx="0" cy="0"/>
        </a:xfrm>
      </p:grpSpPr>
      <p:sp>
        <p:nvSpPr>
          <p:cNvPr id="77" name="Date Placeholder 3">
            <a:extLst>
              <a:ext uri="{FF2B5EF4-FFF2-40B4-BE49-F238E27FC236}">
                <a16:creationId xmlns:a16="http://schemas.microsoft.com/office/drawing/2014/main" id="{16E95A62-DB88-70FD-0B8F-9953C5CA7244}"/>
              </a:ext>
            </a:extLst>
          </p:cNvPr>
          <p:cNvSpPr txBox="1">
            <a:spLocks/>
          </p:cNvSpPr>
          <p:nvPr/>
        </p:nvSpPr>
        <p:spPr>
          <a:xfrm>
            <a:off x="1588" y="6401929"/>
            <a:ext cx="1580032"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defTabSz="914126">
              <a:defRPr/>
            </a:pPr>
            <a:r>
              <a:rPr lang="en-US">
                <a:solidFill>
                  <a:schemeClr val="accent5"/>
                </a:solidFill>
              </a:rPr>
              <a:t>ZEBRA TECHNOLOGIES</a:t>
            </a:r>
          </a:p>
        </p:txBody>
      </p:sp>
      <p:sp>
        <p:nvSpPr>
          <p:cNvPr id="2" name="Title 1">
            <a:extLst>
              <a:ext uri="{FF2B5EF4-FFF2-40B4-BE49-F238E27FC236}">
                <a16:creationId xmlns:a16="http://schemas.microsoft.com/office/drawing/2014/main" id="{1A845CEB-62B4-8744-D68C-156425AF1786}"/>
              </a:ext>
            </a:extLst>
          </p:cNvPr>
          <p:cNvSpPr txBox="1">
            <a:spLocks/>
          </p:cNvSpPr>
          <p:nvPr/>
        </p:nvSpPr>
        <p:spPr>
          <a:xfrm>
            <a:off x="289559" y="1704137"/>
            <a:ext cx="8549641" cy="4566761"/>
          </a:xfrm>
          <a:prstGeom prst="rect">
            <a:avLst/>
          </a:prstGeom>
        </p:spPr>
        <p:txBody>
          <a:bodyPr>
            <a:noAutofit/>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pPr>
              <a:spcBef>
                <a:spcPts val="0"/>
              </a:spcBef>
            </a:pPr>
            <a:r>
              <a:rPr lang="en-US" sz="3200" dirty="0">
                <a:solidFill>
                  <a:schemeClr val="bg1"/>
                </a:solidFill>
              </a:rPr>
              <a:t>Introducing</a:t>
            </a:r>
          </a:p>
          <a:p>
            <a:pPr>
              <a:spcBef>
                <a:spcPts val="0"/>
              </a:spcBef>
            </a:pPr>
            <a:r>
              <a:rPr lang="en-US" sz="4400" b="1" dirty="0">
                <a:solidFill>
                  <a:schemeClr val="bg1"/>
                </a:solidFill>
              </a:rPr>
              <a:t>The Connected Factory</a:t>
            </a:r>
          </a:p>
          <a:p>
            <a:pPr>
              <a:spcBef>
                <a:spcPts val="0"/>
              </a:spcBef>
            </a:pPr>
            <a:r>
              <a:rPr lang="en-US" sz="3600" dirty="0">
                <a:solidFill>
                  <a:schemeClr val="bg1"/>
                </a:solidFill>
              </a:rPr>
              <a:t>by Zebra</a:t>
            </a:r>
          </a:p>
          <a:p>
            <a:pPr>
              <a:lnSpc>
                <a:spcPts val="3760"/>
              </a:lnSpc>
              <a:spcBef>
                <a:spcPts val="0"/>
              </a:spcBef>
            </a:pPr>
            <a:r>
              <a:rPr lang="en-US" sz="2800" dirty="0">
                <a:solidFill>
                  <a:schemeClr val="bg1"/>
                </a:solidFill>
              </a:rPr>
              <a:t>The framework for efficient,</a:t>
            </a:r>
          </a:p>
          <a:p>
            <a:pPr>
              <a:lnSpc>
                <a:spcPts val="2860"/>
              </a:lnSpc>
              <a:spcBef>
                <a:spcPts val="0"/>
              </a:spcBef>
            </a:pPr>
            <a:r>
              <a:rPr lang="en-US" sz="2800" dirty="0">
                <a:solidFill>
                  <a:schemeClr val="bg1"/>
                </a:solidFill>
              </a:rPr>
              <a:t>agile manufacturing </a:t>
            </a:r>
          </a:p>
        </p:txBody>
      </p:sp>
      <p:sp>
        <p:nvSpPr>
          <p:cNvPr id="5" name="Freeform 4">
            <a:extLst>
              <a:ext uri="{FF2B5EF4-FFF2-40B4-BE49-F238E27FC236}">
                <a16:creationId xmlns:a16="http://schemas.microsoft.com/office/drawing/2014/main" id="{16B249C0-6411-A74C-3116-31F7583B18ED}"/>
              </a:ext>
            </a:extLst>
          </p:cNvPr>
          <p:cNvSpPr/>
          <p:nvPr/>
        </p:nvSpPr>
        <p:spPr>
          <a:xfrm>
            <a:off x="4359088" y="-7620"/>
            <a:ext cx="8053892" cy="6880860"/>
          </a:xfrm>
          <a:custGeom>
            <a:avLst/>
            <a:gdLst>
              <a:gd name="connsiteX0" fmla="*/ 3863340 w 5669280"/>
              <a:gd name="connsiteY0" fmla="*/ 0 h 6880860"/>
              <a:gd name="connsiteX1" fmla="*/ 0 w 5669280"/>
              <a:gd name="connsiteY1" fmla="*/ 6880860 h 6880860"/>
              <a:gd name="connsiteX2" fmla="*/ 5669280 w 5669280"/>
              <a:gd name="connsiteY2" fmla="*/ 6880860 h 6880860"/>
              <a:gd name="connsiteX3" fmla="*/ 5669280 w 5669280"/>
              <a:gd name="connsiteY3" fmla="*/ 7620 h 6880860"/>
              <a:gd name="connsiteX4" fmla="*/ 3863340 w 5669280"/>
              <a:gd name="connsiteY4" fmla="*/ 0 h 6880860"/>
              <a:gd name="connsiteX0" fmla="*/ 6247952 w 8053892"/>
              <a:gd name="connsiteY0" fmla="*/ 0 h 6880860"/>
              <a:gd name="connsiteX1" fmla="*/ 0 w 8053892"/>
              <a:gd name="connsiteY1" fmla="*/ 6880860 h 6880860"/>
              <a:gd name="connsiteX2" fmla="*/ 8053892 w 8053892"/>
              <a:gd name="connsiteY2" fmla="*/ 6880860 h 6880860"/>
              <a:gd name="connsiteX3" fmla="*/ 8053892 w 8053892"/>
              <a:gd name="connsiteY3" fmla="*/ 7620 h 6880860"/>
              <a:gd name="connsiteX4" fmla="*/ 6247952 w 8053892"/>
              <a:gd name="connsiteY4" fmla="*/ 0 h 688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892" h="6880860">
                <a:moveTo>
                  <a:pt x="6247952" y="0"/>
                </a:moveTo>
                <a:lnTo>
                  <a:pt x="0" y="6880860"/>
                </a:lnTo>
                <a:lnTo>
                  <a:pt x="8053892" y="6880860"/>
                </a:lnTo>
                <a:lnTo>
                  <a:pt x="8053892" y="7620"/>
                </a:lnTo>
                <a:lnTo>
                  <a:pt x="6247952" y="0"/>
                </a:lnTo>
                <a:close/>
              </a:path>
            </a:pathLst>
          </a:cu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line in the shape of a constellation&#10;&#10;Description automatically generated">
            <a:extLst>
              <a:ext uri="{FF2B5EF4-FFF2-40B4-BE49-F238E27FC236}">
                <a16:creationId xmlns:a16="http://schemas.microsoft.com/office/drawing/2014/main" id="{307DA7F7-A087-6B06-D3F1-F02B1B20DF05}"/>
              </a:ext>
            </a:extLst>
          </p:cNvPr>
          <p:cNvPicPr>
            <a:picLocks noChangeAspect="1"/>
          </p:cNvPicPr>
          <p:nvPr/>
        </p:nvPicPr>
        <p:blipFill rotWithShape="1">
          <a:blip r:embed="rId4" cstate="screen">
            <a:alphaModFix amt="52000"/>
            <a:extLst>
              <a:ext uri="{28A0092B-C50C-407E-A947-70E740481C1C}">
                <a14:useLocalDpi xmlns:a14="http://schemas.microsoft.com/office/drawing/2010/main"/>
              </a:ext>
            </a:extLst>
          </a:blip>
          <a:srcRect/>
          <a:stretch/>
        </p:blipFill>
        <p:spPr>
          <a:xfrm rot="1082304">
            <a:off x="4820386" y="204819"/>
            <a:ext cx="6086524" cy="439962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E3BC832E-71AF-D5C3-A086-37AA35F913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8215" y="6401929"/>
            <a:ext cx="913638" cy="268060"/>
          </a:xfrm>
          <a:prstGeom prst="rect">
            <a:avLst/>
          </a:prstGeom>
        </p:spPr>
      </p:pic>
    </p:spTree>
    <p:extLst>
      <p:ext uri="{BB962C8B-B14F-4D97-AF65-F5344CB8AC3E}">
        <p14:creationId xmlns:p14="http://schemas.microsoft.com/office/powerpoint/2010/main" val="125069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B363B36-34FC-8CA0-83AD-427D22A80CCB}"/>
              </a:ext>
            </a:extLst>
          </p:cNvPr>
          <p:cNvGrpSpPr/>
          <p:nvPr/>
        </p:nvGrpSpPr>
        <p:grpSpPr>
          <a:xfrm>
            <a:off x="7987087" y="2185068"/>
            <a:ext cx="3962414" cy="4036253"/>
            <a:chOff x="4163669" y="2185068"/>
            <a:chExt cx="3962414" cy="4036253"/>
          </a:xfrm>
        </p:grpSpPr>
        <p:sp>
          <p:nvSpPr>
            <p:cNvPr id="5" name="Rectangle 4">
              <a:extLst>
                <a:ext uri="{FF2B5EF4-FFF2-40B4-BE49-F238E27FC236}">
                  <a16:creationId xmlns:a16="http://schemas.microsoft.com/office/drawing/2014/main" id="{8DF2F9CE-F96C-13AD-DF7F-48A8B03C20B3}"/>
                </a:ext>
              </a:extLst>
            </p:cNvPr>
            <p:cNvSpPr/>
            <p:nvPr/>
          </p:nvSpPr>
          <p:spPr>
            <a:xfrm rot="5400000" flipH="1">
              <a:off x="4543998" y="2301842"/>
              <a:ext cx="3205089" cy="3546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95CBBFAF-5F0F-C2A7-A3E6-D095ED7BC7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930660" y="4025897"/>
              <a:ext cx="543466" cy="3847381"/>
            </a:xfrm>
            <a:prstGeom prst="rect">
              <a:avLst/>
            </a:prstGeom>
          </p:spPr>
        </p:pic>
        <p:pic>
          <p:nvPicPr>
            <p:cNvPr id="7" name="Picture 6">
              <a:extLst>
                <a:ext uri="{FF2B5EF4-FFF2-40B4-BE49-F238E27FC236}">
                  <a16:creationId xmlns:a16="http://schemas.microsoft.com/office/drawing/2014/main" id="{7F8F7F43-DA29-6245-8188-4488378521F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372715" y="2957543"/>
              <a:ext cx="3550399" cy="2098954"/>
            </a:xfrm>
            <a:prstGeom prst="rect">
              <a:avLst/>
            </a:prstGeom>
          </p:spPr>
        </p:pic>
        <p:sp>
          <p:nvSpPr>
            <p:cNvPr id="28" name="Rectangle 33">
              <a:extLst>
                <a:ext uri="{FF2B5EF4-FFF2-40B4-BE49-F238E27FC236}">
                  <a16:creationId xmlns:a16="http://schemas.microsoft.com/office/drawing/2014/main" id="{D28EEA5F-98A8-810B-8FA2-A4B77B8B79FF}"/>
                </a:ext>
              </a:extLst>
            </p:cNvPr>
            <p:cNvSpPr/>
            <p:nvPr/>
          </p:nvSpPr>
          <p:spPr>
            <a:xfrm>
              <a:off x="4373077" y="2185068"/>
              <a:ext cx="3546932" cy="773791"/>
            </a:xfrm>
            <a:prstGeom prst="round2SameRect">
              <a:avLst/>
            </a:prstGeom>
            <a:solidFill>
              <a:srgbClr val="3D3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bg1"/>
                </a:solidFill>
              </a:endParaRPr>
            </a:p>
          </p:txBody>
        </p:sp>
        <p:sp>
          <p:nvSpPr>
            <p:cNvPr id="19" name="TextBox 18">
              <a:extLst>
                <a:ext uri="{FF2B5EF4-FFF2-40B4-BE49-F238E27FC236}">
                  <a16:creationId xmlns:a16="http://schemas.microsoft.com/office/drawing/2014/main" id="{2D7DBBC4-7560-33A3-F203-059078D88CD8}"/>
                </a:ext>
              </a:extLst>
            </p:cNvPr>
            <p:cNvSpPr txBox="1"/>
            <p:nvPr/>
          </p:nvSpPr>
          <p:spPr>
            <a:xfrm>
              <a:off x="4605266" y="2283814"/>
              <a:ext cx="2622102" cy="590931"/>
            </a:xfrm>
            <a:prstGeom prst="rect">
              <a:avLst/>
            </a:prstGeom>
            <a:noFill/>
          </p:spPr>
          <p:txBody>
            <a:bodyPr wrap="square" rtlCol="0">
              <a:spAutoFit/>
            </a:bodyPr>
            <a:lstStyle/>
            <a:p>
              <a:pPr algn="l">
                <a:lnSpc>
                  <a:spcPct val="90000"/>
                </a:lnSpc>
              </a:pPr>
              <a:r>
                <a:rPr lang="en-US" b="1">
                  <a:solidFill>
                    <a:schemeClr val="bg1"/>
                  </a:solidFill>
                </a:rPr>
                <a:t>Augmented</a:t>
              </a:r>
            </a:p>
            <a:p>
              <a:pPr algn="l">
                <a:lnSpc>
                  <a:spcPct val="90000"/>
                </a:lnSpc>
              </a:pPr>
              <a:r>
                <a:rPr lang="en-US" b="1">
                  <a:solidFill>
                    <a:schemeClr val="bg1"/>
                  </a:solidFill>
                </a:rPr>
                <a:t>Workforce</a:t>
              </a:r>
            </a:p>
          </p:txBody>
        </p:sp>
        <p:sp>
          <p:nvSpPr>
            <p:cNvPr id="22" name="TextBox 21">
              <a:extLst>
                <a:ext uri="{FF2B5EF4-FFF2-40B4-BE49-F238E27FC236}">
                  <a16:creationId xmlns:a16="http://schemas.microsoft.com/office/drawing/2014/main" id="{F21739D5-36AE-604D-E86E-FF32F3CB06E9}"/>
                </a:ext>
              </a:extLst>
            </p:cNvPr>
            <p:cNvSpPr txBox="1"/>
            <p:nvPr/>
          </p:nvSpPr>
          <p:spPr>
            <a:xfrm>
              <a:off x="4518164" y="5093987"/>
              <a:ext cx="3338094" cy="523220"/>
            </a:xfrm>
            <a:prstGeom prst="rect">
              <a:avLst/>
            </a:prstGeom>
            <a:noFill/>
          </p:spPr>
          <p:txBody>
            <a:bodyPr wrap="square" rtlCol="0">
              <a:spAutoFit/>
            </a:bodyPr>
            <a:lstStyle/>
            <a:p>
              <a:pPr algn="l" defTabSz="913943" fontAlgn="auto">
                <a:spcBef>
                  <a:spcPts val="0"/>
                </a:spcBef>
                <a:spcAft>
                  <a:spcPts val="600"/>
                </a:spcAft>
                <a:defRPr/>
              </a:pPr>
              <a:r>
                <a:rPr kumimoji="0" lang="en-US" sz="1400" i="0" u="none" strike="noStrike" kern="1200" cap="none" spc="0" normalizeH="0" baseline="0">
                  <a:ln>
                    <a:noFill/>
                  </a:ln>
                  <a:solidFill>
                    <a:schemeClr val="tx2"/>
                  </a:solidFill>
                  <a:effectLst/>
                  <a:uLnTx/>
                  <a:uFillTx/>
                  <a:latin typeface="+mn-lt"/>
                  <a:ea typeface="Lato Light" panose="020F0502020204030203" pitchFamily="34" charset="0"/>
                  <a:cs typeface="Arial" panose="020B0604020202020204" pitchFamily="34" charset="0"/>
                </a:rPr>
                <a:t>Improve agility and flexibility by providing tools to connect the front line</a:t>
              </a:r>
            </a:p>
          </p:txBody>
        </p:sp>
        <p:pic>
          <p:nvPicPr>
            <p:cNvPr id="52" name="Picture 51" descr="A blue line in the shape of a constellation&#10;&#10;Description automatically generated">
              <a:extLst>
                <a:ext uri="{FF2B5EF4-FFF2-40B4-BE49-F238E27FC236}">
                  <a16:creationId xmlns:a16="http://schemas.microsoft.com/office/drawing/2014/main" id="{F4453233-014F-9F22-4C7C-F204B59185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363472">
              <a:off x="4163669" y="3016336"/>
              <a:ext cx="2448613" cy="1386054"/>
            </a:xfrm>
            <a:prstGeom prst="rect">
              <a:avLst/>
            </a:prstGeom>
          </p:spPr>
        </p:pic>
      </p:grpSp>
      <p:sp>
        <p:nvSpPr>
          <p:cNvPr id="8" name="Title 7">
            <a:extLst>
              <a:ext uri="{FF2B5EF4-FFF2-40B4-BE49-F238E27FC236}">
                <a16:creationId xmlns:a16="http://schemas.microsoft.com/office/drawing/2014/main" id="{E31D7D99-D2D3-CD7D-26E5-A8E87F1178A0}"/>
              </a:ext>
            </a:extLst>
          </p:cNvPr>
          <p:cNvSpPr>
            <a:spLocks noGrp="1"/>
          </p:cNvSpPr>
          <p:nvPr>
            <p:ph type="title"/>
          </p:nvPr>
        </p:nvSpPr>
        <p:spPr>
          <a:xfrm>
            <a:off x="381000" y="676783"/>
            <a:ext cx="11228832" cy="506954"/>
          </a:xfrm>
        </p:spPr>
        <p:txBody>
          <a:bodyPr/>
          <a:lstStyle/>
          <a:p>
            <a:r>
              <a:rPr lang="en-US" sz="3000"/>
              <a:t>Aligning with Core Business Objectives </a:t>
            </a:r>
            <a:endParaRPr lang="en-AR" sz="2399">
              <a:latin typeface="+mn-lt"/>
              <a:ea typeface="+mn-ea"/>
              <a:cs typeface="+mn-cs"/>
            </a:endParaRPr>
          </a:p>
        </p:txBody>
      </p:sp>
      <p:sp>
        <p:nvSpPr>
          <p:cNvPr id="3" name="Text Placeholder 2">
            <a:extLst>
              <a:ext uri="{FF2B5EF4-FFF2-40B4-BE49-F238E27FC236}">
                <a16:creationId xmlns:a16="http://schemas.microsoft.com/office/drawing/2014/main" id="{81976D16-677A-F68C-8C87-E18860D5DD64}"/>
              </a:ext>
            </a:extLst>
          </p:cNvPr>
          <p:cNvSpPr>
            <a:spLocks noGrp="1"/>
          </p:cNvSpPr>
          <p:nvPr>
            <p:ph type="body" sz="quarter" idx="10"/>
          </p:nvPr>
        </p:nvSpPr>
        <p:spPr>
          <a:xfrm>
            <a:off x="381000" y="1112801"/>
            <a:ext cx="11228832" cy="365760"/>
          </a:xfrm>
        </p:spPr>
        <p:txBody>
          <a:bodyPr/>
          <a:lstStyle/>
          <a:p>
            <a:r>
              <a:rPr lang="en-US" sz="2800" b="1">
                <a:solidFill>
                  <a:schemeClr val="accent4"/>
                </a:solidFill>
              </a:rPr>
              <a:t>Zebra solutions are built on manufacturers’ top priorities</a:t>
            </a:r>
          </a:p>
        </p:txBody>
      </p:sp>
      <p:grpSp>
        <p:nvGrpSpPr>
          <p:cNvPr id="53" name="Group 52">
            <a:extLst>
              <a:ext uri="{FF2B5EF4-FFF2-40B4-BE49-F238E27FC236}">
                <a16:creationId xmlns:a16="http://schemas.microsoft.com/office/drawing/2014/main" id="{9A86E8D4-C96F-251C-C319-9266773C7E41}"/>
              </a:ext>
            </a:extLst>
          </p:cNvPr>
          <p:cNvGrpSpPr/>
          <p:nvPr/>
        </p:nvGrpSpPr>
        <p:grpSpPr>
          <a:xfrm>
            <a:off x="4182675" y="2185068"/>
            <a:ext cx="3847381" cy="4036254"/>
            <a:chOff x="7996688" y="2185068"/>
            <a:chExt cx="3847381" cy="4036254"/>
          </a:xfrm>
        </p:grpSpPr>
        <p:sp>
          <p:nvSpPr>
            <p:cNvPr id="6" name="Rectangle 5">
              <a:extLst>
                <a:ext uri="{FF2B5EF4-FFF2-40B4-BE49-F238E27FC236}">
                  <a16:creationId xmlns:a16="http://schemas.microsoft.com/office/drawing/2014/main" id="{12412171-A0F9-8717-FF3A-E65E2FCAEC1E}"/>
                </a:ext>
              </a:extLst>
            </p:cNvPr>
            <p:cNvSpPr/>
            <p:nvPr/>
          </p:nvSpPr>
          <p:spPr>
            <a:xfrm rot="5400000" flipH="1">
              <a:off x="8358789" y="2301842"/>
              <a:ext cx="3205089" cy="3546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A4D0DEBB-6575-7D6F-700A-61B1895DE6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648646" y="4025898"/>
              <a:ext cx="543466" cy="3847381"/>
            </a:xfrm>
            <a:prstGeom prst="rect">
              <a:avLst/>
            </a:prstGeom>
          </p:spPr>
        </p:pic>
        <p:sp>
          <p:nvSpPr>
            <p:cNvPr id="29" name="Rectangle 33">
              <a:extLst>
                <a:ext uri="{FF2B5EF4-FFF2-40B4-BE49-F238E27FC236}">
                  <a16:creationId xmlns:a16="http://schemas.microsoft.com/office/drawing/2014/main" id="{73C4675A-C46C-23A5-8F5F-C2A0BDB56B23}"/>
                </a:ext>
              </a:extLst>
            </p:cNvPr>
            <p:cNvSpPr/>
            <p:nvPr/>
          </p:nvSpPr>
          <p:spPr>
            <a:xfrm>
              <a:off x="8191404" y="2185068"/>
              <a:ext cx="3546932" cy="773791"/>
            </a:xfrm>
            <a:prstGeom prst="round2SameRect">
              <a:avLst/>
            </a:prstGeom>
            <a:solidFill>
              <a:srgbClr val="3D3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bg1"/>
                </a:solidFill>
              </a:endParaRPr>
            </a:p>
          </p:txBody>
        </p:sp>
        <p:sp>
          <p:nvSpPr>
            <p:cNvPr id="21" name="TextBox 20">
              <a:extLst>
                <a:ext uri="{FF2B5EF4-FFF2-40B4-BE49-F238E27FC236}">
                  <a16:creationId xmlns:a16="http://schemas.microsoft.com/office/drawing/2014/main" id="{332ECA02-CA50-1628-2E11-5D1A84B8167B}"/>
                </a:ext>
              </a:extLst>
            </p:cNvPr>
            <p:cNvSpPr txBox="1"/>
            <p:nvPr/>
          </p:nvSpPr>
          <p:spPr>
            <a:xfrm>
              <a:off x="8405671" y="2283814"/>
              <a:ext cx="2694587" cy="590931"/>
            </a:xfrm>
            <a:prstGeom prst="rect">
              <a:avLst/>
            </a:prstGeom>
            <a:noFill/>
          </p:spPr>
          <p:txBody>
            <a:bodyPr wrap="square" rtlCol="0">
              <a:spAutoFit/>
            </a:bodyPr>
            <a:lstStyle/>
            <a:p>
              <a:pPr indent="-227965" algn="l">
                <a:lnSpc>
                  <a:spcPct val="90000"/>
                </a:lnSpc>
              </a:pPr>
              <a:r>
                <a:rPr lang="en-US" b="1">
                  <a:solidFill>
                    <a:schemeClr val="bg1"/>
                  </a:solidFill>
                </a:rPr>
                <a:t>Optimized</a:t>
              </a:r>
            </a:p>
            <a:p>
              <a:pPr indent="-227965" algn="l">
                <a:lnSpc>
                  <a:spcPct val="90000"/>
                </a:lnSpc>
              </a:pPr>
              <a:r>
                <a:rPr lang="en-US" b="1">
                  <a:solidFill>
                    <a:schemeClr val="bg1"/>
                  </a:solidFill>
                </a:rPr>
                <a:t>Quality</a:t>
              </a:r>
            </a:p>
          </p:txBody>
        </p:sp>
        <p:sp>
          <p:nvSpPr>
            <p:cNvPr id="24" name="TextBox 23">
              <a:extLst>
                <a:ext uri="{FF2B5EF4-FFF2-40B4-BE49-F238E27FC236}">
                  <a16:creationId xmlns:a16="http://schemas.microsoft.com/office/drawing/2014/main" id="{0F71A92E-F860-C3C9-05A8-0CDE21281D00}"/>
                </a:ext>
              </a:extLst>
            </p:cNvPr>
            <p:cNvSpPr txBox="1"/>
            <p:nvPr/>
          </p:nvSpPr>
          <p:spPr>
            <a:xfrm>
              <a:off x="8339625" y="5093987"/>
              <a:ext cx="3256840" cy="523220"/>
            </a:xfrm>
            <a:prstGeom prst="rect">
              <a:avLst/>
            </a:prstGeom>
            <a:noFill/>
          </p:spPr>
          <p:txBody>
            <a:bodyPr wrap="square" rtlCol="0">
              <a:spAutoFit/>
            </a:bodyPr>
            <a:lstStyle/>
            <a:p>
              <a:pPr marR="0" lvl="0" algn="l" defTabSz="913943" rtl="0" eaLnBrk="1" fontAlgn="auto" latinLnBrk="0" hangingPunct="1">
                <a:lnSpc>
                  <a:spcPct val="100000"/>
                </a:lnSpc>
                <a:spcBef>
                  <a:spcPts val="0"/>
                </a:spcBef>
                <a:spcAft>
                  <a:spcPts val="600"/>
                </a:spcAft>
                <a:buClrTx/>
                <a:buSzTx/>
                <a:tabLst/>
                <a:defRPr/>
              </a:pPr>
              <a:r>
                <a:rPr kumimoji="0" lang="en-US" sz="1400" i="0" u="none" strike="noStrike" kern="1200" cap="none" spc="0" normalizeH="0" baseline="0">
                  <a:ln>
                    <a:noFill/>
                  </a:ln>
                  <a:solidFill>
                    <a:schemeClr val="tx2"/>
                  </a:solidFill>
                  <a:effectLst/>
                  <a:uLnTx/>
                  <a:uFillTx/>
                  <a:latin typeface="+mn-lt"/>
                  <a:ea typeface="Lato Light" panose="020F0502020204030203" pitchFamily="34" charset="0"/>
                  <a:cs typeface="Arial" panose="020B0604020202020204" pitchFamily="34" charset="0"/>
                </a:rPr>
                <a:t>Digitize and integrate inspection, track-and-trace and quality management</a:t>
              </a:r>
            </a:p>
          </p:txBody>
        </p:sp>
        <p:pic>
          <p:nvPicPr>
            <p:cNvPr id="47" name="Picture 46" descr="A person in a yellow vest and cap working on a conveyor belt&#10;&#10;Description automatically generated">
              <a:extLst>
                <a:ext uri="{FF2B5EF4-FFF2-40B4-BE49-F238E27FC236}">
                  <a16:creationId xmlns:a16="http://schemas.microsoft.com/office/drawing/2014/main" id="{D4F22F15-C2A2-DD4E-3491-C474527D37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91404" y="2957543"/>
              <a:ext cx="3543396" cy="2098954"/>
            </a:xfrm>
            <a:prstGeom prst="rect">
              <a:avLst/>
            </a:prstGeom>
          </p:spPr>
        </p:pic>
      </p:grpSp>
      <p:grpSp>
        <p:nvGrpSpPr>
          <p:cNvPr id="55" name="Group 54">
            <a:extLst>
              <a:ext uri="{FF2B5EF4-FFF2-40B4-BE49-F238E27FC236}">
                <a16:creationId xmlns:a16="http://schemas.microsoft.com/office/drawing/2014/main" id="{18C7DA17-BB6C-7BAD-72C3-E34E67FAD8C8}"/>
              </a:ext>
            </a:extLst>
          </p:cNvPr>
          <p:cNvGrpSpPr/>
          <p:nvPr/>
        </p:nvGrpSpPr>
        <p:grpSpPr>
          <a:xfrm>
            <a:off x="333179" y="2185068"/>
            <a:ext cx="3971401" cy="4036252"/>
            <a:chOff x="333179" y="2185068"/>
            <a:chExt cx="3971401" cy="4036252"/>
          </a:xfrm>
        </p:grpSpPr>
        <p:sp>
          <p:nvSpPr>
            <p:cNvPr id="4" name="Rectangle 3">
              <a:extLst>
                <a:ext uri="{FF2B5EF4-FFF2-40B4-BE49-F238E27FC236}">
                  <a16:creationId xmlns:a16="http://schemas.microsoft.com/office/drawing/2014/main" id="{6FFF9ED7-DB39-E301-2666-7B9627AC99EB}"/>
                </a:ext>
              </a:extLst>
            </p:cNvPr>
            <p:cNvSpPr/>
            <p:nvPr/>
          </p:nvSpPr>
          <p:spPr>
            <a:xfrm rot="5400000" flipH="1">
              <a:off x="713871" y="2301842"/>
              <a:ext cx="3205089" cy="3546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3">
              <a:extLst>
                <a:ext uri="{FF2B5EF4-FFF2-40B4-BE49-F238E27FC236}">
                  <a16:creationId xmlns:a16="http://schemas.microsoft.com/office/drawing/2014/main" id="{B854257C-95C9-BA40-560B-D6BCAB3EC91F}"/>
                </a:ext>
              </a:extLst>
            </p:cNvPr>
            <p:cNvSpPr/>
            <p:nvPr/>
          </p:nvSpPr>
          <p:spPr>
            <a:xfrm>
              <a:off x="542949" y="2185068"/>
              <a:ext cx="3546932" cy="773791"/>
            </a:xfrm>
            <a:prstGeom prst="round2SameRect">
              <a:avLst/>
            </a:prstGeom>
            <a:solidFill>
              <a:srgbClr val="3D3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bg1"/>
                </a:solidFill>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B7664A16-A54F-F8E0-BBA2-1E72480889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109157" y="4025896"/>
              <a:ext cx="543466" cy="3847381"/>
            </a:xfrm>
            <a:prstGeom prst="rect">
              <a:avLst/>
            </a:prstGeom>
          </p:spPr>
        </p:pic>
        <p:sp>
          <p:nvSpPr>
            <p:cNvPr id="20" name="TextBox 19">
              <a:extLst>
                <a:ext uri="{FF2B5EF4-FFF2-40B4-BE49-F238E27FC236}">
                  <a16:creationId xmlns:a16="http://schemas.microsoft.com/office/drawing/2014/main" id="{A2FA6F46-6B31-8138-E1C5-915A1B37F822}"/>
                </a:ext>
              </a:extLst>
            </p:cNvPr>
            <p:cNvSpPr txBox="1"/>
            <p:nvPr/>
          </p:nvSpPr>
          <p:spPr>
            <a:xfrm>
              <a:off x="742697" y="2283814"/>
              <a:ext cx="3239066" cy="590931"/>
            </a:xfrm>
            <a:prstGeom prst="rect">
              <a:avLst/>
            </a:prstGeom>
            <a:noFill/>
          </p:spPr>
          <p:txBody>
            <a:bodyPr wrap="square" rtlCol="0">
              <a:spAutoFit/>
            </a:bodyPr>
            <a:lstStyle/>
            <a:p>
              <a:pPr indent="-227965" algn="l">
                <a:lnSpc>
                  <a:spcPct val="90000"/>
                </a:lnSpc>
              </a:pPr>
              <a:r>
                <a:rPr lang="en-US" b="1">
                  <a:solidFill>
                    <a:schemeClr val="bg1"/>
                  </a:solidFill>
                </a:rPr>
                <a:t>Actionable</a:t>
              </a:r>
            </a:p>
            <a:p>
              <a:pPr indent="-227965" algn="l">
                <a:lnSpc>
                  <a:spcPct val="90000"/>
                </a:lnSpc>
              </a:pPr>
              <a:r>
                <a:rPr lang="en-US" b="1">
                  <a:solidFill>
                    <a:schemeClr val="bg1"/>
                  </a:solidFill>
                </a:rPr>
                <a:t>Visibility</a:t>
              </a:r>
            </a:p>
          </p:txBody>
        </p:sp>
        <p:sp>
          <p:nvSpPr>
            <p:cNvPr id="23" name="TextBox 22">
              <a:extLst>
                <a:ext uri="{FF2B5EF4-FFF2-40B4-BE49-F238E27FC236}">
                  <a16:creationId xmlns:a16="http://schemas.microsoft.com/office/drawing/2014/main" id="{279EE1C6-C876-DE24-7312-9331E7395593}"/>
                </a:ext>
              </a:extLst>
            </p:cNvPr>
            <p:cNvSpPr txBox="1"/>
            <p:nvPr/>
          </p:nvSpPr>
          <p:spPr>
            <a:xfrm>
              <a:off x="742697" y="5093987"/>
              <a:ext cx="2838558" cy="523220"/>
            </a:xfrm>
            <a:prstGeom prst="rect">
              <a:avLst/>
            </a:prstGeom>
            <a:noFill/>
          </p:spPr>
          <p:txBody>
            <a:bodyPr wrap="square" rtlCol="0">
              <a:spAutoFit/>
            </a:bodyPr>
            <a:lstStyle/>
            <a:p>
              <a:pPr algn="l" defTabSz="553720" fontAlgn="auto">
                <a:spcBef>
                  <a:spcPts val="400"/>
                </a:spcBef>
                <a:spcAft>
                  <a:spcPts val="0"/>
                </a:spcAft>
                <a:defRPr/>
              </a:pPr>
              <a:r>
                <a:rPr kumimoji="0" lang="en-US" sz="1400" i="0" u="none" strike="noStrike" kern="1200" cap="none" spc="0" normalizeH="0" baseline="0">
                  <a:ln>
                    <a:noFill/>
                  </a:ln>
                  <a:solidFill>
                    <a:schemeClr val="tx2"/>
                  </a:solidFill>
                  <a:effectLst/>
                  <a:uLnTx/>
                  <a:uFillTx/>
                  <a:latin typeface="+mn-lt"/>
                  <a:ea typeface="Lato Light" panose="020F0502020204030203" pitchFamily="34" charset="0"/>
                  <a:cs typeface="Arial" panose="020B0604020202020204" pitchFamily="34" charset="0"/>
                </a:rPr>
                <a:t>Gain visibility into inventory, assets and production</a:t>
              </a:r>
            </a:p>
          </p:txBody>
        </p:sp>
        <p:pic>
          <p:nvPicPr>
            <p:cNvPr id="49" name="Picture 48" descr="A person and person in safety vests looking at a tablet&#10;&#10;Description automatically generated">
              <a:extLst>
                <a:ext uri="{FF2B5EF4-FFF2-40B4-BE49-F238E27FC236}">
                  <a16:creationId xmlns:a16="http://schemas.microsoft.com/office/drawing/2014/main" id="{B09A40E3-B7A5-4721-D41E-101623C1012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9413" y="2957543"/>
              <a:ext cx="3550468" cy="2104806"/>
            </a:xfrm>
            <a:prstGeom prst="rect">
              <a:avLst/>
            </a:prstGeom>
          </p:spPr>
        </p:pic>
        <p:pic>
          <p:nvPicPr>
            <p:cNvPr id="51" name="Picture 50" descr="A blue line with a black background&#10;&#10;Description automatically generated">
              <a:extLst>
                <a:ext uri="{FF2B5EF4-FFF2-40B4-BE49-F238E27FC236}">
                  <a16:creationId xmlns:a16="http://schemas.microsoft.com/office/drawing/2014/main" id="{C4B0A7D8-02C4-F47A-8A06-7ACB6CE5865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311293">
              <a:off x="333179" y="3238724"/>
              <a:ext cx="3485872" cy="1860089"/>
            </a:xfrm>
            <a:prstGeom prst="rect">
              <a:avLst/>
            </a:prstGeom>
          </p:spPr>
        </p:pic>
      </p:grpSp>
    </p:spTree>
    <p:extLst>
      <p:ext uri="{BB962C8B-B14F-4D97-AF65-F5344CB8AC3E}">
        <p14:creationId xmlns:p14="http://schemas.microsoft.com/office/powerpoint/2010/main" val="156552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57">
            <a:extLst>
              <a:ext uri="{FF2B5EF4-FFF2-40B4-BE49-F238E27FC236}">
                <a16:creationId xmlns:a16="http://schemas.microsoft.com/office/drawing/2014/main" id="{67A35072-DF78-14E0-2D82-C8002FFE6006}"/>
              </a:ext>
            </a:extLst>
          </p:cNvPr>
          <p:cNvSpPr/>
          <p:nvPr/>
        </p:nvSpPr>
        <p:spPr>
          <a:xfrm>
            <a:off x="4898766" y="4082802"/>
            <a:ext cx="972394"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rgbClr val="1D21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B4D06C77-2A5A-B716-49C9-E22CA6B65E8A}"/>
              </a:ext>
            </a:extLst>
          </p:cNvPr>
          <p:cNvCxnSpPr>
            <a:cxnSpLocks/>
          </p:cNvCxnSpPr>
          <p:nvPr/>
        </p:nvCxnSpPr>
        <p:spPr>
          <a:xfrm>
            <a:off x="6062086" y="4073332"/>
            <a:ext cx="1441" cy="1583465"/>
          </a:xfrm>
          <a:prstGeom prst="line">
            <a:avLst/>
          </a:prstGeom>
          <a:ln w="19050">
            <a:solidFill>
              <a:srgbClr val="1D21D4"/>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9D287031-A3B1-C7AA-8908-B1BA3C1FA243}"/>
              </a:ext>
            </a:extLst>
          </p:cNvPr>
          <p:cNvSpPr/>
          <p:nvPr/>
        </p:nvSpPr>
        <p:spPr>
          <a:xfrm flipH="1">
            <a:off x="6258775" y="4082802"/>
            <a:ext cx="1152388"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rgbClr val="1D21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A9DEFDEC-5BC1-9B6B-2E6C-24D28F296E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944485" y="2493717"/>
            <a:ext cx="543466" cy="3672011"/>
          </a:xfrm>
          <a:prstGeom prst="rect">
            <a:avLst/>
          </a:prstGeom>
        </p:spPr>
      </p:pic>
      <p:sp>
        <p:nvSpPr>
          <p:cNvPr id="31" name="Freeform 30">
            <a:extLst>
              <a:ext uri="{FF2B5EF4-FFF2-40B4-BE49-F238E27FC236}">
                <a16:creationId xmlns:a16="http://schemas.microsoft.com/office/drawing/2014/main" id="{111FFC4E-06D2-4554-B287-84340FCFB5A9}"/>
              </a:ext>
            </a:extLst>
          </p:cNvPr>
          <p:cNvSpPr/>
          <p:nvPr/>
        </p:nvSpPr>
        <p:spPr>
          <a:xfrm flipH="1">
            <a:off x="2349973" y="4082801"/>
            <a:ext cx="1152388"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74A2C80A-3DC0-2BB6-1900-EC8839FA0B5D}"/>
              </a:ext>
            </a:extLst>
          </p:cNvPr>
          <p:cNvSpPr/>
          <p:nvPr/>
        </p:nvSpPr>
        <p:spPr>
          <a:xfrm>
            <a:off x="989964" y="4082801"/>
            <a:ext cx="972394"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D289E72B-F79D-6028-83DD-9B9239F10F7A}"/>
              </a:ext>
            </a:extLst>
          </p:cNvPr>
          <p:cNvCxnSpPr>
            <a:cxnSpLocks/>
          </p:cNvCxnSpPr>
          <p:nvPr/>
        </p:nvCxnSpPr>
        <p:spPr>
          <a:xfrm>
            <a:off x="2153284" y="4073331"/>
            <a:ext cx="1441" cy="1583465"/>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6" name="Picture 15" descr="A black background with a black square&#10;&#10;Description automatically generated with medium confidence">
            <a:extLst>
              <a:ext uri="{FF2B5EF4-FFF2-40B4-BE49-F238E27FC236}">
                <a16:creationId xmlns:a16="http://schemas.microsoft.com/office/drawing/2014/main" id="{5FA980BF-FB91-454E-45FE-403D202900C7}"/>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5400000">
            <a:off x="1944484" y="4306787"/>
            <a:ext cx="543466" cy="3672011"/>
          </a:xfrm>
          <a:prstGeom prst="rect">
            <a:avLst/>
          </a:prstGeom>
        </p:spPr>
      </p:pic>
      <p:grpSp>
        <p:nvGrpSpPr>
          <p:cNvPr id="15" name="Group 14">
            <a:extLst>
              <a:ext uri="{FF2B5EF4-FFF2-40B4-BE49-F238E27FC236}">
                <a16:creationId xmlns:a16="http://schemas.microsoft.com/office/drawing/2014/main" id="{D8E602CD-D6E8-96C2-A0CA-67FFD0A9F595}"/>
              </a:ext>
            </a:extLst>
          </p:cNvPr>
          <p:cNvGrpSpPr/>
          <p:nvPr/>
        </p:nvGrpSpPr>
        <p:grpSpPr>
          <a:xfrm>
            <a:off x="381000" y="4415911"/>
            <a:ext cx="3669551" cy="1481652"/>
            <a:chOff x="381000" y="4415911"/>
            <a:chExt cx="3669551" cy="1481652"/>
          </a:xfrm>
        </p:grpSpPr>
        <p:sp>
          <p:nvSpPr>
            <p:cNvPr id="12" name="Rectangle 11">
              <a:extLst>
                <a:ext uri="{FF2B5EF4-FFF2-40B4-BE49-F238E27FC236}">
                  <a16:creationId xmlns:a16="http://schemas.microsoft.com/office/drawing/2014/main" id="{B4CA35B7-63E0-AFEF-8D9E-2EE440C7ADBD}"/>
                </a:ext>
              </a:extLst>
            </p:cNvPr>
            <p:cNvSpPr/>
            <p:nvPr/>
          </p:nvSpPr>
          <p:spPr>
            <a:xfrm>
              <a:off x="381000" y="4415911"/>
              <a:ext cx="3669551" cy="1481652"/>
            </a:xfrm>
            <a:prstGeom prst="rect">
              <a:avLst/>
            </a:prstGeom>
            <a:solidFill>
              <a:schemeClr val="bg1"/>
            </a:solid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4B1DB3D-D1B3-A0CC-2E41-1075570BADCB}"/>
                </a:ext>
              </a:extLst>
            </p:cNvPr>
            <p:cNvCxnSpPr/>
            <p:nvPr/>
          </p:nvCxnSpPr>
          <p:spPr>
            <a:xfrm>
              <a:off x="1559327" y="4415911"/>
              <a:ext cx="0" cy="1481652"/>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8072ED-5F02-37A6-6695-7F7F8E7F3B31}"/>
                </a:ext>
              </a:extLst>
            </p:cNvPr>
            <p:cNvCxnSpPr/>
            <p:nvPr/>
          </p:nvCxnSpPr>
          <p:spPr>
            <a:xfrm>
              <a:off x="2817065" y="4415911"/>
              <a:ext cx="0" cy="1481652"/>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1206DA-BE58-A858-FA53-1335865244D5}"/>
              </a:ext>
            </a:extLst>
          </p:cNvPr>
          <p:cNvSpPr/>
          <p:nvPr/>
        </p:nvSpPr>
        <p:spPr>
          <a:xfrm flipH="1">
            <a:off x="6222448" y="761999"/>
            <a:ext cx="3820479" cy="1505569"/>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C0EA3B6-60BD-9BF9-8D23-048D4AC09093}"/>
              </a:ext>
            </a:extLst>
          </p:cNvPr>
          <p:cNvSpPr/>
          <p:nvPr/>
        </p:nvSpPr>
        <p:spPr>
          <a:xfrm>
            <a:off x="2206488" y="761999"/>
            <a:ext cx="3628347" cy="1505569"/>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0DDA6DD-9766-DDE1-558D-369903053B7B}"/>
              </a:ext>
            </a:extLst>
          </p:cNvPr>
          <p:cNvCxnSpPr>
            <a:cxnSpLocks/>
          </p:cNvCxnSpPr>
          <p:nvPr/>
        </p:nvCxnSpPr>
        <p:spPr>
          <a:xfrm flipH="1">
            <a:off x="6027202" y="756720"/>
            <a:ext cx="2881" cy="1514702"/>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8DCFB6-51D0-103F-01A4-EBBF3795FB96}"/>
              </a:ext>
            </a:extLst>
          </p:cNvPr>
          <p:cNvSpPr txBox="1"/>
          <p:nvPr/>
        </p:nvSpPr>
        <p:spPr>
          <a:xfrm>
            <a:off x="381000" y="335227"/>
            <a:ext cx="11315700" cy="387191"/>
          </a:xfrm>
          <a:prstGeom prst="round2SameRect">
            <a:avLst/>
          </a:prstGeom>
          <a:noFill/>
          <a:ln>
            <a:noFill/>
          </a:ln>
        </p:spPr>
        <p:txBody>
          <a:bodyPr wrap="square">
            <a:spAutoFit/>
          </a:bodyPr>
          <a:lstStyle/>
          <a:p>
            <a:pPr marL="0" marR="0" lvl="0" indent="0" algn="ctr" defTabSz="553886"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0" noProof="0" dirty="0">
                <a:ln>
                  <a:noFill/>
                </a:ln>
                <a:solidFill>
                  <a:schemeClr val="accent4"/>
                </a:solidFill>
                <a:effectLst/>
                <a:uLnTx/>
                <a:uFillTx/>
                <a:latin typeface="Arial" panose="020B0604020202020204"/>
                <a:ea typeface="+mj-ea"/>
                <a:cs typeface="+mj-cs"/>
                <a:sym typeface="Arial"/>
              </a:rPr>
              <a:t>THE CONNECTED FACTORY </a:t>
            </a:r>
            <a:r>
              <a:rPr kumimoji="0" lang="en-US" sz="1800" i="0" u="none" strike="noStrike" kern="0" cap="none" spc="0" normalizeH="0" baseline="0" noProof="0" dirty="0">
                <a:ln>
                  <a:noFill/>
                </a:ln>
                <a:solidFill>
                  <a:schemeClr val="accent4"/>
                </a:solidFill>
                <a:effectLst/>
                <a:uLnTx/>
                <a:uFillTx/>
                <a:latin typeface="Arial" panose="020B0604020202020204"/>
                <a:ea typeface="+mj-ea"/>
                <a:cs typeface="+mj-cs"/>
                <a:sym typeface="Arial"/>
              </a:rPr>
              <a:t>by Zebra</a:t>
            </a:r>
          </a:p>
        </p:txBody>
      </p:sp>
      <p:sp>
        <p:nvSpPr>
          <p:cNvPr id="43" name="Title 4">
            <a:extLst>
              <a:ext uri="{FF2B5EF4-FFF2-40B4-BE49-F238E27FC236}">
                <a16:creationId xmlns:a16="http://schemas.microsoft.com/office/drawing/2014/main" id="{3B1AE1C4-33DF-82E3-53E9-157F97C81866}"/>
              </a:ext>
            </a:extLst>
          </p:cNvPr>
          <p:cNvSpPr txBox="1">
            <a:spLocks/>
          </p:cNvSpPr>
          <p:nvPr/>
        </p:nvSpPr>
        <p:spPr>
          <a:xfrm>
            <a:off x="381000" y="2470677"/>
            <a:ext cx="3672011" cy="707954"/>
          </a:xfrm>
          <a:prstGeom prst="rect">
            <a:avLst/>
          </a:prstGeom>
          <a:solidFill>
            <a:schemeClr val="bg1">
              <a:lumMod val="95000"/>
            </a:schemeClr>
          </a:solidFill>
          <a:ln w="12700">
            <a:noFill/>
          </a:ln>
        </p:spPr>
        <p:txBody>
          <a:bodyPr vert="horz" lIns="228600" tIns="91440" rIns="9144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914292" fontAlgn="auto">
              <a:spcAft>
                <a:spcPts val="0"/>
              </a:spcAft>
              <a:defRPr/>
            </a:pPr>
            <a:r>
              <a:rPr lang="en-US" sz="1100">
                <a:solidFill>
                  <a:schemeClr val="tx1"/>
                </a:solidFill>
                <a:cs typeface="Arial"/>
              </a:rPr>
              <a:t>Provides insight into inventory, assets and production to enable first time right processes and drive efficiencies</a:t>
            </a:r>
            <a:endParaRPr kumimoji="0" lang="en-US" sz="1100" i="0" u="none" strike="noStrike" kern="0" cap="none" spc="0" normalizeH="0" baseline="0" noProof="0">
              <a:ln>
                <a:noFill/>
              </a:ln>
              <a:solidFill>
                <a:schemeClr val="tx1"/>
              </a:solidFill>
              <a:effectLst/>
              <a:uLnTx/>
              <a:uFillTx/>
              <a:latin typeface="Arial"/>
              <a:cs typeface="Arial"/>
              <a:sym typeface="Arial"/>
            </a:endParaRPr>
          </a:p>
        </p:txBody>
      </p:sp>
      <p:sp>
        <p:nvSpPr>
          <p:cNvPr id="55" name="Title 4">
            <a:extLst>
              <a:ext uri="{FF2B5EF4-FFF2-40B4-BE49-F238E27FC236}">
                <a16:creationId xmlns:a16="http://schemas.microsoft.com/office/drawing/2014/main" id="{E3B36599-C7C8-55BC-1662-F1F4692BFBDA}"/>
              </a:ext>
            </a:extLst>
          </p:cNvPr>
          <p:cNvSpPr txBox="1">
            <a:spLocks/>
          </p:cNvSpPr>
          <p:nvPr/>
        </p:nvSpPr>
        <p:spPr>
          <a:xfrm>
            <a:off x="381000" y="3157307"/>
            <a:ext cx="3671224" cy="916587"/>
          </a:xfrm>
          <a:prstGeom prst="rect">
            <a:avLst/>
          </a:prstGeom>
          <a:solidFill>
            <a:srgbClr val="6163CC"/>
          </a:solidFill>
          <a:ln w="3175">
            <a:noFill/>
          </a:ln>
        </p:spPr>
        <p:txBody>
          <a:bodyPr vert="horz" lIns="0" tIns="91440" rIns="27432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87338" lvl="1" indent="-10636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Improve cycle time </a:t>
            </a:r>
            <a:r>
              <a:rPr lang="en-US" sz="900" kern="0" noProof="1">
                <a:solidFill>
                  <a:schemeClr val="bg1"/>
                </a:solidFill>
                <a:latin typeface="Poppins" pitchFamily="2" charset="77"/>
                <a:cs typeface="Poppins" pitchFamily="2" charset="77"/>
                <a:sym typeface="Arial"/>
              </a:rPr>
              <a:t>by up to 50%</a:t>
            </a:r>
          </a:p>
          <a:p>
            <a:pPr marL="287338" lvl="1" indent="-10636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Achieve</a:t>
            </a:r>
            <a:r>
              <a:rPr lang="en-US" sz="900" kern="0" noProof="1">
                <a:solidFill>
                  <a:schemeClr val="bg1"/>
                </a:solidFill>
                <a:latin typeface="Poppins" pitchFamily="2" charset="77"/>
                <a:cs typeface="Poppins" pitchFamily="2" charset="77"/>
                <a:sym typeface="Arial"/>
              </a:rPr>
              <a:t> up to 3x increase in </a:t>
            </a:r>
            <a:r>
              <a:rPr lang="en-US" sz="900" b="1" kern="0" noProof="1">
                <a:solidFill>
                  <a:schemeClr val="bg1"/>
                </a:solidFill>
                <a:latin typeface="Poppins" pitchFamily="2" charset="77"/>
                <a:cs typeface="Poppins" pitchFamily="2" charset="77"/>
                <a:sym typeface="Arial"/>
              </a:rPr>
              <a:t>production capacity </a:t>
            </a:r>
          </a:p>
          <a:p>
            <a:pPr marL="287338" lvl="1" indent="-10636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Boost throughput </a:t>
            </a:r>
            <a:r>
              <a:rPr lang="en-US" sz="900" kern="0" noProof="1">
                <a:solidFill>
                  <a:schemeClr val="bg1"/>
                </a:solidFill>
                <a:latin typeface="Poppins" pitchFamily="2" charset="77"/>
                <a:cs typeface="Poppins" pitchFamily="2" charset="77"/>
                <a:sym typeface="Arial"/>
              </a:rPr>
              <a:t>by up to 50% while raising accuracy levels by up to 10%</a:t>
            </a:r>
          </a:p>
          <a:p>
            <a:pPr marL="287338" lvl="1" indent="-10636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Reduce work delays </a:t>
            </a:r>
            <a:r>
              <a:rPr lang="en-US" sz="900" kern="0" noProof="1">
                <a:solidFill>
                  <a:schemeClr val="bg1"/>
                </a:solidFill>
                <a:latin typeface="Poppins" pitchFamily="2" charset="77"/>
                <a:cs typeface="Poppins" pitchFamily="2" charset="77"/>
                <a:sym typeface="Arial"/>
              </a:rPr>
              <a:t>due to missing tools by up to 80%</a:t>
            </a:r>
          </a:p>
          <a:p>
            <a:pPr marL="287338" lvl="1" indent="-106363" defTabSz="553822" fontAlgn="auto">
              <a:buFont typeface="Arial" panose="020B0604020202020204" pitchFamily="34" charset="0"/>
              <a:buChar char="•"/>
              <a:defRPr/>
            </a:pPr>
            <a:endParaRPr lang="en-US" sz="900" kern="0" noProof="1">
              <a:solidFill>
                <a:schemeClr val="bg1"/>
              </a:solidFill>
              <a:latin typeface="Poppins" pitchFamily="2" charset="77"/>
              <a:cs typeface="Poppins" pitchFamily="2" charset="77"/>
              <a:sym typeface="Arial"/>
            </a:endParaRPr>
          </a:p>
          <a:p>
            <a:pPr marL="287338" indent="-106363" algn="ctr" defTabSz="553720" fontAlgn="auto">
              <a:spcBef>
                <a:spcPts val="400"/>
              </a:spcBef>
              <a:spcAft>
                <a:spcPts val="0"/>
              </a:spcAft>
              <a:buFont typeface="Arial" panose="020B0604020202020204" pitchFamily="34" charset="0"/>
              <a:buChar char="•"/>
              <a:defRPr/>
            </a:pPr>
            <a:endParaRPr kumimoji="0" lang="en-US" sz="900" b="1" i="0" u="none" strike="noStrike" kern="1200" cap="none" spc="0" normalizeH="0" baseline="0" dirty="0">
              <a:ln>
                <a:noFill/>
              </a:ln>
              <a:solidFill>
                <a:schemeClr val="bg1"/>
              </a:solidFill>
              <a:effectLst/>
              <a:uLnTx/>
              <a:uFillTx/>
              <a:latin typeface="+mn-lt"/>
              <a:ea typeface="Lato Light" panose="020F0502020204030203" pitchFamily="34" charset="0"/>
              <a:cs typeface="Arial" panose="020B0604020202020204" pitchFamily="34" charset="0"/>
            </a:endParaRPr>
          </a:p>
        </p:txBody>
      </p:sp>
      <p:sp>
        <p:nvSpPr>
          <p:cNvPr id="3" name="Title 4">
            <a:extLst>
              <a:ext uri="{FF2B5EF4-FFF2-40B4-BE49-F238E27FC236}">
                <a16:creationId xmlns:a16="http://schemas.microsoft.com/office/drawing/2014/main" id="{E7C4611D-7343-35C5-8715-B9832BBE002B}"/>
              </a:ext>
            </a:extLst>
          </p:cNvPr>
          <p:cNvSpPr txBox="1">
            <a:spLocks/>
          </p:cNvSpPr>
          <p:nvPr/>
        </p:nvSpPr>
        <p:spPr>
          <a:xfrm>
            <a:off x="381000" y="2234852"/>
            <a:ext cx="3672011" cy="277985"/>
          </a:xfrm>
          <a:prstGeom prst="round2SameRect">
            <a:avLst/>
          </a:prstGeom>
          <a:solidFill>
            <a:srgbClr val="6163CC"/>
          </a:solid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31775" algn="l" defTabSz="914292" fontAlgn="auto">
              <a:lnSpc>
                <a:spcPct val="80000"/>
              </a:lnSpc>
              <a:spcAft>
                <a:spcPts val="0"/>
              </a:spcAft>
              <a:defRPr/>
            </a:pPr>
            <a:r>
              <a:rPr kumimoji="0" lang="en-US" sz="1300" b="1" i="0" u="none" strike="noStrike" kern="0" cap="none" spc="0" normalizeH="0" baseline="0" noProof="0">
                <a:ln>
                  <a:noFill/>
                </a:ln>
                <a:solidFill>
                  <a:schemeClr val="bg1"/>
                </a:solidFill>
                <a:effectLst/>
                <a:uLnTx/>
                <a:uFillTx/>
                <a:latin typeface="Arial"/>
                <a:cs typeface="Arial"/>
                <a:sym typeface="Arial"/>
              </a:rPr>
              <a:t>Actionable Visibility</a:t>
            </a:r>
            <a:endParaRPr kumimoji="0" lang="en-US" sz="1100" i="0" u="none" strike="noStrike" kern="0" cap="none" spc="0" normalizeH="0" baseline="0" noProof="0">
              <a:ln>
                <a:noFill/>
              </a:ln>
              <a:solidFill>
                <a:schemeClr val="bg1"/>
              </a:solidFill>
              <a:effectLst/>
              <a:uLnTx/>
              <a:uFillTx/>
              <a:latin typeface="Arial"/>
              <a:cs typeface="Arial"/>
              <a:sym typeface="Arial"/>
            </a:endParaRPr>
          </a:p>
        </p:txBody>
      </p:sp>
      <p:sp>
        <p:nvSpPr>
          <p:cNvPr id="21" name="Oval 20">
            <a:extLst>
              <a:ext uri="{FF2B5EF4-FFF2-40B4-BE49-F238E27FC236}">
                <a16:creationId xmlns:a16="http://schemas.microsoft.com/office/drawing/2014/main" id="{025F59EE-3E8D-1198-B8D2-BAA1DFFFB7ED}"/>
              </a:ext>
            </a:extLst>
          </p:cNvPr>
          <p:cNvSpPr/>
          <p:nvPr/>
        </p:nvSpPr>
        <p:spPr>
          <a:xfrm>
            <a:off x="1684138" y="993097"/>
            <a:ext cx="1073647" cy="1073647"/>
          </a:xfrm>
          <a:prstGeom prst="ellipse">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157207" dist="133269" dir="5400000" algn="t" rotWithShape="0">
              <a:prstClr val="black">
                <a:alpha val="1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74785C2-93CF-5500-8441-12DD4D17B0E1}"/>
              </a:ext>
            </a:extLst>
          </p:cNvPr>
          <p:cNvSpPr txBox="1"/>
          <p:nvPr/>
        </p:nvSpPr>
        <p:spPr>
          <a:xfrm>
            <a:off x="3279622" y="6499858"/>
            <a:ext cx="7964170" cy="207749"/>
          </a:xfrm>
          <a:prstGeom prst="rect">
            <a:avLst/>
          </a:prstGeom>
          <a:noFill/>
        </p:spPr>
        <p:txBody>
          <a:bodyPr wrap="square">
            <a:spAutoFit/>
          </a:bodyPr>
          <a:lstStyle/>
          <a:p>
            <a:pPr marL="0" marR="0" lvl="0" indent="0" algn="l" defTabSz="489844" rtl="0" eaLnBrk="1" fontAlgn="b"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Actual performance may vary depending on, among other things,  environment, product mix and process adherence.     </a:t>
            </a:r>
            <a:endParaRPr kumimoji="0" lang="en-US" sz="750" b="1" i="0" u="none" strike="noStrike" kern="1200" cap="none" spc="0" normalizeH="0" baseline="0" noProof="0" dirty="0">
              <a:ln>
                <a:noFill/>
              </a:ln>
              <a:solidFill>
                <a:srgbClr val="000000"/>
              </a:solidFill>
              <a:effectLst/>
              <a:uLnTx/>
              <a:uFillTx/>
              <a:latin typeface="Helvetica Neue" panose="02000503000000020004" pitchFamily="2" charset="0"/>
              <a:ea typeface="MS PGothic" pitchFamily="34" charset="-128"/>
              <a:cs typeface="Arial"/>
              <a:sym typeface="Arial"/>
            </a:endParaRPr>
          </a:p>
        </p:txBody>
      </p:sp>
      <p:sp>
        <p:nvSpPr>
          <p:cNvPr id="67" name="TextBox 66">
            <a:extLst>
              <a:ext uri="{FF2B5EF4-FFF2-40B4-BE49-F238E27FC236}">
                <a16:creationId xmlns:a16="http://schemas.microsoft.com/office/drawing/2014/main" id="{C0B2052E-B0A0-D483-D839-61FEFB45FDF5}"/>
              </a:ext>
            </a:extLst>
          </p:cNvPr>
          <p:cNvSpPr txBox="1"/>
          <p:nvPr/>
        </p:nvSpPr>
        <p:spPr>
          <a:xfrm>
            <a:off x="374885" y="4592535"/>
            <a:ext cx="1184442" cy="923330"/>
          </a:xfrm>
          <a:prstGeom prst="rect">
            <a:avLst/>
          </a:prstGeom>
          <a:noFill/>
        </p:spPr>
        <p:txBody>
          <a:bodyPr wrap="square" lIns="91440" tIns="0" rIns="91440" bIns="0" rtlCol="0" anchor="t">
            <a:spAutoFit/>
          </a:bodyPr>
          <a:lstStyle/>
          <a:p>
            <a:pPr algn="l"/>
            <a:r>
              <a:rPr lang="en-US" sz="1000" b="1" noProof="1">
                <a:solidFill>
                  <a:srgbClr val="6163CC"/>
                </a:solidFill>
                <a:latin typeface="+mn-lt"/>
                <a:cs typeface="Poppins"/>
              </a:rPr>
              <a:t>Enable Identification and Tracking</a:t>
            </a:r>
          </a:p>
          <a:p>
            <a:pPr algn="l"/>
            <a:r>
              <a:rPr lang="en-US" sz="1000" b="1" noProof="1">
                <a:solidFill>
                  <a:srgbClr val="6163CC"/>
                </a:solidFill>
                <a:latin typeface="+mn-lt"/>
                <a:cs typeface="Poppins"/>
              </a:rPr>
              <a:t>(Inventory, Asset, Components) </a:t>
            </a:r>
            <a:endParaRPr lang="en-US" sz="1000" b="1" kern="0" dirty="0">
              <a:solidFill>
                <a:srgbClr val="6163CC"/>
              </a:solidFill>
              <a:latin typeface="+mn-lt"/>
            </a:endParaRPr>
          </a:p>
        </p:txBody>
      </p:sp>
      <p:sp>
        <p:nvSpPr>
          <p:cNvPr id="70" name="TextBox 69">
            <a:extLst>
              <a:ext uri="{FF2B5EF4-FFF2-40B4-BE49-F238E27FC236}">
                <a16:creationId xmlns:a16="http://schemas.microsoft.com/office/drawing/2014/main" id="{AD264F12-6944-5BAB-D2DC-88F2857C1121}"/>
              </a:ext>
            </a:extLst>
          </p:cNvPr>
          <p:cNvSpPr txBox="1"/>
          <p:nvPr/>
        </p:nvSpPr>
        <p:spPr>
          <a:xfrm>
            <a:off x="1635528" y="4592535"/>
            <a:ext cx="1175307" cy="615553"/>
          </a:xfrm>
          <a:prstGeom prst="rect">
            <a:avLst/>
          </a:prstGeom>
          <a:noFill/>
        </p:spPr>
        <p:txBody>
          <a:bodyPr wrap="square" lIns="91440" tIns="0" rIns="91440" bIns="0" rtlCol="0" anchor="t">
            <a:spAutoFit/>
          </a:bodyPr>
          <a:lstStyle/>
          <a:p>
            <a:pPr algn="l"/>
            <a:r>
              <a:rPr lang="en-US" sz="1000" b="1" kern="0" noProof="1">
                <a:solidFill>
                  <a:srgbClr val="6163CC"/>
                </a:solidFill>
                <a:latin typeface="+mn-lt"/>
                <a:cs typeface="Poppins"/>
              </a:rPr>
              <a:t>Optimize Material Movement </a:t>
            </a:r>
            <a:r>
              <a:rPr lang="en-US" sz="1000" b="1" noProof="1">
                <a:solidFill>
                  <a:srgbClr val="6163CC"/>
                </a:solidFill>
                <a:latin typeface="+mn-lt"/>
                <a:cs typeface="Poppins"/>
              </a:rPr>
              <a:t>and</a:t>
            </a:r>
          </a:p>
          <a:p>
            <a:pPr algn="l"/>
            <a:r>
              <a:rPr lang="en-US" sz="1000" b="1" kern="0" noProof="1">
                <a:solidFill>
                  <a:srgbClr val="6163CC"/>
                </a:solidFill>
                <a:latin typeface="+mn-lt"/>
                <a:cs typeface="Poppins"/>
              </a:rPr>
              <a:t>Management</a:t>
            </a:r>
            <a:r>
              <a:rPr lang="en-US" sz="1000" b="1" noProof="1">
                <a:solidFill>
                  <a:srgbClr val="6163CC"/>
                </a:solidFill>
                <a:latin typeface="+mn-lt"/>
                <a:cs typeface="Poppins"/>
              </a:rPr>
              <a:t> </a:t>
            </a:r>
            <a:endParaRPr lang="en-US" sz="1000" b="1" kern="0" dirty="0">
              <a:solidFill>
                <a:srgbClr val="6163CC"/>
              </a:solidFill>
              <a:latin typeface="+mn-lt"/>
            </a:endParaRPr>
          </a:p>
        </p:txBody>
      </p:sp>
      <p:sp>
        <p:nvSpPr>
          <p:cNvPr id="71" name="TextBox 70">
            <a:extLst>
              <a:ext uri="{FF2B5EF4-FFF2-40B4-BE49-F238E27FC236}">
                <a16:creationId xmlns:a16="http://schemas.microsoft.com/office/drawing/2014/main" id="{23D27639-05F5-A85A-0023-82E44D5DCC42}"/>
              </a:ext>
            </a:extLst>
          </p:cNvPr>
          <p:cNvSpPr txBox="1"/>
          <p:nvPr/>
        </p:nvSpPr>
        <p:spPr>
          <a:xfrm>
            <a:off x="2871250" y="4592535"/>
            <a:ext cx="1186301" cy="769441"/>
          </a:xfrm>
          <a:prstGeom prst="rect">
            <a:avLst/>
          </a:prstGeom>
          <a:noFill/>
        </p:spPr>
        <p:txBody>
          <a:bodyPr wrap="square" lIns="91440" tIns="0" rIns="91440" bIns="0" rtlCol="0" anchor="t">
            <a:spAutoFit/>
          </a:bodyPr>
          <a:lstStyle/>
          <a:p>
            <a:pPr algn="l" defTabSz="914292">
              <a:defRPr/>
            </a:pPr>
            <a:r>
              <a:rPr lang="en-US" sz="1000" b="1" kern="0" dirty="0">
                <a:solidFill>
                  <a:srgbClr val="6163CC"/>
                </a:solidFill>
                <a:latin typeface="+mn-lt"/>
              </a:rPr>
              <a:t>Enhance Process Performance &amp; Demand Planning</a:t>
            </a:r>
          </a:p>
        </p:txBody>
      </p:sp>
      <p:grpSp>
        <p:nvGrpSpPr>
          <p:cNvPr id="26" name="Group 25">
            <a:extLst>
              <a:ext uri="{FF2B5EF4-FFF2-40B4-BE49-F238E27FC236}">
                <a16:creationId xmlns:a16="http://schemas.microsoft.com/office/drawing/2014/main" id="{623D098F-3084-41BA-839E-1B36F8932C21}"/>
              </a:ext>
            </a:extLst>
          </p:cNvPr>
          <p:cNvGrpSpPr/>
          <p:nvPr/>
        </p:nvGrpSpPr>
        <p:grpSpPr>
          <a:xfrm>
            <a:off x="8161126" y="990058"/>
            <a:ext cx="3689893" cy="5424470"/>
            <a:chOff x="4250236" y="990058"/>
            <a:chExt cx="3689893" cy="5424470"/>
          </a:xfrm>
        </p:grpSpPr>
        <p:pic>
          <p:nvPicPr>
            <p:cNvPr id="8" name="Picture 7" descr="A black background with a black square&#10;&#10;Description automatically generated with medium confidence">
              <a:extLst>
                <a:ext uri="{FF2B5EF4-FFF2-40B4-BE49-F238E27FC236}">
                  <a16:creationId xmlns:a16="http://schemas.microsoft.com/office/drawing/2014/main" id="{7BBEF6B9-1A96-E868-A98E-F3E6116B19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5813028" y="2500922"/>
              <a:ext cx="543466" cy="3657601"/>
            </a:xfrm>
            <a:prstGeom prst="rect">
              <a:avLst/>
            </a:prstGeom>
          </p:spPr>
        </p:pic>
        <p:grpSp>
          <p:nvGrpSpPr>
            <p:cNvPr id="18" name="Group 17">
              <a:extLst>
                <a:ext uri="{FF2B5EF4-FFF2-40B4-BE49-F238E27FC236}">
                  <a16:creationId xmlns:a16="http://schemas.microsoft.com/office/drawing/2014/main" id="{29700F2A-DE82-765C-4909-E9C6B12C073A}"/>
                </a:ext>
              </a:extLst>
            </p:cNvPr>
            <p:cNvGrpSpPr/>
            <p:nvPr/>
          </p:nvGrpSpPr>
          <p:grpSpPr>
            <a:xfrm>
              <a:off x="4250236" y="990058"/>
              <a:ext cx="3689893" cy="5424470"/>
              <a:chOff x="4250236" y="990058"/>
              <a:chExt cx="3689893" cy="5424470"/>
            </a:xfrm>
          </p:grpSpPr>
          <p:grpSp>
            <p:nvGrpSpPr>
              <p:cNvPr id="4" name="Group 3">
                <a:extLst>
                  <a:ext uri="{FF2B5EF4-FFF2-40B4-BE49-F238E27FC236}">
                    <a16:creationId xmlns:a16="http://schemas.microsoft.com/office/drawing/2014/main" id="{CAB188AC-29F9-DDCC-C2C5-860629FED1FF}"/>
                  </a:ext>
                </a:extLst>
              </p:cNvPr>
              <p:cNvGrpSpPr/>
              <p:nvPr/>
            </p:nvGrpSpPr>
            <p:grpSpPr>
              <a:xfrm>
                <a:off x="4250236" y="990058"/>
                <a:ext cx="3683202" cy="4907505"/>
                <a:chOff x="4250236" y="990058"/>
                <a:chExt cx="3683202" cy="4907505"/>
              </a:xfrm>
            </p:grpSpPr>
            <p:sp>
              <p:nvSpPr>
                <p:cNvPr id="22" name="Oval 21">
                  <a:extLst>
                    <a:ext uri="{FF2B5EF4-FFF2-40B4-BE49-F238E27FC236}">
                      <a16:creationId xmlns:a16="http://schemas.microsoft.com/office/drawing/2014/main" id="{6BB38596-EB0D-42FE-0069-F505CBD56214}"/>
                    </a:ext>
                  </a:extLst>
                </p:cNvPr>
                <p:cNvSpPr/>
                <p:nvPr/>
              </p:nvSpPr>
              <p:spPr>
                <a:xfrm>
                  <a:off x="5554708" y="990058"/>
                  <a:ext cx="1073647" cy="1073648"/>
                </a:xfrm>
                <a:prstGeom prst="ellipse">
                  <a:avLst/>
                </a:prstGeom>
                <a:blipFill>
                  <a:blip r:embed="rId6" cstate="screen">
                    <a:extLst>
                      <a:ext uri="{28A0092B-C50C-407E-A947-70E740481C1C}">
                        <a14:useLocalDpi xmlns:a14="http://schemas.microsoft.com/office/drawing/2010/main"/>
                      </a:ext>
                    </a:extLst>
                  </a:blip>
                  <a:srcRect/>
                  <a:stretch>
                    <a:fillRect/>
                  </a:stretch>
                </a:blipFill>
                <a:ln>
                  <a:noFill/>
                </a:ln>
                <a:effectLst>
                  <a:outerShdw blurRad="152400" dist="127000" dir="5400000" algn="t" rotWithShape="0">
                    <a:prstClr val="black">
                      <a:alpha val="1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722E78A-EF47-B9F1-AD75-6AF6E6EB034B}"/>
                    </a:ext>
                  </a:extLst>
                </p:cNvPr>
                <p:cNvGrpSpPr/>
                <p:nvPr/>
              </p:nvGrpSpPr>
              <p:grpSpPr>
                <a:xfrm>
                  <a:off x="4250236" y="2234853"/>
                  <a:ext cx="3683202" cy="3662710"/>
                  <a:chOff x="4250236" y="2234853"/>
                  <a:chExt cx="3683202" cy="3662710"/>
                </a:xfrm>
              </p:grpSpPr>
              <p:sp>
                <p:nvSpPr>
                  <p:cNvPr id="41" name="Freeform 40">
                    <a:extLst>
                      <a:ext uri="{FF2B5EF4-FFF2-40B4-BE49-F238E27FC236}">
                        <a16:creationId xmlns:a16="http://schemas.microsoft.com/office/drawing/2014/main" id="{1F7E6C55-E2B8-27E1-581F-727CD86B6B5D}"/>
                      </a:ext>
                    </a:extLst>
                  </p:cNvPr>
                  <p:cNvSpPr/>
                  <p:nvPr/>
                </p:nvSpPr>
                <p:spPr>
                  <a:xfrm flipH="1">
                    <a:off x="6222777" y="4082802"/>
                    <a:ext cx="1152388"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9CF3C42-9CDC-8BFA-E7EF-7D6206A19749}"/>
                      </a:ext>
                    </a:extLst>
                  </p:cNvPr>
                  <p:cNvSpPr/>
                  <p:nvPr/>
                </p:nvSpPr>
                <p:spPr>
                  <a:xfrm>
                    <a:off x="4862768" y="4082802"/>
                    <a:ext cx="972394" cy="1486973"/>
                  </a:xfrm>
                  <a:custGeom>
                    <a:avLst/>
                    <a:gdLst>
                      <a:gd name="connsiteX0" fmla="*/ 3164114 w 3164114"/>
                      <a:gd name="connsiteY0" fmla="*/ 0 h 1422400"/>
                      <a:gd name="connsiteX1" fmla="*/ 3164114 w 3164114"/>
                      <a:gd name="connsiteY1" fmla="*/ 108857 h 1422400"/>
                      <a:gd name="connsiteX2" fmla="*/ 0 w 3164114"/>
                      <a:gd name="connsiteY2" fmla="*/ 108857 h 1422400"/>
                      <a:gd name="connsiteX3" fmla="*/ 0 w 3164114"/>
                      <a:gd name="connsiteY3" fmla="*/ 1422400 h 1422400"/>
                    </a:gdLst>
                    <a:ahLst/>
                    <a:cxnLst>
                      <a:cxn ang="0">
                        <a:pos x="connsiteX0" y="connsiteY0"/>
                      </a:cxn>
                      <a:cxn ang="0">
                        <a:pos x="connsiteX1" y="connsiteY1"/>
                      </a:cxn>
                      <a:cxn ang="0">
                        <a:pos x="connsiteX2" y="connsiteY2"/>
                      </a:cxn>
                      <a:cxn ang="0">
                        <a:pos x="connsiteX3" y="connsiteY3"/>
                      </a:cxn>
                    </a:cxnLst>
                    <a:rect l="l" t="t" r="r" b="b"/>
                    <a:pathLst>
                      <a:path w="3164114" h="1422400">
                        <a:moveTo>
                          <a:pt x="3164114" y="0"/>
                        </a:moveTo>
                        <a:lnTo>
                          <a:pt x="3164114" y="108857"/>
                        </a:lnTo>
                        <a:lnTo>
                          <a:pt x="0" y="108857"/>
                        </a:lnTo>
                        <a:lnTo>
                          <a:pt x="0" y="1422400"/>
                        </a:lnTo>
                      </a:path>
                    </a:pathLst>
                  </a:cu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FFEAE714-9BEF-F98E-689D-CEC4BFD74F64}"/>
                      </a:ext>
                    </a:extLst>
                  </p:cNvPr>
                  <p:cNvCxnSpPr>
                    <a:cxnSpLocks/>
                  </p:cNvCxnSpPr>
                  <p:nvPr/>
                </p:nvCxnSpPr>
                <p:spPr>
                  <a:xfrm>
                    <a:off x="6026088" y="4073332"/>
                    <a:ext cx="1441" cy="158346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A1A0478-2731-8A21-6B3F-765A86C04B25}"/>
                      </a:ext>
                    </a:extLst>
                  </p:cNvPr>
                  <p:cNvGrpSpPr/>
                  <p:nvPr/>
                </p:nvGrpSpPr>
                <p:grpSpPr>
                  <a:xfrm>
                    <a:off x="4263887" y="4415911"/>
                    <a:ext cx="3669551" cy="1481652"/>
                    <a:chOff x="381000" y="4415911"/>
                    <a:chExt cx="3669551" cy="1481652"/>
                  </a:xfrm>
                </p:grpSpPr>
                <p:sp>
                  <p:nvSpPr>
                    <p:cNvPr id="30" name="Rectangle 29">
                      <a:extLst>
                        <a:ext uri="{FF2B5EF4-FFF2-40B4-BE49-F238E27FC236}">
                          <a16:creationId xmlns:a16="http://schemas.microsoft.com/office/drawing/2014/main" id="{9C7AE1BC-30FD-98C9-75C7-D87E84D0D12E}"/>
                        </a:ext>
                      </a:extLst>
                    </p:cNvPr>
                    <p:cNvSpPr/>
                    <p:nvPr/>
                  </p:nvSpPr>
                  <p:spPr>
                    <a:xfrm>
                      <a:off x="381000" y="4415911"/>
                      <a:ext cx="3669551" cy="1481652"/>
                    </a:xfrm>
                    <a:prstGeom prst="rect">
                      <a:avLst/>
                    </a:prstGeom>
                    <a:solidFill>
                      <a:schemeClr val="bg1"/>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A521439F-428B-A88A-58F9-137D3736E9AD}"/>
                        </a:ext>
                      </a:extLst>
                    </p:cNvPr>
                    <p:cNvCxnSpPr/>
                    <p:nvPr/>
                  </p:nvCxnSpPr>
                  <p:spPr>
                    <a:xfrm>
                      <a:off x="1559327" y="4415911"/>
                      <a:ext cx="0" cy="14816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3DBDB4-E1A8-A6C3-F0A3-56F14B25F2FF}"/>
                        </a:ext>
                      </a:extLst>
                    </p:cNvPr>
                    <p:cNvCxnSpPr/>
                    <p:nvPr/>
                  </p:nvCxnSpPr>
                  <p:spPr>
                    <a:xfrm>
                      <a:off x="2817065" y="4415911"/>
                      <a:ext cx="0" cy="14816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5" name="Title 4">
                    <a:extLst>
                      <a:ext uri="{FF2B5EF4-FFF2-40B4-BE49-F238E27FC236}">
                        <a16:creationId xmlns:a16="http://schemas.microsoft.com/office/drawing/2014/main" id="{FF7D6DE2-A10C-F47B-9060-B820FA8CEE2A}"/>
                      </a:ext>
                    </a:extLst>
                  </p:cNvPr>
                  <p:cNvSpPr txBox="1">
                    <a:spLocks/>
                  </p:cNvSpPr>
                  <p:nvPr/>
                </p:nvSpPr>
                <p:spPr>
                  <a:xfrm>
                    <a:off x="4255961" y="2485337"/>
                    <a:ext cx="3657601" cy="698709"/>
                  </a:xfrm>
                  <a:prstGeom prst="rect">
                    <a:avLst/>
                  </a:prstGeom>
                  <a:solidFill>
                    <a:schemeClr val="bg1">
                      <a:lumMod val="95000"/>
                    </a:schemeClr>
                  </a:solidFill>
                  <a:ln w="12700">
                    <a:noFill/>
                  </a:ln>
                </p:spPr>
                <p:txBody>
                  <a:bodyPr vert="horz" lIns="228600" tIns="91440" rIns="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914292" fontAlgn="auto">
                      <a:spcAft>
                        <a:spcPts val="0"/>
                      </a:spcAft>
                      <a:defRPr/>
                    </a:pPr>
                    <a:r>
                      <a:rPr lang="en-US" sz="1100">
                        <a:solidFill>
                          <a:schemeClr val="tx1"/>
                        </a:solidFill>
                        <a:cs typeface="Arial"/>
                      </a:rPr>
                      <a:t>Digitizes inspection, track and trace and corrective action and preventative action (CAPA) to attain and sustain key quality parameters</a:t>
                    </a:r>
                    <a:endParaRPr lang="en-US" sz="1100">
                      <a:solidFill>
                        <a:schemeClr val="tx1"/>
                      </a:solidFill>
                    </a:endParaRPr>
                  </a:p>
                </p:txBody>
              </p:sp>
              <p:sp>
                <p:nvSpPr>
                  <p:cNvPr id="56" name="Title 4">
                    <a:extLst>
                      <a:ext uri="{FF2B5EF4-FFF2-40B4-BE49-F238E27FC236}">
                        <a16:creationId xmlns:a16="http://schemas.microsoft.com/office/drawing/2014/main" id="{4207394E-C6BD-2DDC-48FD-C59B1EB73E44}"/>
                      </a:ext>
                    </a:extLst>
                  </p:cNvPr>
                  <p:cNvSpPr txBox="1">
                    <a:spLocks/>
                  </p:cNvSpPr>
                  <p:nvPr/>
                </p:nvSpPr>
                <p:spPr>
                  <a:xfrm>
                    <a:off x="4255961" y="3157308"/>
                    <a:ext cx="3657602" cy="916587"/>
                  </a:xfrm>
                  <a:prstGeom prst="rect">
                    <a:avLst/>
                  </a:prstGeom>
                  <a:solidFill>
                    <a:schemeClr val="accent4"/>
                  </a:solidFill>
                  <a:ln w="3175">
                    <a:noFill/>
                  </a:ln>
                </p:spPr>
                <p:txBody>
                  <a:bodyPr vert="horz" lIns="0" tIns="91440" rIns="45720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87338" lvl="1" indent="-10001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Increase quality testing speeds </a:t>
                    </a:r>
                    <a:r>
                      <a:rPr lang="en-US" sz="900" kern="0" noProof="1">
                        <a:solidFill>
                          <a:schemeClr val="bg1"/>
                        </a:solidFill>
                        <a:latin typeface="Poppins" pitchFamily="2" charset="77"/>
                        <a:cs typeface="Poppins" pitchFamily="2" charset="77"/>
                        <a:sym typeface="Arial"/>
                      </a:rPr>
                      <a:t>by between 20 and 30%</a:t>
                    </a:r>
                  </a:p>
                  <a:p>
                    <a:pPr marL="287338" lvl="1" indent="-100013" defTabSz="553822" fontAlgn="auto">
                      <a:buFont typeface="Arial" panose="020B0604020202020204" pitchFamily="34" charset="0"/>
                      <a:buChar char="•"/>
                      <a:defRPr/>
                    </a:pPr>
                    <a:r>
                      <a:rPr lang="en-US" sz="900" kern="0" noProof="1">
                        <a:solidFill>
                          <a:schemeClr val="bg1"/>
                        </a:solidFill>
                        <a:latin typeface="Poppins" pitchFamily="2" charset="77"/>
                        <a:cs typeface="Poppins" pitchFamily="2" charset="77"/>
                        <a:sym typeface="Arial"/>
                      </a:rPr>
                      <a:t>Raise </a:t>
                    </a:r>
                    <a:r>
                      <a:rPr lang="en-US" sz="900" b="1" kern="0" noProof="1">
                        <a:solidFill>
                          <a:schemeClr val="bg1"/>
                        </a:solidFill>
                        <a:latin typeface="Poppins" pitchFamily="2" charset="77"/>
                        <a:cs typeface="Poppins" pitchFamily="2" charset="77"/>
                        <a:sym typeface="Arial"/>
                      </a:rPr>
                      <a:t>accuracy</a:t>
                    </a:r>
                    <a:r>
                      <a:rPr lang="en-US" sz="900" kern="0" noProof="1">
                        <a:solidFill>
                          <a:schemeClr val="bg1"/>
                        </a:solidFill>
                        <a:latin typeface="Poppins" pitchFamily="2" charset="77"/>
                        <a:cs typeface="Poppins" pitchFamily="2" charset="77"/>
                        <a:sym typeface="Arial"/>
                      </a:rPr>
                      <a:t> levels by up to 10%</a:t>
                    </a:r>
                  </a:p>
                  <a:p>
                    <a:pPr marL="287338" lvl="1" indent="-10001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Mitigate</a:t>
                    </a:r>
                    <a:r>
                      <a:rPr lang="en-US" sz="900" kern="0" noProof="1">
                        <a:solidFill>
                          <a:schemeClr val="bg1"/>
                        </a:solidFill>
                        <a:latin typeface="Poppins" pitchFamily="2" charset="77"/>
                        <a:cs typeface="Poppins" pitchFamily="2" charset="77"/>
                        <a:sym typeface="Arial"/>
                      </a:rPr>
                      <a:t> </a:t>
                    </a:r>
                    <a:r>
                      <a:rPr lang="en-US" sz="900" b="1" kern="0" noProof="1">
                        <a:solidFill>
                          <a:schemeClr val="bg1"/>
                        </a:solidFill>
                        <a:latin typeface="Poppins" pitchFamily="2" charset="77"/>
                        <a:cs typeface="Poppins" pitchFamily="2" charset="77"/>
                        <a:sym typeface="Arial"/>
                      </a:rPr>
                      <a:t>errors</a:t>
                    </a:r>
                    <a:r>
                      <a:rPr lang="en-US" sz="900" kern="0" noProof="1">
                        <a:solidFill>
                          <a:schemeClr val="bg1"/>
                        </a:solidFill>
                        <a:latin typeface="Poppins" pitchFamily="2" charset="77"/>
                        <a:cs typeface="Poppins" pitchFamily="2" charset="77"/>
                        <a:sym typeface="Arial"/>
                      </a:rPr>
                      <a:t> with 99.95% accuracy</a:t>
                    </a:r>
                  </a:p>
                  <a:p>
                    <a:pPr marL="287338" lvl="1" indent="-100013" defTabSz="553822" fontAlgn="auto">
                      <a:buFont typeface="Arial" panose="020B0604020202020204" pitchFamily="34" charset="0"/>
                      <a:buChar char="•"/>
                      <a:defRPr/>
                    </a:pPr>
                    <a:r>
                      <a:rPr lang="en-US" sz="900" b="1" kern="0" noProof="1">
                        <a:solidFill>
                          <a:schemeClr val="bg1"/>
                        </a:solidFill>
                        <a:latin typeface="Poppins" pitchFamily="2" charset="77"/>
                        <a:cs typeface="Poppins" pitchFamily="2" charset="77"/>
                        <a:sym typeface="Arial"/>
                      </a:rPr>
                      <a:t>Reduce waste </a:t>
                    </a:r>
                    <a:r>
                      <a:rPr lang="en-US" sz="900" kern="0" noProof="1">
                        <a:solidFill>
                          <a:schemeClr val="bg1"/>
                        </a:solidFill>
                        <a:latin typeface="Poppins" pitchFamily="2" charset="77"/>
                        <a:cs typeface="Poppins" pitchFamily="2" charset="77"/>
                        <a:sym typeface="Arial"/>
                      </a:rPr>
                      <a:t>with 100% inspection</a:t>
                    </a:r>
                  </a:p>
                  <a:p>
                    <a:pPr marL="287338" marR="0" lvl="0" indent="-100013" algn="ctr" defTabSz="913943" rtl="0" eaLnBrk="1" fontAlgn="auto" latinLnBrk="0" hangingPunct="1">
                      <a:lnSpc>
                        <a:spcPct val="100000"/>
                      </a:lnSpc>
                      <a:spcBef>
                        <a:spcPts val="0"/>
                      </a:spcBef>
                      <a:spcAft>
                        <a:spcPts val="600"/>
                      </a:spcAft>
                      <a:buClrTx/>
                      <a:buSzTx/>
                      <a:buFont typeface="Arial" panose="020B0604020202020204" pitchFamily="34" charset="0"/>
                      <a:buNone/>
                      <a:defRPr/>
                    </a:pPr>
                    <a:endParaRPr lang="en-MY" sz="900" b="0" i="1">
                      <a:solidFill>
                        <a:schemeClr val="bg1"/>
                      </a:solidFill>
                    </a:endParaRPr>
                  </a:p>
                </p:txBody>
              </p:sp>
              <p:sp>
                <p:nvSpPr>
                  <p:cNvPr id="19" name="Title 4">
                    <a:extLst>
                      <a:ext uri="{FF2B5EF4-FFF2-40B4-BE49-F238E27FC236}">
                        <a16:creationId xmlns:a16="http://schemas.microsoft.com/office/drawing/2014/main" id="{060D3888-DB21-6B42-BACB-1CB3A726D18F}"/>
                      </a:ext>
                    </a:extLst>
                  </p:cNvPr>
                  <p:cNvSpPr txBox="1">
                    <a:spLocks/>
                  </p:cNvSpPr>
                  <p:nvPr/>
                </p:nvSpPr>
                <p:spPr>
                  <a:xfrm>
                    <a:off x="4250236" y="2234853"/>
                    <a:ext cx="3672011" cy="277985"/>
                  </a:xfrm>
                  <a:prstGeom prst="round2SameRect">
                    <a:avLst/>
                  </a:prstGeom>
                  <a:solidFill>
                    <a:schemeClr val="accent4"/>
                  </a:solid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31775" algn="l" defTabSz="914292" fontAlgn="auto">
                      <a:lnSpc>
                        <a:spcPct val="80000"/>
                      </a:lnSpc>
                      <a:spcAft>
                        <a:spcPts val="0"/>
                      </a:spcAft>
                      <a:defRPr/>
                    </a:pPr>
                    <a:r>
                      <a:rPr kumimoji="0" lang="en-US" sz="1300" b="1" i="0" u="none" strike="noStrike" kern="0" cap="none" spc="0" normalizeH="0" baseline="0" noProof="0" dirty="0">
                        <a:ln>
                          <a:noFill/>
                        </a:ln>
                        <a:solidFill>
                          <a:schemeClr val="bg1"/>
                        </a:solidFill>
                        <a:effectLst/>
                        <a:uLnTx/>
                        <a:uFillTx/>
                        <a:latin typeface="Arial"/>
                        <a:cs typeface="Arial"/>
                        <a:sym typeface="Arial"/>
                      </a:rPr>
                      <a:t>Optimized Quality</a:t>
                    </a:r>
                    <a:endParaRPr kumimoji="0" lang="en-US" sz="1100" i="0" u="none" strike="noStrike" kern="0" cap="none" spc="0" normalizeH="0" baseline="0" noProof="0" dirty="0">
                      <a:ln>
                        <a:noFill/>
                      </a:ln>
                      <a:solidFill>
                        <a:schemeClr val="bg1"/>
                      </a:solidFill>
                      <a:effectLst/>
                      <a:uLnTx/>
                      <a:uFillTx/>
                      <a:latin typeface="Arial"/>
                      <a:cs typeface="Arial"/>
                      <a:sym typeface="Arial"/>
                    </a:endParaRPr>
                  </a:p>
                </p:txBody>
              </p:sp>
              <p:sp>
                <p:nvSpPr>
                  <p:cNvPr id="68" name="TextBox 67">
                    <a:extLst>
                      <a:ext uri="{FF2B5EF4-FFF2-40B4-BE49-F238E27FC236}">
                        <a16:creationId xmlns:a16="http://schemas.microsoft.com/office/drawing/2014/main" id="{90ABCD26-8A47-59F1-2EA5-2A5A38EA20FC}"/>
                      </a:ext>
                    </a:extLst>
                  </p:cNvPr>
                  <p:cNvSpPr txBox="1"/>
                  <p:nvPr/>
                </p:nvSpPr>
                <p:spPr>
                  <a:xfrm>
                    <a:off x="6750329" y="4592535"/>
                    <a:ext cx="1152388" cy="307777"/>
                  </a:xfrm>
                  <a:prstGeom prst="rect">
                    <a:avLst/>
                  </a:prstGeom>
                  <a:noFill/>
                </p:spPr>
                <p:txBody>
                  <a:bodyPr wrap="square" lIns="91440" tIns="0" rIns="91440" bIns="0" rtlCol="0" anchor="t">
                    <a:spAutoFit/>
                  </a:bodyPr>
                  <a:lstStyle/>
                  <a:p>
                    <a:pPr algn="l" defTabSz="808147">
                      <a:defRPr/>
                    </a:pPr>
                    <a:r>
                      <a:rPr lang="en-US" sz="1000" b="1" dirty="0">
                        <a:solidFill>
                          <a:schemeClr val="accent4"/>
                        </a:solidFill>
                        <a:latin typeface="+mn-lt"/>
                        <a:cs typeface="Poppins"/>
                      </a:rPr>
                      <a:t>Digitize Batch/</a:t>
                    </a:r>
                  </a:p>
                  <a:p>
                    <a:pPr algn="l" defTabSz="808147">
                      <a:defRPr/>
                    </a:pPr>
                    <a:r>
                      <a:rPr lang="en-US" sz="1000" b="1" dirty="0">
                        <a:solidFill>
                          <a:schemeClr val="accent4"/>
                        </a:solidFill>
                        <a:latin typeface="+mn-lt"/>
                        <a:cs typeface="Poppins"/>
                      </a:rPr>
                      <a:t>Lot Traceability</a:t>
                    </a:r>
                  </a:p>
                </p:txBody>
              </p:sp>
              <p:sp>
                <p:nvSpPr>
                  <p:cNvPr id="72" name="TextBox 71">
                    <a:extLst>
                      <a:ext uri="{FF2B5EF4-FFF2-40B4-BE49-F238E27FC236}">
                        <a16:creationId xmlns:a16="http://schemas.microsoft.com/office/drawing/2014/main" id="{8CDFC817-3490-E162-682E-833F6E0B2FAB}"/>
                      </a:ext>
                    </a:extLst>
                  </p:cNvPr>
                  <p:cNvSpPr txBox="1"/>
                  <p:nvPr/>
                </p:nvSpPr>
                <p:spPr>
                  <a:xfrm>
                    <a:off x="4252133" y="4592535"/>
                    <a:ext cx="1178327" cy="461665"/>
                  </a:xfrm>
                  <a:prstGeom prst="rect">
                    <a:avLst/>
                  </a:prstGeom>
                  <a:noFill/>
                </p:spPr>
                <p:txBody>
                  <a:bodyPr wrap="square" lIns="91440" tIns="0" rIns="91440" bIns="0" rtlCol="0" anchor="t">
                    <a:spAutoFit/>
                  </a:bodyPr>
                  <a:lstStyle/>
                  <a:p>
                    <a:pPr algn="l" defTabSz="808147">
                      <a:defRPr/>
                    </a:pPr>
                    <a:r>
                      <a:rPr lang="en-US" sz="1000" b="1" dirty="0">
                        <a:solidFill>
                          <a:schemeClr val="accent4"/>
                        </a:solidFill>
                        <a:latin typeface="+mn-lt"/>
                        <a:cs typeface="Poppins"/>
                      </a:rPr>
                      <a:t>Automate Inspection and Quality Control</a:t>
                    </a:r>
                  </a:p>
                </p:txBody>
              </p:sp>
              <p:sp>
                <p:nvSpPr>
                  <p:cNvPr id="73" name="TextBox 72">
                    <a:extLst>
                      <a:ext uri="{FF2B5EF4-FFF2-40B4-BE49-F238E27FC236}">
                        <a16:creationId xmlns:a16="http://schemas.microsoft.com/office/drawing/2014/main" id="{93F575F5-C1C3-3213-DCAD-104721F704EE}"/>
                      </a:ext>
                    </a:extLst>
                  </p:cNvPr>
                  <p:cNvSpPr txBox="1"/>
                  <p:nvPr/>
                </p:nvSpPr>
                <p:spPr>
                  <a:xfrm>
                    <a:off x="5506934" y="4592535"/>
                    <a:ext cx="1178327" cy="615553"/>
                  </a:xfrm>
                  <a:prstGeom prst="rect">
                    <a:avLst/>
                  </a:prstGeom>
                  <a:noFill/>
                </p:spPr>
                <p:txBody>
                  <a:bodyPr wrap="square" lIns="91440" tIns="0" rIns="91440" bIns="0" rtlCol="0" anchor="t">
                    <a:spAutoFit/>
                  </a:bodyPr>
                  <a:lstStyle/>
                  <a:p>
                    <a:pPr algn="l" defTabSz="808147">
                      <a:defRPr/>
                    </a:pPr>
                    <a:r>
                      <a:rPr lang="en-US" sz="1000" b="1" dirty="0">
                        <a:solidFill>
                          <a:schemeClr val="accent4"/>
                        </a:solidFill>
                        <a:latin typeface="+mn-lt"/>
                        <a:cs typeface="Poppins"/>
                      </a:rPr>
                      <a:t>Accelerate Corrective and</a:t>
                    </a:r>
                  </a:p>
                  <a:p>
                    <a:pPr algn="l" defTabSz="808147">
                      <a:defRPr/>
                    </a:pPr>
                    <a:r>
                      <a:rPr lang="en-US" sz="1000" b="1" dirty="0">
                        <a:solidFill>
                          <a:schemeClr val="accent4"/>
                        </a:solidFill>
                        <a:latin typeface="+mn-lt"/>
                        <a:cs typeface="Poppins"/>
                      </a:rPr>
                      <a:t>Preventive Actions</a:t>
                    </a:r>
                  </a:p>
                </p:txBody>
              </p:sp>
            </p:grpSp>
          </p:grpSp>
          <p:pic>
            <p:nvPicPr>
              <p:cNvPr id="76" name="Picture 75" descr="A black background with a black square&#10;&#10;Description automatically generated with medium confidence">
                <a:extLst>
                  <a:ext uri="{FF2B5EF4-FFF2-40B4-BE49-F238E27FC236}">
                    <a16:creationId xmlns:a16="http://schemas.microsoft.com/office/drawing/2014/main" id="{1B6B2975-49F8-B4E8-59D0-DDD61457EF3A}"/>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5400000">
                <a:off x="5832391" y="4306789"/>
                <a:ext cx="543466" cy="3672011"/>
              </a:xfrm>
              <a:prstGeom prst="rect">
                <a:avLst/>
              </a:prstGeom>
            </p:spPr>
          </p:pic>
        </p:grpSp>
      </p:grpSp>
      <p:sp>
        <p:nvSpPr>
          <p:cNvPr id="38" name="Rectangle 37">
            <a:extLst>
              <a:ext uri="{FF2B5EF4-FFF2-40B4-BE49-F238E27FC236}">
                <a16:creationId xmlns:a16="http://schemas.microsoft.com/office/drawing/2014/main" id="{1489B368-24A8-850C-08B5-A3BD7BBDCB01}"/>
              </a:ext>
            </a:extLst>
          </p:cNvPr>
          <p:cNvSpPr/>
          <p:nvPr/>
        </p:nvSpPr>
        <p:spPr>
          <a:xfrm>
            <a:off x="4296714" y="4415911"/>
            <a:ext cx="3669551" cy="1481652"/>
          </a:xfrm>
          <a:prstGeom prst="rect">
            <a:avLst/>
          </a:prstGeom>
          <a:solidFill>
            <a:schemeClr val="bg1"/>
          </a:solidFill>
          <a:ln w="19050">
            <a:solidFill>
              <a:srgbClr val="1D21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F7ED04D-1CBD-0F95-2A90-CFB6EB61073A}"/>
              </a:ext>
            </a:extLst>
          </p:cNvPr>
          <p:cNvCxnSpPr/>
          <p:nvPr/>
        </p:nvCxnSpPr>
        <p:spPr>
          <a:xfrm>
            <a:off x="5475041" y="4415911"/>
            <a:ext cx="0" cy="1481652"/>
          </a:xfrm>
          <a:prstGeom prst="line">
            <a:avLst/>
          </a:prstGeom>
          <a:ln>
            <a:solidFill>
              <a:srgbClr val="1D21D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9205AF4-9141-A006-3017-09815F4740FC}"/>
              </a:ext>
            </a:extLst>
          </p:cNvPr>
          <p:cNvCxnSpPr/>
          <p:nvPr/>
        </p:nvCxnSpPr>
        <p:spPr>
          <a:xfrm>
            <a:off x="6732779" y="4415911"/>
            <a:ext cx="0" cy="1481652"/>
          </a:xfrm>
          <a:prstGeom prst="line">
            <a:avLst/>
          </a:prstGeom>
          <a:ln>
            <a:solidFill>
              <a:srgbClr val="1D21D4"/>
            </a:solidFill>
          </a:ln>
        </p:spPr>
        <p:style>
          <a:lnRef idx="1">
            <a:schemeClr val="accent1"/>
          </a:lnRef>
          <a:fillRef idx="0">
            <a:schemeClr val="accent1"/>
          </a:fillRef>
          <a:effectRef idx="0">
            <a:schemeClr val="accent1"/>
          </a:effectRef>
          <a:fontRef idx="minor">
            <a:schemeClr val="tx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8D7E3A3E-6443-8B3A-18D2-4C46DB94B1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5828354" y="2531818"/>
            <a:ext cx="543466" cy="3595811"/>
          </a:xfrm>
          <a:prstGeom prst="rect">
            <a:avLst/>
          </a:prstGeom>
        </p:spPr>
      </p:pic>
      <p:sp>
        <p:nvSpPr>
          <p:cNvPr id="44" name="Title 4">
            <a:extLst>
              <a:ext uri="{FF2B5EF4-FFF2-40B4-BE49-F238E27FC236}">
                <a16:creationId xmlns:a16="http://schemas.microsoft.com/office/drawing/2014/main" id="{F06C9BBB-4CF6-5850-42AF-B39ABF714C05}"/>
              </a:ext>
            </a:extLst>
          </p:cNvPr>
          <p:cNvSpPr txBox="1">
            <a:spLocks/>
          </p:cNvSpPr>
          <p:nvPr/>
        </p:nvSpPr>
        <p:spPr>
          <a:xfrm>
            <a:off x="4283433" y="2470677"/>
            <a:ext cx="3677703" cy="697072"/>
          </a:xfrm>
          <a:prstGeom prst="rect">
            <a:avLst/>
          </a:prstGeom>
          <a:solidFill>
            <a:schemeClr val="bg1">
              <a:lumMod val="95000"/>
            </a:schemeClr>
          </a:solidFill>
          <a:ln w="12700">
            <a:noFill/>
          </a:ln>
        </p:spPr>
        <p:txBody>
          <a:bodyPr vert="horz" lIns="228600" tIns="91440" rIns="9144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fontAlgn="base">
              <a:spcAft>
                <a:spcPct val="0"/>
              </a:spcAft>
              <a:defRPr/>
            </a:pPr>
            <a:r>
              <a:rPr lang="en-US" sz="1100" dirty="0">
                <a:solidFill>
                  <a:schemeClr val="tx1"/>
                </a:solidFill>
                <a:cs typeface="Arial"/>
              </a:rPr>
              <a:t>Equips workers the tools needed for agile, flexible work and encourages entrepreneurial decision-making to achieve KPIs</a:t>
            </a:r>
            <a:endParaRPr kumimoji="0" lang="en-US" sz="1100" b="1" i="0" u="none" strike="noStrike" kern="0" cap="none" spc="0" normalizeH="0" baseline="0" noProof="0" dirty="0">
              <a:ln>
                <a:noFill/>
              </a:ln>
              <a:solidFill>
                <a:schemeClr val="tx1"/>
              </a:solidFill>
              <a:effectLst/>
              <a:uLnTx/>
              <a:uFillTx/>
              <a:latin typeface="Arial" panose="020B0604020202020204"/>
              <a:ea typeface="+mj-ea"/>
              <a:cs typeface="+mj-cs"/>
            </a:endParaRPr>
          </a:p>
        </p:txBody>
      </p:sp>
      <p:sp>
        <p:nvSpPr>
          <p:cNvPr id="57" name="Title 4">
            <a:extLst>
              <a:ext uri="{FF2B5EF4-FFF2-40B4-BE49-F238E27FC236}">
                <a16:creationId xmlns:a16="http://schemas.microsoft.com/office/drawing/2014/main" id="{8C794282-B6F1-9EBE-B0B3-B5BCE173B6B6}"/>
              </a:ext>
            </a:extLst>
          </p:cNvPr>
          <p:cNvSpPr txBox="1">
            <a:spLocks/>
          </p:cNvSpPr>
          <p:nvPr/>
        </p:nvSpPr>
        <p:spPr>
          <a:xfrm>
            <a:off x="4289802" y="3157307"/>
            <a:ext cx="3671223" cy="916587"/>
          </a:xfrm>
          <a:prstGeom prst="rect">
            <a:avLst/>
          </a:prstGeom>
          <a:solidFill>
            <a:srgbClr val="1D21D4"/>
          </a:solidFill>
          <a:ln w="3175">
            <a:noFill/>
          </a:ln>
        </p:spPr>
        <p:txBody>
          <a:bodyPr vert="horz" lIns="0" tIns="91440" rIns="45720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87020" lvl="1" indent="-99695" defTabSz="553822" fontAlgn="auto">
              <a:buFont typeface="Arial" panose="020B0604020202020204" pitchFamily="34" charset="0"/>
              <a:buChar char="•"/>
              <a:defRPr/>
            </a:pPr>
            <a:r>
              <a:rPr lang="en-US" sz="900" b="1" kern="0" noProof="1">
                <a:solidFill>
                  <a:schemeClr val="bg1"/>
                </a:solidFill>
                <a:latin typeface="Poppins"/>
                <a:cs typeface="Poppins"/>
                <a:sym typeface="Arial"/>
              </a:rPr>
              <a:t>Eliminate</a:t>
            </a:r>
            <a:r>
              <a:rPr lang="en-US" sz="900" kern="0" noProof="1">
                <a:solidFill>
                  <a:schemeClr val="bg1"/>
                </a:solidFill>
                <a:latin typeface="Poppins"/>
                <a:cs typeface="Poppins"/>
                <a:sym typeface="Arial"/>
              </a:rPr>
              <a:t> involuntary and human factor </a:t>
            </a:r>
            <a:r>
              <a:rPr lang="en-US" sz="900" b="1" kern="0" noProof="1">
                <a:solidFill>
                  <a:schemeClr val="bg1"/>
                </a:solidFill>
                <a:latin typeface="Poppins"/>
                <a:cs typeface="Poppins"/>
                <a:sym typeface="Arial"/>
              </a:rPr>
              <a:t>errors</a:t>
            </a:r>
            <a:r>
              <a:rPr lang="en-US" sz="900" kern="0" noProof="1">
                <a:solidFill>
                  <a:schemeClr val="bg1"/>
                </a:solidFill>
                <a:latin typeface="Poppins"/>
                <a:cs typeface="Poppins"/>
                <a:sym typeface="Arial"/>
              </a:rPr>
              <a:t> by 10%</a:t>
            </a:r>
            <a:endParaRPr lang="en-US">
              <a:solidFill>
                <a:schemeClr val="bg1"/>
              </a:solidFill>
              <a:latin typeface="Poppins"/>
              <a:cs typeface="Poppins"/>
            </a:endParaRPr>
          </a:p>
          <a:p>
            <a:pPr marL="287020" lvl="1" indent="-99695" defTabSz="553822" fontAlgn="auto">
              <a:buFont typeface="Arial" panose="020B0604020202020204" pitchFamily="34" charset="0"/>
              <a:buChar char="•"/>
              <a:defRPr/>
            </a:pPr>
            <a:r>
              <a:rPr lang="en-US" sz="900" kern="0" noProof="1">
                <a:solidFill>
                  <a:schemeClr val="bg1"/>
                </a:solidFill>
                <a:latin typeface="Poppins"/>
                <a:cs typeface="Poppins"/>
                <a:sym typeface="Arial"/>
              </a:rPr>
              <a:t>Reduce workloads by </a:t>
            </a:r>
            <a:r>
              <a:rPr lang="en-US" sz="900" b="1" kern="0" noProof="1">
                <a:solidFill>
                  <a:schemeClr val="bg1"/>
                </a:solidFill>
                <a:latin typeface="Poppins"/>
                <a:cs typeface="Poppins"/>
                <a:sym typeface="Arial"/>
              </a:rPr>
              <a:t>cutting search time</a:t>
            </a:r>
            <a:r>
              <a:rPr lang="en-US" sz="900" kern="0" noProof="1">
                <a:solidFill>
                  <a:schemeClr val="bg1"/>
                </a:solidFill>
                <a:latin typeface="Poppins"/>
                <a:cs typeface="Poppins"/>
                <a:sym typeface="Arial"/>
              </a:rPr>
              <a:t> from &gt;8 hours to &lt; 30 minutes</a:t>
            </a:r>
            <a:endParaRPr lang="en-US" sz="900" kern="0" noProof="1">
              <a:solidFill>
                <a:schemeClr val="bg1"/>
              </a:solidFill>
              <a:latin typeface="Poppins"/>
              <a:cs typeface="Poppins"/>
            </a:endParaRPr>
          </a:p>
          <a:p>
            <a:pPr marL="287020" lvl="1" indent="-99695" defTabSz="553822" fontAlgn="auto">
              <a:buFont typeface="Arial" panose="020B0604020202020204" pitchFamily="34" charset="0"/>
              <a:buChar char="•"/>
              <a:defRPr/>
            </a:pPr>
            <a:r>
              <a:rPr lang="en-US" sz="900" b="1" kern="0" noProof="1">
                <a:solidFill>
                  <a:schemeClr val="bg1"/>
                </a:solidFill>
                <a:latin typeface="Poppins"/>
                <a:cs typeface="Poppins"/>
                <a:sym typeface="Arial"/>
              </a:rPr>
              <a:t>Save</a:t>
            </a:r>
            <a:r>
              <a:rPr lang="en-US" sz="900" kern="0" noProof="1">
                <a:solidFill>
                  <a:schemeClr val="bg1"/>
                </a:solidFill>
                <a:latin typeface="Poppins"/>
                <a:cs typeface="Poppins"/>
                <a:sym typeface="Arial"/>
              </a:rPr>
              <a:t> up to 35,000 </a:t>
            </a:r>
            <a:r>
              <a:rPr lang="en-US" sz="900" b="1" kern="0" noProof="1">
                <a:solidFill>
                  <a:schemeClr val="bg1"/>
                </a:solidFill>
                <a:latin typeface="Poppins"/>
                <a:cs typeface="Poppins"/>
                <a:sym typeface="Arial"/>
              </a:rPr>
              <a:t>man-hours</a:t>
            </a:r>
            <a:r>
              <a:rPr lang="en-US" sz="900" kern="0" noProof="1">
                <a:solidFill>
                  <a:schemeClr val="bg1"/>
                </a:solidFill>
                <a:latin typeface="Poppins"/>
                <a:cs typeface="Poppins"/>
                <a:sym typeface="Arial"/>
              </a:rPr>
              <a:t> per year</a:t>
            </a:r>
          </a:p>
        </p:txBody>
      </p:sp>
      <p:sp>
        <p:nvSpPr>
          <p:cNvPr id="20" name="Title 4">
            <a:extLst>
              <a:ext uri="{FF2B5EF4-FFF2-40B4-BE49-F238E27FC236}">
                <a16:creationId xmlns:a16="http://schemas.microsoft.com/office/drawing/2014/main" id="{7174A92C-1F10-4796-B13C-E47BBBF90070}"/>
              </a:ext>
            </a:extLst>
          </p:cNvPr>
          <p:cNvSpPr txBox="1">
            <a:spLocks/>
          </p:cNvSpPr>
          <p:nvPr/>
        </p:nvSpPr>
        <p:spPr>
          <a:xfrm>
            <a:off x="4288390" y="2234852"/>
            <a:ext cx="3672635" cy="277985"/>
          </a:xfrm>
          <a:prstGeom prst="round2SameRect">
            <a:avLst/>
          </a:prstGeom>
          <a:solidFill>
            <a:srgbClr val="1D21D4"/>
          </a:solid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31775" algn="l" defTabSz="914292" fontAlgn="auto">
              <a:lnSpc>
                <a:spcPct val="80000"/>
              </a:lnSpc>
              <a:spcAft>
                <a:spcPts val="0"/>
              </a:spcAft>
              <a:defRPr/>
            </a:pPr>
            <a:r>
              <a:rPr kumimoji="0" lang="en-US" sz="1300" b="1" i="0" u="none" strike="noStrike" kern="0" cap="none" spc="0" normalizeH="0" baseline="0" noProof="0">
                <a:ln>
                  <a:noFill/>
                </a:ln>
                <a:solidFill>
                  <a:schemeClr val="bg1"/>
                </a:solidFill>
                <a:effectLst/>
                <a:uLnTx/>
                <a:uFillTx/>
                <a:latin typeface="Arial"/>
                <a:cs typeface="Arial"/>
                <a:sym typeface="Arial"/>
              </a:rPr>
              <a:t>Augmented Workforce</a:t>
            </a:r>
            <a:endParaRPr kumimoji="0" lang="en-US" sz="1100" i="0" u="none" strike="noStrike" kern="0" cap="none" spc="0" normalizeH="0" baseline="0" noProof="0">
              <a:ln>
                <a:noFill/>
              </a:ln>
              <a:solidFill>
                <a:schemeClr val="bg1"/>
              </a:solidFill>
              <a:effectLst/>
              <a:uLnTx/>
              <a:uFillTx/>
              <a:latin typeface="Arial"/>
              <a:cs typeface="Arial"/>
              <a:sym typeface="Arial"/>
            </a:endParaRPr>
          </a:p>
        </p:txBody>
      </p:sp>
      <p:grpSp>
        <p:nvGrpSpPr>
          <p:cNvPr id="39" name="Group 38">
            <a:extLst>
              <a:ext uri="{FF2B5EF4-FFF2-40B4-BE49-F238E27FC236}">
                <a16:creationId xmlns:a16="http://schemas.microsoft.com/office/drawing/2014/main" id="{D20BF744-D60C-921E-FD04-ABCE6EB2AE73}"/>
              </a:ext>
            </a:extLst>
          </p:cNvPr>
          <p:cNvGrpSpPr/>
          <p:nvPr/>
        </p:nvGrpSpPr>
        <p:grpSpPr>
          <a:xfrm>
            <a:off x="5171535" y="852977"/>
            <a:ext cx="2209278" cy="1472852"/>
            <a:chOff x="9191989" y="1048601"/>
            <a:chExt cx="1723499" cy="1148999"/>
          </a:xfrm>
          <a:effectLst>
            <a:outerShdw blurRad="157207" dist="133269" dir="5400000" algn="t" rotWithShape="0">
              <a:prstClr val="black">
                <a:alpha val="19000"/>
              </a:prstClr>
            </a:outerShdw>
          </a:effectLst>
        </p:grpSpPr>
        <p:sp>
          <p:nvSpPr>
            <p:cNvPr id="23" name="Oval 22">
              <a:extLst>
                <a:ext uri="{FF2B5EF4-FFF2-40B4-BE49-F238E27FC236}">
                  <a16:creationId xmlns:a16="http://schemas.microsoft.com/office/drawing/2014/main" id="{0C7B0882-676F-5FAC-2028-84666CF06664}"/>
                </a:ext>
              </a:extLst>
            </p:cNvPr>
            <p:cNvSpPr/>
            <p:nvPr/>
          </p:nvSpPr>
          <p:spPr>
            <a:xfrm>
              <a:off x="9429155" y="1164553"/>
              <a:ext cx="837572" cy="837572"/>
            </a:xfrm>
            <a:prstGeom prst="ellipse">
              <a:avLst/>
            </a:prstGeom>
            <a:blipFill>
              <a:blip r:embed="rId8"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erson wearing goggles&#10;&#10;Description automatically generated">
              <a:extLst>
                <a:ext uri="{FF2B5EF4-FFF2-40B4-BE49-F238E27FC236}">
                  <a16:creationId xmlns:a16="http://schemas.microsoft.com/office/drawing/2014/main" id="{DD2A5277-5C45-9182-1998-4F4DCEDEFF0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91989" y="1048601"/>
              <a:ext cx="1723499" cy="1148999"/>
            </a:xfrm>
            <a:prstGeom prst="rect">
              <a:avLst/>
            </a:prstGeom>
          </p:spPr>
        </p:pic>
      </p:grpSp>
      <p:sp>
        <p:nvSpPr>
          <p:cNvPr id="69" name="TextBox 68">
            <a:extLst>
              <a:ext uri="{FF2B5EF4-FFF2-40B4-BE49-F238E27FC236}">
                <a16:creationId xmlns:a16="http://schemas.microsoft.com/office/drawing/2014/main" id="{57EE1173-B447-D26E-1E16-147251AAB7A4}"/>
              </a:ext>
            </a:extLst>
          </p:cNvPr>
          <p:cNvSpPr txBox="1"/>
          <p:nvPr/>
        </p:nvSpPr>
        <p:spPr>
          <a:xfrm>
            <a:off x="6910563" y="4592535"/>
            <a:ext cx="972394" cy="615553"/>
          </a:xfrm>
          <a:prstGeom prst="rect">
            <a:avLst/>
          </a:prstGeom>
          <a:noFill/>
        </p:spPr>
        <p:txBody>
          <a:bodyPr wrap="square" tIns="0" bIns="0" rtlCol="0">
            <a:spAutoFit/>
          </a:bodyPr>
          <a:lstStyle/>
          <a:p>
            <a:pPr algn="l" defTabSz="808147">
              <a:defRPr/>
            </a:pPr>
            <a:r>
              <a:rPr lang="en-US" sz="1000" b="1" dirty="0">
                <a:solidFill>
                  <a:srgbClr val="1D21D4"/>
                </a:solidFill>
                <a:latin typeface="+mn-lt"/>
                <a:cs typeface="Poppins" pitchFamily="2" charset="77"/>
              </a:rPr>
              <a:t>Digitize Training </a:t>
            </a:r>
          </a:p>
          <a:p>
            <a:pPr algn="l" defTabSz="808147">
              <a:defRPr/>
            </a:pPr>
            <a:r>
              <a:rPr lang="en-US" sz="1000" b="1" dirty="0">
                <a:solidFill>
                  <a:srgbClr val="1D21D4"/>
                </a:solidFill>
                <a:latin typeface="+mn-lt"/>
                <a:cs typeface="Poppins" pitchFamily="2" charset="77"/>
              </a:rPr>
              <a:t>and Workflows</a:t>
            </a:r>
          </a:p>
        </p:txBody>
      </p:sp>
      <p:sp>
        <p:nvSpPr>
          <p:cNvPr id="74" name="TextBox 73">
            <a:extLst>
              <a:ext uri="{FF2B5EF4-FFF2-40B4-BE49-F238E27FC236}">
                <a16:creationId xmlns:a16="http://schemas.microsoft.com/office/drawing/2014/main" id="{2F1ECD1B-58A5-20F3-2FC0-8E32957C1A01}"/>
              </a:ext>
            </a:extLst>
          </p:cNvPr>
          <p:cNvSpPr txBox="1"/>
          <p:nvPr/>
        </p:nvSpPr>
        <p:spPr>
          <a:xfrm>
            <a:off x="4370472" y="4592535"/>
            <a:ext cx="961510" cy="615553"/>
          </a:xfrm>
          <a:prstGeom prst="rect">
            <a:avLst/>
          </a:prstGeom>
          <a:noFill/>
        </p:spPr>
        <p:txBody>
          <a:bodyPr wrap="square" tIns="0" bIns="0" rtlCol="0">
            <a:spAutoFit/>
          </a:bodyPr>
          <a:lstStyle/>
          <a:p>
            <a:pPr algn="l" defTabSz="808147">
              <a:defRPr/>
            </a:pPr>
            <a:r>
              <a:rPr lang="en-US" sz="1000" b="1" dirty="0">
                <a:solidFill>
                  <a:srgbClr val="1D21D4"/>
                </a:solidFill>
                <a:latin typeface="+mn-lt"/>
                <a:cs typeface="Poppins" pitchFamily="2" charset="77"/>
              </a:rPr>
              <a:t>Empower Workforce with Greater Control</a:t>
            </a:r>
          </a:p>
        </p:txBody>
      </p:sp>
      <p:sp>
        <p:nvSpPr>
          <p:cNvPr id="75" name="TextBox 74">
            <a:extLst>
              <a:ext uri="{FF2B5EF4-FFF2-40B4-BE49-F238E27FC236}">
                <a16:creationId xmlns:a16="http://schemas.microsoft.com/office/drawing/2014/main" id="{52678FBC-8E45-26F2-7DF0-BED261790BE4}"/>
              </a:ext>
            </a:extLst>
          </p:cNvPr>
          <p:cNvSpPr txBox="1"/>
          <p:nvPr/>
        </p:nvSpPr>
        <p:spPr>
          <a:xfrm>
            <a:off x="5529235" y="4592535"/>
            <a:ext cx="1227682" cy="615553"/>
          </a:xfrm>
          <a:prstGeom prst="rect">
            <a:avLst/>
          </a:prstGeom>
          <a:noFill/>
        </p:spPr>
        <p:txBody>
          <a:bodyPr wrap="square" tIns="0" bIns="0" rtlCol="0">
            <a:spAutoFit/>
          </a:bodyPr>
          <a:lstStyle/>
          <a:p>
            <a:pPr algn="l" defTabSz="808147">
              <a:defRPr/>
            </a:pPr>
            <a:r>
              <a:rPr lang="en-US" sz="1000" b="1" dirty="0">
                <a:solidFill>
                  <a:srgbClr val="1D21D4"/>
                </a:solidFill>
                <a:latin typeface="+mn-lt"/>
                <a:cs typeface="Poppins" pitchFamily="2" charset="77"/>
              </a:rPr>
              <a:t>Integrated Communications and Collaboration</a:t>
            </a:r>
          </a:p>
        </p:txBody>
      </p:sp>
      <p:pic>
        <p:nvPicPr>
          <p:cNvPr id="77" name="Picture 76" descr="A black background with a black square&#10;&#10;Description automatically generated with medium confidence">
            <a:extLst>
              <a:ext uri="{FF2B5EF4-FFF2-40B4-BE49-F238E27FC236}">
                <a16:creationId xmlns:a16="http://schemas.microsoft.com/office/drawing/2014/main" id="{FC96D55C-86CD-6BDD-945F-2DC6AFD531B2}"/>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5400000">
            <a:off x="5859755" y="4306791"/>
            <a:ext cx="543466" cy="3672011"/>
          </a:xfrm>
          <a:prstGeom prst="rect">
            <a:avLst/>
          </a:prstGeom>
        </p:spPr>
      </p:pic>
      <p:sp>
        <p:nvSpPr>
          <p:cNvPr id="5" name="Slide Number Placeholder 4">
            <a:extLst>
              <a:ext uri="{FF2B5EF4-FFF2-40B4-BE49-F238E27FC236}">
                <a16:creationId xmlns:a16="http://schemas.microsoft.com/office/drawing/2014/main" id="{9F978EB8-FD6E-CABA-C0F0-0AFFDADB87A7}"/>
              </a:ext>
            </a:extLst>
          </p:cNvPr>
          <p:cNvSpPr>
            <a:spLocks noGrp="1"/>
          </p:cNvSpPr>
          <p:nvPr>
            <p:ph type="sldNum" sz="quarter" idx="4"/>
          </p:nvPr>
        </p:nvSpPr>
        <p:spPr/>
        <p:txBody>
          <a:bodyPr/>
          <a:lstStyle/>
          <a:p>
            <a:pPr defTabSz="914126" rtl="0"/>
            <a:fld id="{F19F85D4-6AC3-4CF9-A1A5-831DFC2C241F}" type="slidenum">
              <a:rPr lang="en-US" kern="1200" smtClean="0">
                <a:solidFill>
                  <a:srgbClr val="000000"/>
                </a:solidFill>
                <a:ea typeface="MS PGothic" pitchFamily="34" charset="-128"/>
                <a:cs typeface="+mn-cs"/>
              </a:rPr>
              <a:pPr defTabSz="914126" rtl="0"/>
              <a:t>15</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90412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B46CDD-74D8-30FF-8380-9030DE1D1598}"/>
              </a:ext>
            </a:extLst>
          </p:cNvPr>
          <p:cNvSpPr/>
          <p:nvPr/>
        </p:nvSpPr>
        <p:spPr>
          <a:xfrm>
            <a:off x="8002706" y="5280671"/>
            <a:ext cx="3693994" cy="119632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01EA394-45E0-CC80-9B22-63F3235F2CB0}"/>
              </a:ext>
            </a:extLst>
          </p:cNvPr>
          <p:cNvSpPr/>
          <p:nvPr/>
        </p:nvSpPr>
        <p:spPr>
          <a:xfrm>
            <a:off x="4192706" y="5280671"/>
            <a:ext cx="3658920" cy="119632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66305869-E2EB-6E4D-9E41-7910ABFC78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943679" y="1512976"/>
            <a:ext cx="543466" cy="3668826"/>
          </a:xfrm>
          <a:prstGeom prst="rect">
            <a:avLst/>
          </a:prstGeom>
        </p:spPr>
      </p:pic>
      <p:sp>
        <p:nvSpPr>
          <p:cNvPr id="19" name="Rectangle 18">
            <a:extLst>
              <a:ext uri="{FF2B5EF4-FFF2-40B4-BE49-F238E27FC236}">
                <a16:creationId xmlns:a16="http://schemas.microsoft.com/office/drawing/2014/main" id="{6782185D-A1E8-30F1-179D-E744288E0719}"/>
              </a:ext>
            </a:extLst>
          </p:cNvPr>
          <p:cNvSpPr/>
          <p:nvPr/>
        </p:nvSpPr>
        <p:spPr>
          <a:xfrm>
            <a:off x="381731" y="769205"/>
            <a:ext cx="3668040"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black background with a black square&#10;&#10;Description automatically generated with medium confidence">
            <a:extLst>
              <a:ext uri="{FF2B5EF4-FFF2-40B4-BE49-F238E27FC236}">
                <a16:creationId xmlns:a16="http://schemas.microsoft.com/office/drawing/2014/main" id="{485E2267-25A7-3869-4C83-2ABF4CFB4C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766723" y="1512976"/>
            <a:ext cx="543466" cy="3668826"/>
          </a:xfrm>
          <a:prstGeom prst="rect">
            <a:avLst/>
          </a:prstGeom>
        </p:spPr>
      </p:pic>
      <p:sp>
        <p:nvSpPr>
          <p:cNvPr id="23" name="Rectangle 22">
            <a:extLst>
              <a:ext uri="{FF2B5EF4-FFF2-40B4-BE49-F238E27FC236}">
                <a16:creationId xmlns:a16="http://schemas.microsoft.com/office/drawing/2014/main" id="{3DA9EB8A-4ABD-BB9C-B3E3-091F2CD1A8CB}"/>
              </a:ext>
            </a:extLst>
          </p:cNvPr>
          <p:cNvSpPr/>
          <p:nvPr/>
        </p:nvSpPr>
        <p:spPr>
          <a:xfrm>
            <a:off x="4204775" y="769205"/>
            <a:ext cx="3643825"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9B69EE59-95A0-373F-3D06-A0F182015A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590554" y="1512976"/>
            <a:ext cx="543466" cy="3668826"/>
          </a:xfrm>
          <a:prstGeom prst="rect">
            <a:avLst/>
          </a:prstGeom>
        </p:spPr>
      </p:pic>
      <p:sp>
        <p:nvSpPr>
          <p:cNvPr id="27" name="Rectangle 26">
            <a:extLst>
              <a:ext uri="{FF2B5EF4-FFF2-40B4-BE49-F238E27FC236}">
                <a16:creationId xmlns:a16="http://schemas.microsoft.com/office/drawing/2014/main" id="{522008E4-5415-8E04-9793-EDA3506EA8E0}"/>
              </a:ext>
            </a:extLst>
          </p:cNvPr>
          <p:cNvSpPr/>
          <p:nvPr/>
        </p:nvSpPr>
        <p:spPr>
          <a:xfrm>
            <a:off x="8002818" y="769205"/>
            <a:ext cx="3693828"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AE7899-AEA7-CB4B-1D6F-84FA2A9DFF54}"/>
              </a:ext>
            </a:extLst>
          </p:cNvPr>
          <p:cNvSpPr/>
          <p:nvPr/>
        </p:nvSpPr>
        <p:spPr>
          <a:xfrm>
            <a:off x="386157" y="5280671"/>
            <a:ext cx="3658920" cy="119632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E8DCFB6-51D0-103F-01A4-EBBF3795FB96}"/>
              </a:ext>
            </a:extLst>
          </p:cNvPr>
          <p:cNvSpPr txBox="1"/>
          <p:nvPr/>
        </p:nvSpPr>
        <p:spPr>
          <a:xfrm>
            <a:off x="381001" y="380999"/>
            <a:ext cx="11315700" cy="387191"/>
          </a:xfrm>
          <a:prstGeom prst="round2SameRect">
            <a:avLst/>
          </a:prstGeom>
          <a:solidFill>
            <a:srgbClr val="6163CC"/>
          </a:solidFill>
          <a:ln>
            <a:noFill/>
          </a:ln>
        </p:spPr>
        <p:txBody>
          <a:bodyPr wrap="square" lIns="0" tIns="45720" rIns="0" bIns="45720" anchor="ctr">
            <a:spAutoFit/>
          </a:bodyPr>
          <a:lstStyle/>
          <a:p>
            <a:pPr marL="0" marR="0" lvl="0" indent="0" algn="ctr" defTabSz="553886"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latin typeface="Arial" panose="020B0604020202020204"/>
                <a:ea typeface="+mj-ea"/>
                <a:cs typeface="+mj-cs"/>
                <a:sym typeface="Arial"/>
              </a:rPr>
              <a:t>Actionable Visibility</a:t>
            </a:r>
          </a:p>
        </p:txBody>
      </p:sp>
      <p:sp>
        <p:nvSpPr>
          <p:cNvPr id="43" name="Title 4">
            <a:extLst>
              <a:ext uri="{FF2B5EF4-FFF2-40B4-BE49-F238E27FC236}">
                <a16:creationId xmlns:a16="http://schemas.microsoft.com/office/drawing/2014/main" id="{3B1AE1C4-33DF-82E3-53E9-157F97C81866}"/>
              </a:ext>
            </a:extLst>
          </p:cNvPr>
          <p:cNvSpPr txBox="1">
            <a:spLocks/>
          </p:cNvSpPr>
          <p:nvPr/>
        </p:nvSpPr>
        <p:spPr>
          <a:xfrm>
            <a:off x="4384202" y="907881"/>
            <a:ext cx="3298321" cy="548909"/>
          </a:xfrm>
          <a:prstGeom prst="rect">
            <a:avLst/>
          </a:prstGeom>
          <a:noFill/>
          <a:ln w="12700">
            <a:noFill/>
          </a:ln>
        </p:spPr>
        <p:txBody>
          <a:bodyPr vert="horz" lIns="0" tIns="0" rIns="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914292" fontAlgn="auto">
              <a:spcAft>
                <a:spcPts val="0"/>
              </a:spcAft>
              <a:defRPr/>
            </a:pPr>
            <a:r>
              <a:rPr lang="en-US" sz="1400" b="1" kern="0" noProof="1">
                <a:solidFill>
                  <a:schemeClr val="accent4"/>
                </a:solidFill>
                <a:latin typeface="+mj-lt"/>
                <a:cs typeface="Poppins"/>
              </a:rPr>
              <a:t>Optimize Material Movement and Management </a:t>
            </a:r>
          </a:p>
        </p:txBody>
      </p:sp>
      <p:sp>
        <p:nvSpPr>
          <p:cNvPr id="44" name="Title 4">
            <a:extLst>
              <a:ext uri="{FF2B5EF4-FFF2-40B4-BE49-F238E27FC236}">
                <a16:creationId xmlns:a16="http://schemas.microsoft.com/office/drawing/2014/main" id="{F06C9BBB-4CF6-5850-42AF-B39ABF714C05}"/>
              </a:ext>
            </a:extLst>
          </p:cNvPr>
          <p:cNvSpPr txBox="1">
            <a:spLocks/>
          </p:cNvSpPr>
          <p:nvPr/>
        </p:nvSpPr>
        <p:spPr>
          <a:xfrm>
            <a:off x="8220470" y="907881"/>
            <a:ext cx="2752330" cy="450248"/>
          </a:xfrm>
          <a:prstGeom prst="rect">
            <a:avLst/>
          </a:prstGeom>
          <a:noFill/>
          <a:ln w="12700">
            <a:noFill/>
          </a:ln>
        </p:spPr>
        <p:txBody>
          <a:bodyPr vert="horz" lIns="0" tIns="0" rIns="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0" marR="0" lvl="0" indent="0" algn="l" defTabSz="914126" eaLnBrk="1" fontAlgn="base" latinLnBrk="0" hangingPunct="1">
              <a:spcBef>
                <a:spcPct val="0"/>
              </a:spcBef>
              <a:spcAft>
                <a:spcPct val="0"/>
              </a:spcAft>
              <a:buClrTx/>
              <a:buSzTx/>
              <a:buFontTx/>
              <a:buNone/>
              <a:tabLst/>
              <a:defRPr/>
            </a:pPr>
            <a:r>
              <a:rPr kumimoji="0" lang="en-US" sz="1400" b="1" i="0" u="none" strike="noStrike" kern="0" cap="none" spc="0" normalizeH="0" baseline="0" noProof="0" dirty="0">
                <a:ln>
                  <a:noFill/>
                </a:ln>
                <a:solidFill>
                  <a:schemeClr val="accent4"/>
                </a:solidFill>
                <a:effectLst/>
                <a:uLnTx/>
                <a:uFillTx/>
                <a:latin typeface="+mj-lt"/>
                <a:ea typeface="+mj-ea"/>
                <a:cs typeface="+mj-cs"/>
              </a:rPr>
              <a:t>Enhance Process Performance &amp; Demand Planning</a:t>
            </a:r>
          </a:p>
        </p:txBody>
      </p:sp>
      <p:sp>
        <p:nvSpPr>
          <p:cNvPr id="45" name="Title 4">
            <a:extLst>
              <a:ext uri="{FF2B5EF4-FFF2-40B4-BE49-F238E27FC236}">
                <a16:creationId xmlns:a16="http://schemas.microsoft.com/office/drawing/2014/main" id="{FF7D6DE2-A10C-F47B-9060-B820FA8CEE2A}"/>
              </a:ext>
            </a:extLst>
          </p:cNvPr>
          <p:cNvSpPr txBox="1">
            <a:spLocks/>
          </p:cNvSpPr>
          <p:nvPr/>
        </p:nvSpPr>
        <p:spPr>
          <a:xfrm>
            <a:off x="575415" y="907881"/>
            <a:ext cx="3136893" cy="450491"/>
          </a:xfrm>
          <a:prstGeom prst="rect">
            <a:avLst/>
          </a:prstGeom>
          <a:noFill/>
          <a:ln w="12700">
            <a:noFill/>
          </a:ln>
        </p:spPr>
        <p:txBody>
          <a:bodyPr vert="horz" lIns="0" tIns="0" rIns="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914292" fontAlgn="auto">
              <a:spcAft>
                <a:spcPts val="0"/>
              </a:spcAft>
              <a:defRPr/>
            </a:pPr>
            <a:r>
              <a:rPr lang="en-US" sz="1400" b="1" kern="0" noProof="1">
                <a:solidFill>
                  <a:schemeClr val="accent4"/>
                </a:solidFill>
                <a:latin typeface="+mj-lt"/>
                <a:cs typeface="Poppins"/>
              </a:rPr>
              <a:t>Enable Identification </a:t>
            </a:r>
            <a:r>
              <a:rPr lang="en-US" sz="1400" b="1" noProof="1">
                <a:solidFill>
                  <a:schemeClr val="accent4"/>
                </a:solidFill>
                <a:latin typeface="+mj-lt"/>
                <a:cs typeface="Poppins"/>
              </a:rPr>
              <a:t>and</a:t>
            </a:r>
            <a:r>
              <a:rPr lang="en-US" sz="1400" b="1" kern="0" noProof="1">
                <a:solidFill>
                  <a:schemeClr val="accent4"/>
                </a:solidFill>
                <a:latin typeface="+mj-lt"/>
                <a:cs typeface="Poppins"/>
              </a:rPr>
              <a:t> Tracking</a:t>
            </a:r>
          </a:p>
          <a:p>
            <a:pPr algn="l" defTabSz="914292" fontAlgn="auto">
              <a:spcAft>
                <a:spcPts val="0"/>
              </a:spcAft>
              <a:defRPr/>
            </a:pPr>
            <a:r>
              <a:rPr kumimoji="0" lang="en-US" sz="1400" b="1" i="0" u="none" strike="noStrike" cap="none" spc="0" normalizeH="0" baseline="0" noProof="1">
                <a:ln>
                  <a:noFill/>
                </a:ln>
                <a:solidFill>
                  <a:schemeClr val="accent4"/>
                </a:solidFill>
                <a:effectLst/>
                <a:uLnTx/>
                <a:uFillTx/>
                <a:latin typeface="+mj-lt"/>
                <a:cs typeface="Poppins"/>
                <a:sym typeface="Arial"/>
              </a:rPr>
              <a:t>(In</a:t>
            </a:r>
            <a:r>
              <a:rPr lang="en-US" sz="1400" b="1" noProof="1">
                <a:solidFill>
                  <a:schemeClr val="accent4"/>
                </a:solidFill>
                <a:latin typeface="+mj-lt"/>
                <a:cs typeface="Poppins"/>
              </a:rPr>
              <a:t>ventory, Assets, Components)</a:t>
            </a:r>
            <a:endParaRPr kumimoji="0" lang="en-US" sz="1400" b="1" i="0" u="none" strike="noStrike" kern="0" cap="none" spc="0" normalizeH="0" baseline="0" noProof="0" dirty="0">
              <a:ln>
                <a:noFill/>
              </a:ln>
              <a:solidFill>
                <a:schemeClr val="accent4"/>
              </a:solidFill>
              <a:effectLst/>
              <a:uLnTx/>
              <a:uFillTx/>
              <a:latin typeface="+mj-lt"/>
              <a:cs typeface="Poppins"/>
              <a:sym typeface="Arial"/>
            </a:endParaRPr>
          </a:p>
        </p:txBody>
      </p:sp>
      <p:sp>
        <p:nvSpPr>
          <p:cNvPr id="55" name="Title 4">
            <a:extLst>
              <a:ext uri="{FF2B5EF4-FFF2-40B4-BE49-F238E27FC236}">
                <a16:creationId xmlns:a16="http://schemas.microsoft.com/office/drawing/2014/main" id="{E3B36599-C7C8-55BC-1662-F1F4692BFBDA}"/>
              </a:ext>
            </a:extLst>
          </p:cNvPr>
          <p:cNvSpPr txBox="1">
            <a:spLocks/>
          </p:cNvSpPr>
          <p:nvPr/>
        </p:nvSpPr>
        <p:spPr>
          <a:xfrm>
            <a:off x="4202470" y="1460619"/>
            <a:ext cx="3646130" cy="1715236"/>
          </a:xfrm>
          <a:prstGeom prst="rect">
            <a:avLst/>
          </a:prstGeom>
          <a:solidFill>
            <a:srgbClr val="6163CC"/>
          </a:solidFill>
          <a:ln w="3175">
            <a:noFill/>
          </a:ln>
        </p:spPr>
        <p:txBody>
          <a:bodyPr vert="horz" lIns="91440" tIns="182880" rIns="9144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Enable inbound processing of warehouse materials</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Instantly and accurately identify, locate and count material</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Set thresholds and track real-time material levels</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Automate transport of work-in-progress material between lines and work cells, reducing foot traffic and improving safety</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Enable dynamic lineside replenishment of materials</a:t>
            </a:r>
          </a:p>
          <a:p>
            <a:pPr marL="228600" indent="-146050" algn="l" defTabSz="808147" fontAlgn="auto">
              <a:lnSpc>
                <a:spcPct val="80000"/>
              </a:lnSpc>
              <a:spcBef>
                <a:spcPts val="0"/>
              </a:spcBef>
              <a:spcAft>
                <a:spcPts val="200"/>
              </a:spcAft>
              <a:buFont typeface="Arial" panose="020B0604020202020204" pitchFamily="34" charset="0"/>
              <a:buChar char="•"/>
              <a:defRPr/>
            </a:pPr>
            <a:r>
              <a:rPr lang="en-US" noProof="1">
                <a:solidFill>
                  <a:schemeClr val="bg1"/>
                </a:solidFill>
              </a:rPr>
              <a:t>Automate dunnage removal</a:t>
            </a:r>
          </a:p>
        </p:txBody>
      </p:sp>
      <p:sp>
        <p:nvSpPr>
          <p:cNvPr id="56" name="Title 4">
            <a:extLst>
              <a:ext uri="{FF2B5EF4-FFF2-40B4-BE49-F238E27FC236}">
                <a16:creationId xmlns:a16="http://schemas.microsoft.com/office/drawing/2014/main" id="{4207394E-C6BD-2DDC-48FD-C59B1EB73E44}"/>
              </a:ext>
            </a:extLst>
          </p:cNvPr>
          <p:cNvSpPr txBox="1">
            <a:spLocks/>
          </p:cNvSpPr>
          <p:nvPr/>
        </p:nvSpPr>
        <p:spPr>
          <a:xfrm>
            <a:off x="380699" y="1460620"/>
            <a:ext cx="3667553" cy="1715236"/>
          </a:xfrm>
          <a:prstGeom prst="rect">
            <a:avLst/>
          </a:prstGeom>
          <a:solidFill>
            <a:srgbClr val="6163CC"/>
          </a:solidFill>
          <a:ln w="3175">
            <a:noFill/>
          </a:ln>
        </p:spPr>
        <p:txBody>
          <a:bodyPr vert="horz" lIns="182880" tIns="182880"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defTabSz="808147" fontAlgn="auto">
              <a:spcBef>
                <a:spcPts val="90"/>
              </a:spcBef>
              <a:spcAft>
                <a:spcPts val="0"/>
              </a:spcAft>
              <a:defRPr/>
            </a:pPr>
            <a:r>
              <a:rPr lang="en-US" sz="1000" noProof="1">
                <a:solidFill>
                  <a:schemeClr val="bg1"/>
                </a:solidFill>
              </a:rPr>
              <a:t>Enable and provide near real-time location sensing and inventory tracking/audits of assets and components using various sensing and locationing technologies </a:t>
            </a:r>
          </a:p>
          <a:p>
            <a:pPr defTabSz="808147" fontAlgn="auto">
              <a:spcBef>
                <a:spcPts val="90"/>
              </a:spcBef>
              <a:spcAft>
                <a:spcPts val="0"/>
              </a:spcAft>
              <a:defRPr/>
            </a:pPr>
            <a:r>
              <a:rPr lang="en-US" sz="1000" noProof="1">
                <a:solidFill>
                  <a:schemeClr val="bg1"/>
                </a:solidFill>
              </a:rPr>
              <a:t>Manage and track usage status of assets/racks across multiple routes</a:t>
            </a:r>
          </a:p>
          <a:p>
            <a:pPr defTabSz="808147" fontAlgn="auto">
              <a:spcBef>
                <a:spcPts val="90"/>
              </a:spcBef>
              <a:spcAft>
                <a:spcPts val="0"/>
              </a:spcAft>
              <a:defRPr/>
            </a:pPr>
            <a:r>
              <a:rPr lang="en-US" sz="1000" noProof="1">
                <a:solidFill>
                  <a:schemeClr val="bg1"/>
                </a:solidFill>
              </a:rPr>
              <a:t>Confirm final quantities produced and distributed to streamline payment and orders</a:t>
            </a:r>
          </a:p>
        </p:txBody>
      </p:sp>
      <p:sp>
        <p:nvSpPr>
          <p:cNvPr id="57" name="Title 4">
            <a:extLst>
              <a:ext uri="{FF2B5EF4-FFF2-40B4-BE49-F238E27FC236}">
                <a16:creationId xmlns:a16="http://schemas.microsoft.com/office/drawing/2014/main" id="{8C794282-B6F1-9EBE-B0B3-B5BCE173B6B6}"/>
              </a:ext>
            </a:extLst>
          </p:cNvPr>
          <p:cNvSpPr txBox="1">
            <a:spLocks/>
          </p:cNvSpPr>
          <p:nvPr/>
        </p:nvSpPr>
        <p:spPr>
          <a:xfrm>
            <a:off x="8001000" y="1466789"/>
            <a:ext cx="3695699" cy="1680100"/>
          </a:xfrm>
          <a:prstGeom prst="rect">
            <a:avLst/>
          </a:prstGeom>
          <a:solidFill>
            <a:srgbClr val="6163CC"/>
          </a:solidFill>
          <a:ln w="3175">
            <a:noFill/>
          </a:ln>
        </p:spPr>
        <p:txBody>
          <a:bodyPr vert="horz" lIns="91440" tIns="182880"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33363" indent="-117475" defTabSz="808147" fontAlgn="auto">
              <a:lnSpc>
                <a:spcPct val="80000"/>
              </a:lnSpc>
              <a:spcBef>
                <a:spcPts val="0"/>
              </a:spcBef>
              <a:spcAft>
                <a:spcPts val="200"/>
              </a:spcAft>
              <a:defRPr/>
            </a:pPr>
            <a:r>
              <a:rPr lang="en-US" sz="1000" noProof="1">
                <a:solidFill>
                  <a:schemeClr val="bg1"/>
                </a:solidFill>
              </a:rPr>
              <a:t>Create a centralized vision of the enterprise through integration with MES and ERP systems, providing end-to-end visibility, from supply chain through production</a:t>
            </a:r>
          </a:p>
          <a:p>
            <a:pPr marL="233363" indent="-117475" defTabSz="808147" fontAlgn="auto">
              <a:lnSpc>
                <a:spcPct val="80000"/>
              </a:lnSpc>
              <a:spcBef>
                <a:spcPts val="0"/>
              </a:spcBef>
              <a:spcAft>
                <a:spcPts val="200"/>
              </a:spcAft>
              <a:defRPr/>
            </a:pPr>
            <a:r>
              <a:rPr lang="en-US" sz="1000" noProof="1">
                <a:solidFill>
                  <a:schemeClr val="bg1"/>
                </a:solidFill>
              </a:rPr>
              <a:t>Easily access key data like production metrics, KPIs, and predictive maintenance insights</a:t>
            </a:r>
          </a:p>
          <a:p>
            <a:pPr marL="233363" indent="-117475" defTabSz="808147" fontAlgn="auto">
              <a:lnSpc>
                <a:spcPct val="80000"/>
              </a:lnSpc>
              <a:spcBef>
                <a:spcPts val="0"/>
              </a:spcBef>
              <a:spcAft>
                <a:spcPts val="200"/>
              </a:spcAft>
              <a:defRPr/>
            </a:pPr>
            <a:r>
              <a:rPr lang="en-US" sz="1000" noProof="1">
                <a:solidFill>
                  <a:schemeClr val="bg1"/>
                </a:solidFill>
              </a:rPr>
              <a:t>Leverage data and AI driven  insights to enable swift issue detection, actionable guidance to frontline workers, and efficient bottleneck resolution</a:t>
            </a:r>
          </a:p>
          <a:p>
            <a:pPr marL="233363" indent="-117475" defTabSz="808147" fontAlgn="auto">
              <a:lnSpc>
                <a:spcPct val="80000"/>
              </a:lnSpc>
              <a:spcBef>
                <a:spcPts val="0"/>
              </a:spcBef>
              <a:spcAft>
                <a:spcPts val="200"/>
              </a:spcAft>
              <a:defRPr/>
            </a:pPr>
            <a:r>
              <a:rPr lang="en-US" sz="1000" noProof="1">
                <a:solidFill>
                  <a:schemeClr val="bg1"/>
                </a:solidFill>
              </a:rPr>
              <a:t>Utilize AI-integrated forecasting and planning solutions to predict, shape, and execute demand across the plant floor and supply chain</a:t>
            </a:r>
          </a:p>
        </p:txBody>
      </p:sp>
      <p:sp>
        <p:nvSpPr>
          <p:cNvPr id="51" name="TextBox 50">
            <a:extLst>
              <a:ext uri="{FF2B5EF4-FFF2-40B4-BE49-F238E27FC236}">
                <a16:creationId xmlns:a16="http://schemas.microsoft.com/office/drawing/2014/main" id="{9665AB6C-6831-CCE4-A94D-73FEDF8A46E8}"/>
              </a:ext>
            </a:extLst>
          </p:cNvPr>
          <p:cNvSpPr txBox="1"/>
          <p:nvPr/>
        </p:nvSpPr>
        <p:spPr>
          <a:xfrm>
            <a:off x="8999482" y="5349458"/>
            <a:ext cx="2492500" cy="900246"/>
          </a:xfrm>
          <a:prstGeom prst="rect">
            <a:avLst/>
          </a:prstGeom>
          <a:noFill/>
        </p:spPr>
        <p:txBody>
          <a:bodyPr wrap="square" rtlCol="0">
            <a:spAutoFit/>
          </a:bodyPr>
          <a:lstStyle/>
          <a:p>
            <a:r>
              <a:rPr lang="en-US" sz="1050" b="1" dirty="0">
                <a:solidFill>
                  <a:schemeClr val="accent4"/>
                </a:solidFill>
              </a:rPr>
              <a:t>Bimbo Bakeries </a:t>
            </a:r>
            <a:r>
              <a:rPr lang="en-US" sz="1050" dirty="0">
                <a:solidFill>
                  <a:schemeClr val="accent4"/>
                </a:solidFill>
              </a:rPr>
              <a:t>improved forecasts and minimized waste by leveraging an AI-powered demand and planning solution, empowering front-line teams with greater visibility and productivity.</a:t>
            </a:r>
          </a:p>
        </p:txBody>
      </p:sp>
      <p:grpSp>
        <p:nvGrpSpPr>
          <p:cNvPr id="4" name="Group 3">
            <a:extLst>
              <a:ext uri="{FF2B5EF4-FFF2-40B4-BE49-F238E27FC236}">
                <a16:creationId xmlns:a16="http://schemas.microsoft.com/office/drawing/2014/main" id="{B95C193D-93EF-1041-1FD0-8B43D2B40AE6}"/>
              </a:ext>
            </a:extLst>
          </p:cNvPr>
          <p:cNvGrpSpPr/>
          <p:nvPr/>
        </p:nvGrpSpPr>
        <p:grpSpPr>
          <a:xfrm>
            <a:off x="445646" y="5351254"/>
            <a:ext cx="3605196" cy="1062306"/>
            <a:chOff x="4307117" y="5351254"/>
            <a:chExt cx="3605196" cy="1062306"/>
          </a:xfrm>
        </p:grpSpPr>
        <p:sp>
          <p:nvSpPr>
            <p:cNvPr id="6" name="TextBox 5">
              <a:extLst>
                <a:ext uri="{FF2B5EF4-FFF2-40B4-BE49-F238E27FC236}">
                  <a16:creationId xmlns:a16="http://schemas.microsoft.com/office/drawing/2014/main" id="{889D1996-3CEE-0C08-C7C2-36EE6B16F36F}"/>
                </a:ext>
              </a:extLst>
            </p:cNvPr>
            <p:cNvSpPr txBox="1"/>
            <p:nvPr/>
          </p:nvSpPr>
          <p:spPr>
            <a:xfrm>
              <a:off x="5340562" y="5351731"/>
              <a:ext cx="2571751" cy="1061829"/>
            </a:xfrm>
            <a:prstGeom prst="rect">
              <a:avLst/>
            </a:prstGeom>
            <a:noFill/>
          </p:spPr>
          <p:txBody>
            <a:bodyPr wrap="square" rtlCol="0">
              <a:spAutoFit/>
            </a:bodyPr>
            <a:lstStyle/>
            <a:p>
              <a:r>
                <a:rPr lang="en-US" sz="1050" b="1" dirty="0">
                  <a:solidFill>
                    <a:schemeClr val="accent4"/>
                  </a:solidFill>
                </a:rPr>
                <a:t>G3 Boats </a:t>
              </a:r>
              <a:r>
                <a:rPr lang="en-US" sz="1050" dirty="0">
                  <a:solidFill>
                    <a:schemeClr val="accent4"/>
                  </a:solidFill>
                </a:rPr>
                <a:t>enhanced production line insight and achieved real-time visibility across the plant with automated data capture, real-time work orders through the production process and automatic alerts and notifications.</a:t>
              </a:r>
            </a:p>
          </p:txBody>
        </p:sp>
        <p:pic>
          <p:nvPicPr>
            <p:cNvPr id="15" name="Picture 14">
              <a:extLst>
                <a:ext uri="{FF2B5EF4-FFF2-40B4-BE49-F238E27FC236}">
                  <a16:creationId xmlns:a16="http://schemas.microsoft.com/office/drawing/2014/main" id="{A207E78F-08FA-82EE-8CE6-962B675CB76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307117" y="5351254"/>
              <a:ext cx="1048159" cy="432772"/>
            </a:xfrm>
            <a:prstGeom prst="rect">
              <a:avLst/>
            </a:prstGeom>
          </p:spPr>
        </p:pic>
      </p:grpSp>
      <p:grpSp>
        <p:nvGrpSpPr>
          <p:cNvPr id="5" name="Group 4">
            <a:extLst>
              <a:ext uri="{FF2B5EF4-FFF2-40B4-BE49-F238E27FC236}">
                <a16:creationId xmlns:a16="http://schemas.microsoft.com/office/drawing/2014/main" id="{5D58A5F2-5626-2EEE-519F-FD02A82D7E93}"/>
              </a:ext>
            </a:extLst>
          </p:cNvPr>
          <p:cNvGrpSpPr/>
          <p:nvPr/>
        </p:nvGrpSpPr>
        <p:grpSpPr>
          <a:xfrm>
            <a:off x="4294121" y="5209649"/>
            <a:ext cx="3633045" cy="1223412"/>
            <a:chOff x="439032" y="5209649"/>
            <a:chExt cx="3633045" cy="1223412"/>
          </a:xfrm>
        </p:grpSpPr>
        <p:sp>
          <p:nvSpPr>
            <p:cNvPr id="62" name="TextBox 61">
              <a:extLst>
                <a:ext uri="{FF2B5EF4-FFF2-40B4-BE49-F238E27FC236}">
                  <a16:creationId xmlns:a16="http://schemas.microsoft.com/office/drawing/2014/main" id="{61E8FE4C-D709-1116-FF29-5D283082B2D5}"/>
                </a:ext>
              </a:extLst>
            </p:cNvPr>
            <p:cNvSpPr txBox="1"/>
            <p:nvPr/>
          </p:nvSpPr>
          <p:spPr>
            <a:xfrm>
              <a:off x="1237702" y="5209649"/>
              <a:ext cx="2834375" cy="1223412"/>
            </a:xfrm>
            <a:prstGeom prst="rect">
              <a:avLst/>
            </a:prstGeom>
            <a:noFill/>
          </p:spPr>
          <p:txBody>
            <a:bodyPr wrap="square" lIns="91440" tIns="45720" rIns="91440" bIns="45720" rtlCol="0" anchor="t">
              <a:spAutoFit/>
            </a:bodyPr>
            <a:lstStyle/>
            <a:p>
              <a:endParaRPr lang="en-US" sz="1050" b="1" dirty="0">
                <a:solidFill>
                  <a:schemeClr val="accent4"/>
                </a:solidFill>
              </a:endParaRPr>
            </a:p>
            <a:p>
              <a:r>
                <a:rPr lang="en-US" sz="1050" b="1" dirty="0" err="1">
                  <a:solidFill>
                    <a:schemeClr val="accent4"/>
                  </a:solidFill>
                </a:rPr>
                <a:t>Kine</a:t>
              </a:r>
              <a:r>
                <a:rPr lang="en-US" sz="1050" b="1" dirty="0">
                  <a:solidFill>
                    <a:schemeClr val="accent4"/>
                  </a:solidFill>
                </a:rPr>
                <a:t> Robotics </a:t>
              </a:r>
              <a:r>
                <a:rPr lang="en-US" sz="1050" dirty="0">
                  <a:solidFill>
                    <a:schemeClr val="accent4"/>
                  </a:solidFill>
                </a:rPr>
                <a:t>implemented a high-performance 3D pick-and-place robot system to drive efficient picking and placing of bread loaves and rolls, reducing costs and lowering error rates for a high-speed industrial bakery. </a:t>
              </a:r>
            </a:p>
          </p:txBody>
        </p:sp>
        <p:pic>
          <p:nvPicPr>
            <p:cNvPr id="16" name="Picture 15">
              <a:extLst>
                <a:ext uri="{FF2B5EF4-FFF2-40B4-BE49-F238E27FC236}">
                  <a16:creationId xmlns:a16="http://schemas.microsoft.com/office/drawing/2014/main" id="{33796705-DD13-3795-2170-26ED525DBC26}"/>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39032" y="5417386"/>
              <a:ext cx="804448" cy="293687"/>
            </a:xfrm>
            <a:prstGeom prst="rect">
              <a:avLst/>
            </a:prstGeom>
          </p:spPr>
        </p:pic>
      </p:grpSp>
      <p:pic>
        <p:nvPicPr>
          <p:cNvPr id="17" name="Picture 16">
            <a:extLst>
              <a:ext uri="{FF2B5EF4-FFF2-40B4-BE49-F238E27FC236}">
                <a16:creationId xmlns:a16="http://schemas.microsoft.com/office/drawing/2014/main" id="{80853F13-6826-1E86-819A-8633E72E5C89}"/>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152717" y="5313324"/>
            <a:ext cx="840029" cy="610930"/>
          </a:xfrm>
          <a:prstGeom prst="rect">
            <a:avLst/>
          </a:prstGeom>
        </p:spPr>
      </p:pic>
      <p:sp>
        <p:nvSpPr>
          <p:cNvPr id="13" name="Title 4">
            <a:extLst>
              <a:ext uri="{FF2B5EF4-FFF2-40B4-BE49-F238E27FC236}">
                <a16:creationId xmlns:a16="http://schemas.microsoft.com/office/drawing/2014/main" id="{0DA793D5-9BD2-C5CA-237A-C1FA5A03ECEF}"/>
              </a:ext>
            </a:extLst>
          </p:cNvPr>
          <p:cNvSpPr txBox="1">
            <a:spLocks/>
          </p:cNvSpPr>
          <p:nvPr/>
        </p:nvSpPr>
        <p:spPr>
          <a:xfrm>
            <a:off x="381732" y="4690212"/>
            <a:ext cx="11314914" cy="595814"/>
          </a:xfrm>
          <a:prstGeom prst="rect">
            <a:avLst/>
          </a:prstGeom>
          <a:solidFill>
            <a:srgbClr val="6163CC"/>
          </a:solidFill>
          <a:ln w="3175">
            <a:noFill/>
          </a:ln>
        </p:spPr>
        <p:txBody>
          <a:bodyPr vert="horz" lIns="182880" tIns="182880"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0" indent="0" defTabSz="808147" fontAlgn="auto">
              <a:lnSpc>
                <a:spcPct val="90000"/>
              </a:lnSpc>
              <a:spcBef>
                <a:spcPts val="0"/>
              </a:spcBef>
              <a:spcAft>
                <a:spcPts val="0"/>
              </a:spcAft>
              <a:buNone/>
              <a:defRPr/>
            </a:pPr>
            <a:r>
              <a:rPr lang="en-US" sz="1001" noProof="1">
                <a:solidFill>
                  <a:schemeClr val="bg1"/>
                </a:solidFill>
                <a:ea typeface="MS PGothic" pitchFamily="34" charset="-128"/>
                <a:cs typeface="+mn-cs"/>
              </a:rPr>
              <a:t>Barcode Scanners | Industrial, Desktop and Mobile RFID Printers | Supplies | RFID Readers | RFID Labels | RFID Portals | Tablets | Mobile Computers | Fixed Industrial Scanners | Machine Vision Hardware | Zebra Aurora Software | Mobile Robots | Zebra Robotics Automation Symmetry | Workcloud Forecasting &amp; Analysis | Workcloud Inventory Ordering | Workcloud Actionable Intelligence</a:t>
            </a:r>
          </a:p>
        </p:txBody>
      </p:sp>
      <p:pic>
        <p:nvPicPr>
          <p:cNvPr id="11" name="Picture 10">
            <a:extLst>
              <a:ext uri="{FF2B5EF4-FFF2-40B4-BE49-F238E27FC236}">
                <a16:creationId xmlns:a16="http://schemas.microsoft.com/office/drawing/2014/main" id="{0CED2D37-6844-9A40-003E-CE7C1AFAB9AB}"/>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35415" y="2557965"/>
            <a:ext cx="4224448" cy="2378751"/>
          </a:xfrm>
          <a:prstGeom prst="rect">
            <a:avLst/>
          </a:prstGeom>
        </p:spPr>
      </p:pic>
      <p:pic>
        <p:nvPicPr>
          <p:cNvPr id="9" name="Picture 8">
            <a:extLst>
              <a:ext uri="{FF2B5EF4-FFF2-40B4-BE49-F238E27FC236}">
                <a16:creationId xmlns:a16="http://schemas.microsoft.com/office/drawing/2014/main" id="{0879FC45-EA2F-32BF-5E49-746CF853599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203964" y="3131454"/>
            <a:ext cx="3346633" cy="1728509"/>
          </a:xfrm>
          <a:prstGeom prst="rect">
            <a:avLst/>
          </a:prstGeom>
        </p:spPr>
      </p:pic>
      <p:pic>
        <p:nvPicPr>
          <p:cNvPr id="20" name="Picture 19">
            <a:extLst>
              <a:ext uri="{FF2B5EF4-FFF2-40B4-BE49-F238E27FC236}">
                <a16:creationId xmlns:a16="http://schemas.microsoft.com/office/drawing/2014/main" id="{D9942D3A-E0E3-8B8F-D2FB-D6570D08A9A4}"/>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4150643" y="2662272"/>
            <a:ext cx="3685784" cy="2353891"/>
          </a:xfrm>
          <a:prstGeom prst="rect">
            <a:avLst/>
          </a:prstGeom>
        </p:spPr>
      </p:pic>
      <p:sp>
        <p:nvSpPr>
          <p:cNvPr id="21" name="TextBox 20">
            <a:extLst>
              <a:ext uri="{FF2B5EF4-FFF2-40B4-BE49-F238E27FC236}">
                <a16:creationId xmlns:a16="http://schemas.microsoft.com/office/drawing/2014/main" id="{68BA94BF-BA76-DD14-7A6F-F353A84C9D37}"/>
              </a:ext>
            </a:extLst>
          </p:cNvPr>
          <p:cNvSpPr txBox="1"/>
          <p:nvPr/>
        </p:nvSpPr>
        <p:spPr>
          <a:xfrm>
            <a:off x="3279622" y="6499858"/>
            <a:ext cx="7964170" cy="207749"/>
          </a:xfrm>
          <a:prstGeom prst="rect">
            <a:avLst/>
          </a:prstGeom>
          <a:noFill/>
        </p:spPr>
        <p:txBody>
          <a:bodyPr wrap="square">
            <a:spAutoFit/>
          </a:bodyPr>
          <a:lstStyle/>
          <a:p>
            <a:pPr marL="0" marR="0" lvl="0" indent="0" algn="l" defTabSz="489844" rtl="0" eaLnBrk="1" fontAlgn="b"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Actual performance may vary depending on, among other things,  environment, product mix and process adherence.     </a:t>
            </a:r>
            <a:endParaRPr kumimoji="0" lang="en-US" sz="750" b="1" i="0" u="none" strike="noStrike" kern="1200" cap="none" spc="0" normalizeH="0" baseline="0" noProof="0" dirty="0">
              <a:ln>
                <a:noFill/>
              </a:ln>
              <a:solidFill>
                <a:srgbClr val="000000"/>
              </a:solidFill>
              <a:effectLst/>
              <a:uLnTx/>
              <a:uFillTx/>
              <a:latin typeface="Helvetica Neue" panose="02000503000000020004" pitchFamily="2" charset="0"/>
              <a:ea typeface="MS PGothic" pitchFamily="34" charset="-128"/>
              <a:cs typeface="Arial"/>
              <a:sym typeface="Arial"/>
            </a:endParaRPr>
          </a:p>
        </p:txBody>
      </p:sp>
      <p:sp>
        <p:nvSpPr>
          <p:cNvPr id="7" name="Slide Number Placeholder 6">
            <a:extLst>
              <a:ext uri="{FF2B5EF4-FFF2-40B4-BE49-F238E27FC236}">
                <a16:creationId xmlns:a16="http://schemas.microsoft.com/office/drawing/2014/main" id="{7DF71490-1EB6-64D4-61C8-DE779A16C855}"/>
              </a:ext>
            </a:extLst>
          </p:cNvPr>
          <p:cNvSpPr>
            <a:spLocks noGrp="1"/>
          </p:cNvSpPr>
          <p:nvPr>
            <p:ph type="sldNum" sz="quarter" idx="4"/>
          </p:nvPr>
        </p:nvSpPr>
        <p:spPr/>
        <p:txBody>
          <a:bodyPr/>
          <a:lstStyle/>
          <a:p>
            <a:pPr defTabSz="914126" rtl="0"/>
            <a:fld id="{F19F85D4-6AC3-4CF9-A1A5-831DFC2C241F}" type="slidenum">
              <a:rPr lang="en-US" kern="1200" smtClean="0">
                <a:solidFill>
                  <a:srgbClr val="000000"/>
                </a:solidFill>
                <a:ea typeface="MS PGothic" pitchFamily="34" charset="-128"/>
                <a:cs typeface="+mn-cs"/>
              </a:rPr>
              <a:pPr defTabSz="914126" rtl="0"/>
              <a:t>16</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4040368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AB5EE-5D91-98AE-4BEA-665395D263C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A00FB00-76E8-80D8-45CD-A07397EAB24B}"/>
              </a:ext>
            </a:extLst>
          </p:cNvPr>
          <p:cNvSpPr/>
          <p:nvPr/>
        </p:nvSpPr>
        <p:spPr>
          <a:xfrm>
            <a:off x="8001414" y="5147161"/>
            <a:ext cx="3695285" cy="132983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8C2C4D-9F5B-B81C-8953-7DFAFE9D3C3D}"/>
              </a:ext>
            </a:extLst>
          </p:cNvPr>
          <p:cNvSpPr/>
          <p:nvPr/>
        </p:nvSpPr>
        <p:spPr>
          <a:xfrm>
            <a:off x="4193394" y="5147161"/>
            <a:ext cx="3649268" cy="132983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7C8213B3-226B-9CD3-5619-F60A42F215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9569963" y="1639546"/>
            <a:ext cx="543466" cy="3668826"/>
          </a:xfrm>
          <a:prstGeom prst="rect">
            <a:avLst/>
          </a:prstGeom>
        </p:spPr>
      </p:pic>
      <p:sp>
        <p:nvSpPr>
          <p:cNvPr id="26" name="Rectangle 25">
            <a:extLst>
              <a:ext uri="{FF2B5EF4-FFF2-40B4-BE49-F238E27FC236}">
                <a16:creationId xmlns:a16="http://schemas.microsoft.com/office/drawing/2014/main" id="{9770AA47-0454-A15F-6ED6-EB7657EA6CFF}"/>
              </a:ext>
            </a:extLst>
          </p:cNvPr>
          <p:cNvSpPr/>
          <p:nvPr/>
        </p:nvSpPr>
        <p:spPr>
          <a:xfrm>
            <a:off x="8008014" y="762000"/>
            <a:ext cx="3695699"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ack background with a black square&#10;&#10;Description automatically generated with medium confidence">
            <a:extLst>
              <a:ext uri="{FF2B5EF4-FFF2-40B4-BE49-F238E27FC236}">
                <a16:creationId xmlns:a16="http://schemas.microsoft.com/office/drawing/2014/main" id="{3C0BB823-FBF0-EA54-A59C-ADEF59BADA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5752108" y="1639546"/>
            <a:ext cx="543466" cy="3668826"/>
          </a:xfrm>
          <a:prstGeom prst="rect">
            <a:avLst/>
          </a:prstGeom>
        </p:spPr>
      </p:pic>
      <p:sp>
        <p:nvSpPr>
          <p:cNvPr id="24" name="Rectangle 23">
            <a:extLst>
              <a:ext uri="{FF2B5EF4-FFF2-40B4-BE49-F238E27FC236}">
                <a16:creationId xmlns:a16="http://schemas.microsoft.com/office/drawing/2014/main" id="{10B20966-EFB8-8ED0-86BA-E8959FB26D7C}"/>
              </a:ext>
            </a:extLst>
          </p:cNvPr>
          <p:cNvSpPr/>
          <p:nvPr/>
        </p:nvSpPr>
        <p:spPr>
          <a:xfrm>
            <a:off x="4190159" y="762000"/>
            <a:ext cx="3676863"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black background with a black square&#10;&#10;Description automatically generated with medium confidence">
            <a:extLst>
              <a:ext uri="{FF2B5EF4-FFF2-40B4-BE49-F238E27FC236}">
                <a16:creationId xmlns:a16="http://schemas.microsoft.com/office/drawing/2014/main" id="{4A77F736-2F06-A07D-942E-4FCEAAC8AD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1943679" y="1639546"/>
            <a:ext cx="543466" cy="3668826"/>
          </a:xfrm>
          <a:prstGeom prst="rect">
            <a:avLst/>
          </a:prstGeom>
        </p:spPr>
      </p:pic>
      <p:sp>
        <p:nvSpPr>
          <p:cNvPr id="22" name="Rectangle 21">
            <a:extLst>
              <a:ext uri="{FF2B5EF4-FFF2-40B4-BE49-F238E27FC236}">
                <a16:creationId xmlns:a16="http://schemas.microsoft.com/office/drawing/2014/main" id="{51A2C9DE-EA9E-9D06-387D-FE119F159937}"/>
              </a:ext>
            </a:extLst>
          </p:cNvPr>
          <p:cNvSpPr/>
          <p:nvPr/>
        </p:nvSpPr>
        <p:spPr>
          <a:xfrm>
            <a:off x="381731" y="762000"/>
            <a:ext cx="3647725"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634230-8311-54FA-C1B4-6F9E3DDE4B99}"/>
              </a:ext>
            </a:extLst>
          </p:cNvPr>
          <p:cNvSpPr/>
          <p:nvPr/>
        </p:nvSpPr>
        <p:spPr>
          <a:xfrm>
            <a:off x="389332" y="5147161"/>
            <a:ext cx="3649268" cy="132983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DCFF70D-0EF7-4F68-272A-B53109C63127}"/>
              </a:ext>
            </a:extLst>
          </p:cNvPr>
          <p:cNvSpPr txBox="1"/>
          <p:nvPr/>
        </p:nvSpPr>
        <p:spPr>
          <a:xfrm>
            <a:off x="381000" y="381000"/>
            <a:ext cx="11315700" cy="387191"/>
          </a:xfrm>
          <a:prstGeom prst="round2SameRect">
            <a:avLst/>
          </a:prstGeom>
          <a:solidFill>
            <a:srgbClr val="1D21D4"/>
          </a:solidFill>
          <a:ln>
            <a:noFill/>
          </a:ln>
        </p:spPr>
        <p:txBody>
          <a:bodyPr wrap="square">
            <a:spAutoFit/>
          </a:bodyPr>
          <a:lstStyle/>
          <a:p>
            <a:pPr marL="0" marR="0" lvl="0" indent="0" algn="ctr" defTabSz="553886"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latin typeface="Arial" panose="020B0604020202020204"/>
                <a:ea typeface="+mj-ea"/>
                <a:cs typeface="+mj-cs"/>
                <a:sym typeface="Arial"/>
              </a:rPr>
              <a:t>Augmented Workforce </a:t>
            </a:r>
          </a:p>
        </p:txBody>
      </p:sp>
      <p:sp>
        <p:nvSpPr>
          <p:cNvPr id="43" name="Title 4">
            <a:extLst>
              <a:ext uri="{FF2B5EF4-FFF2-40B4-BE49-F238E27FC236}">
                <a16:creationId xmlns:a16="http://schemas.microsoft.com/office/drawing/2014/main" id="{6149C103-F519-CBAC-2712-05A35F123760}"/>
              </a:ext>
            </a:extLst>
          </p:cNvPr>
          <p:cNvSpPr txBox="1">
            <a:spLocks/>
          </p:cNvSpPr>
          <p:nvPr/>
        </p:nvSpPr>
        <p:spPr>
          <a:xfrm>
            <a:off x="580165" y="862844"/>
            <a:ext cx="2229023" cy="368431"/>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456789">
              <a:spcBef>
                <a:spcPts val="100"/>
              </a:spcBef>
              <a:defRPr/>
            </a:pPr>
            <a:r>
              <a:rPr kumimoji="0" lang="en-US" sz="1400" b="1" i="0" u="none" strike="noStrike" kern="0" cap="none" spc="0" normalizeH="0" baseline="0" noProof="0" dirty="0">
                <a:ln>
                  <a:noFill/>
                </a:ln>
                <a:solidFill>
                  <a:schemeClr val="accent4"/>
                </a:solidFill>
                <a:effectLst/>
                <a:uLnTx/>
                <a:uFillTx/>
                <a:latin typeface="+mj-lt"/>
                <a:cs typeface="Arial"/>
                <a:sym typeface="Arial"/>
              </a:rPr>
              <a:t>Empower Workforce with Greater Control</a:t>
            </a:r>
          </a:p>
        </p:txBody>
      </p:sp>
      <p:sp>
        <p:nvSpPr>
          <p:cNvPr id="44" name="Title 4">
            <a:extLst>
              <a:ext uri="{FF2B5EF4-FFF2-40B4-BE49-F238E27FC236}">
                <a16:creationId xmlns:a16="http://schemas.microsoft.com/office/drawing/2014/main" id="{35360061-36D7-50C5-EC4D-C668DCF8DFCD}"/>
              </a:ext>
            </a:extLst>
          </p:cNvPr>
          <p:cNvSpPr txBox="1">
            <a:spLocks/>
          </p:cNvSpPr>
          <p:nvPr/>
        </p:nvSpPr>
        <p:spPr>
          <a:xfrm>
            <a:off x="8233130" y="823932"/>
            <a:ext cx="2287183" cy="507861"/>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fontAlgn="auto">
              <a:spcAft>
                <a:spcPts val="0"/>
              </a:spcAft>
              <a:defRPr/>
            </a:pPr>
            <a:r>
              <a:rPr lang="en-US" sz="1400" b="1" kern="0" noProof="1">
                <a:solidFill>
                  <a:schemeClr val="accent4"/>
                </a:solidFill>
                <a:latin typeface="+mj-lt"/>
                <a:cs typeface="Poppins" pitchFamily="2" charset="77"/>
              </a:rPr>
              <a:t>Digitize Training </a:t>
            </a:r>
          </a:p>
          <a:p>
            <a:pPr algn="l" defTabSz="808147" fontAlgn="auto">
              <a:spcAft>
                <a:spcPts val="0"/>
              </a:spcAft>
              <a:defRPr/>
            </a:pPr>
            <a:r>
              <a:rPr lang="en-US" sz="1400" b="1" kern="0" noProof="1">
                <a:solidFill>
                  <a:schemeClr val="accent4"/>
                </a:solidFill>
                <a:latin typeface="+mj-lt"/>
                <a:cs typeface="Poppins" pitchFamily="2" charset="77"/>
              </a:rPr>
              <a:t>and Workflows</a:t>
            </a:r>
          </a:p>
        </p:txBody>
      </p:sp>
      <p:sp>
        <p:nvSpPr>
          <p:cNvPr id="45" name="Title 4">
            <a:extLst>
              <a:ext uri="{FF2B5EF4-FFF2-40B4-BE49-F238E27FC236}">
                <a16:creationId xmlns:a16="http://schemas.microsoft.com/office/drawing/2014/main" id="{64B3D966-F511-7457-D55B-403EEEBED182}"/>
              </a:ext>
            </a:extLst>
          </p:cNvPr>
          <p:cNvSpPr txBox="1">
            <a:spLocks/>
          </p:cNvSpPr>
          <p:nvPr/>
        </p:nvSpPr>
        <p:spPr>
          <a:xfrm>
            <a:off x="4361826" y="823932"/>
            <a:ext cx="2630721" cy="429984"/>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fontAlgn="auto">
              <a:spcAft>
                <a:spcPts val="0"/>
              </a:spcAft>
              <a:defRPr/>
            </a:pPr>
            <a:r>
              <a:rPr lang="en-US" sz="1400" b="1" noProof="1">
                <a:solidFill>
                  <a:schemeClr val="accent4"/>
                </a:solidFill>
                <a:latin typeface="+mj-lt"/>
                <a:cs typeface="Arial"/>
              </a:rPr>
              <a:t>Integrated Communications and Collaboration</a:t>
            </a:r>
          </a:p>
        </p:txBody>
      </p:sp>
      <p:sp>
        <p:nvSpPr>
          <p:cNvPr id="55" name="Title 4">
            <a:extLst>
              <a:ext uri="{FF2B5EF4-FFF2-40B4-BE49-F238E27FC236}">
                <a16:creationId xmlns:a16="http://schemas.microsoft.com/office/drawing/2014/main" id="{FD343210-34D7-C619-6FD5-3BB1F2A55ACF}"/>
              </a:ext>
            </a:extLst>
          </p:cNvPr>
          <p:cNvSpPr txBox="1">
            <a:spLocks/>
          </p:cNvSpPr>
          <p:nvPr/>
        </p:nvSpPr>
        <p:spPr>
          <a:xfrm>
            <a:off x="381000" y="1400382"/>
            <a:ext cx="3648456" cy="2028618"/>
          </a:xfrm>
          <a:prstGeom prst="rect">
            <a:avLst/>
          </a:prstGeom>
          <a:solidFill>
            <a:srgbClr val="1D21D4"/>
          </a:solidFill>
          <a:ln w="3175">
            <a:noFill/>
          </a:ln>
        </p:spPr>
        <p:txBody>
          <a:bodyPr vert="horz" lIns="91440" tIns="91440" rIns="18288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234950" indent="-169863" algn="l" defTabSz="808147" fontAlgn="auto">
              <a:spcBef>
                <a:spcPts val="90"/>
              </a:spcBef>
              <a:spcAft>
                <a:spcPts val="200"/>
              </a:spcAft>
              <a:buFont typeface="Arial" panose="020B0604020202020204" pitchFamily="34" charset="0"/>
              <a:buChar char="•"/>
              <a:defRPr/>
            </a:pPr>
            <a:r>
              <a:rPr lang="en-US" noProof="1">
                <a:solidFill>
                  <a:srgbClr val="FFFFFF"/>
                </a:solidFill>
              </a:rPr>
              <a:t>Make information more accessible and clearer by integrating front-line tech with ERP and MES systems</a:t>
            </a:r>
          </a:p>
          <a:p>
            <a:pPr marL="234950" indent="-169863" algn="l" defTabSz="808147" fontAlgn="auto">
              <a:spcBef>
                <a:spcPts val="90"/>
              </a:spcBef>
              <a:spcAft>
                <a:spcPts val="200"/>
              </a:spcAft>
              <a:buFont typeface="Arial" panose="020B0604020202020204" pitchFamily="34" charset="0"/>
              <a:buChar char="•"/>
              <a:defRPr/>
            </a:pPr>
            <a:r>
              <a:rPr lang="en-US" noProof="1">
                <a:solidFill>
                  <a:srgbClr val="FFFFFF"/>
                </a:solidFill>
              </a:rPr>
              <a:t>Enable informed decision making supported by data and AI</a:t>
            </a:r>
          </a:p>
          <a:p>
            <a:pPr marL="234950" indent="-169863" algn="l" defTabSz="808147" fontAlgn="auto">
              <a:spcBef>
                <a:spcPts val="90"/>
              </a:spcBef>
              <a:spcAft>
                <a:spcPts val="200"/>
              </a:spcAft>
              <a:buFont typeface="Arial" panose="020B0604020202020204" pitchFamily="34" charset="0"/>
              <a:buChar char="•"/>
              <a:defRPr/>
            </a:pPr>
            <a:r>
              <a:rPr lang="en-US" noProof="1">
                <a:solidFill>
                  <a:srgbClr val="FFFFFF"/>
                </a:solidFill>
              </a:rPr>
              <a:t>Automate certain tasks to reduce errors and free up workers’ time for more valuable work</a:t>
            </a:r>
          </a:p>
          <a:p>
            <a:pPr marL="234950" indent="-169863" algn="l" defTabSz="808147" fontAlgn="auto">
              <a:spcBef>
                <a:spcPts val="90"/>
              </a:spcBef>
              <a:spcAft>
                <a:spcPts val="200"/>
              </a:spcAft>
              <a:buFont typeface="Arial" panose="020B0604020202020204" pitchFamily="34" charset="0"/>
              <a:buChar char="•"/>
              <a:defRPr/>
            </a:pPr>
            <a:r>
              <a:rPr lang="en-US" noProof="1">
                <a:solidFill>
                  <a:srgbClr val="FFFFFF"/>
                </a:solidFill>
              </a:rPr>
              <a:t>Enable operators to adapt workflows without IT expertise</a:t>
            </a:r>
          </a:p>
        </p:txBody>
      </p:sp>
      <p:sp>
        <p:nvSpPr>
          <p:cNvPr id="56" name="Title 4">
            <a:extLst>
              <a:ext uri="{FF2B5EF4-FFF2-40B4-BE49-F238E27FC236}">
                <a16:creationId xmlns:a16="http://schemas.microsoft.com/office/drawing/2014/main" id="{4AF209E4-0AA4-2E83-FF71-E1EB75097E00}"/>
              </a:ext>
            </a:extLst>
          </p:cNvPr>
          <p:cNvSpPr txBox="1">
            <a:spLocks/>
          </p:cNvSpPr>
          <p:nvPr/>
        </p:nvSpPr>
        <p:spPr>
          <a:xfrm>
            <a:off x="4188382" y="1400383"/>
            <a:ext cx="3678641" cy="2029003"/>
          </a:xfrm>
          <a:prstGeom prst="rect">
            <a:avLst/>
          </a:prstGeom>
          <a:solidFill>
            <a:srgbClr val="1D21D4"/>
          </a:solidFill>
          <a:ln w="3175">
            <a:noFill/>
          </a:ln>
        </p:spPr>
        <p:txBody>
          <a:bodyPr vert="horz" lIns="91440" tIns="91440" rIns="18288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34950" indent="-169863" defTabSz="808147" fontAlgn="auto">
              <a:spcBef>
                <a:spcPts val="90"/>
              </a:spcBef>
              <a:spcAft>
                <a:spcPts val="200"/>
              </a:spcAft>
              <a:defRPr/>
            </a:pPr>
            <a:r>
              <a:rPr lang="en-US" sz="1000" noProof="1"/>
              <a:t>Provide tools for improved communication across the plant, including remote support solutions, ensuring efficient collaboration and assistance from anywhere</a:t>
            </a:r>
          </a:p>
          <a:p>
            <a:pPr marL="234950" indent="-169863" defTabSz="808147" fontAlgn="auto">
              <a:spcBef>
                <a:spcPts val="90"/>
              </a:spcBef>
              <a:spcAft>
                <a:spcPts val="200"/>
              </a:spcAft>
              <a:defRPr/>
            </a:pPr>
            <a:r>
              <a:rPr lang="en-US" sz="1000" noProof="1"/>
              <a:t>Automate and streamline tasks to redirect workers</a:t>
            </a:r>
          </a:p>
          <a:p>
            <a:pPr marL="234950" indent="-169863" defTabSz="808147" fontAlgn="auto">
              <a:spcBef>
                <a:spcPts val="90"/>
              </a:spcBef>
              <a:spcAft>
                <a:spcPts val="200"/>
              </a:spcAft>
              <a:defRPr/>
            </a:pPr>
            <a:r>
              <a:rPr lang="en-US" sz="1000" noProof="1"/>
              <a:t>Keep workflows frictionless and reduce multiple devices</a:t>
            </a:r>
          </a:p>
          <a:p>
            <a:pPr marL="234950" indent="-169863" defTabSz="808147" fontAlgn="auto">
              <a:spcBef>
                <a:spcPts val="90"/>
              </a:spcBef>
              <a:spcAft>
                <a:spcPts val="200"/>
              </a:spcAft>
              <a:defRPr/>
            </a:pPr>
            <a:r>
              <a:rPr lang="en-US" sz="1000" noProof="1"/>
              <a:t>Reduce time spent walking</a:t>
            </a:r>
          </a:p>
          <a:p>
            <a:pPr marL="234950" indent="-169863" defTabSz="808147" fontAlgn="auto">
              <a:spcBef>
                <a:spcPts val="90"/>
              </a:spcBef>
              <a:spcAft>
                <a:spcPts val="200"/>
              </a:spcAft>
              <a:defRPr/>
            </a:pPr>
            <a:r>
              <a:rPr lang="en-US" sz="1000" noProof="1"/>
              <a:t>Reduce safety risks by automating processes and improving communication</a:t>
            </a:r>
          </a:p>
          <a:p>
            <a:pPr marL="234950" indent="-169863" defTabSz="808147" fontAlgn="auto">
              <a:spcBef>
                <a:spcPts val="90"/>
              </a:spcBef>
              <a:spcAft>
                <a:spcPts val="200"/>
              </a:spcAft>
              <a:defRPr/>
            </a:pPr>
            <a:endParaRPr lang="en-US" sz="1000" noProof="1"/>
          </a:p>
          <a:p>
            <a:pPr marL="234950" indent="-169863" defTabSz="808147" fontAlgn="auto">
              <a:spcBef>
                <a:spcPts val="90"/>
              </a:spcBef>
              <a:spcAft>
                <a:spcPts val="200"/>
              </a:spcAft>
              <a:defRPr/>
            </a:pPr>
            <a:endParaRPr lang="en-US" sz="1000" noProof="1"/>
          </a:p>
        </p:txBody>
      </p:sp>
      <p:sp>
        <p:nvSpPr>
          <p:cNvPr id="57" name="Title 4">
            <a:extLst>
              <a:ext uri="{FF2B5EF4-FFF2-40B4-BE49-F238E27FC236}">
                <a16:creationId xmlns:a16="http://schemas.microsoft.com/office/drawing/2014/main" id="{841F44E9-7E0D-EE7A-DD0C-CB4F530239C8}"/>
              </a:ext>
            </a:extLst>
          </p:cNvPr>
          <p:cNvSpPr txBox="1">
            <a:spLocks/>
          </p:cNvSpPr>
          <p:nvPr/>
        </p:nvSpPr>
        <p:spPr>
          <a:xfrm>
            <a:off x="8001001" y="1400384"/>
            <a:ext cx="3695700" cy="2029002"/>
          </a:xfrm>
          <a:prstGeom prst="rect">
            <a:avLst/>
          </a:prstGeom>
          <a:solidFill>
            <a:srgbClr val="1D21D4"/>
          </a:solidFill>
          <a:ln w="3175">
            <a:noFill/>
          </a:ln>
        </p:spPr>
        <p:txBody>
          <a:bodyPr vert="horz" lIns="91440" tIns="91440" rIns="27432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234950" indent="-169863" defTabSz="808147" fontAlgn="auto">
              <a:spcBef>
                <a:spcPts val="90"/>
              </a:spcBef>
              <a:spcAft>
                <a:spcPts val="200"/>
              </a:spcAft>
              <a:defRPr/>
            </a:pPr>
            <a:r>
              <a:rPr lang="en-US" sz="1000" noProof="1"/>
              <a:t>Onboard faster and more easily to reduce time to productivity, lower errors</a:t>
            </a:r>
          </a:p>
          <a:p>
            <a:pPr marL="234950" indent="-169863" defTabSz="808147" fontAlgn="auto">
              <a:spcBef>
                <a:spcPts val="90"/>
              </a:spcBef>
              <a:spcAft>
                <a:spcPts val="200"/>
              </a:spcAft>
              <a:defRPr/>
            </a:pPr>
            <a:r>
              <a:rPr lang="en-US" sz="1000" noProof="1"/>
              <a:t>Enable process engineering to identify bottlenecks in training and areas to improve</a:t>
            </a:r>
          </a:p>
          <a:p>
            <a:pPr marL="234950" indent="-169863" defTabSz="808147" fontAlgn="auto">
              <a:spcBef>
                <a:spcPts val="90"/>
              </a:spcBef>
              <a:spcAft>
                <a:spcPts val="200"/>
              </a:spcAft>
              <a:defRPr/>
            </a:pPr>
            <a:r>
              <a:rPr lang="en-US" sz="1000" noProof="1"/>
              <a:t>Enable orchestration of workflows, including dynamic scheduling and attendance tracking</a:t>
            </a:r>
          </a:p>
          <a:p>
            <a:pPr marL="234950" indent="-169863" defTabSz="808147" fontAlgn="auto">
              <a:spcBef>
                <a:spcPts val="90"/>
              </a:spcBef>
              <a:spcAft>
                <a:spcPts val="200"/>
              </a:spcAft>
              <a:defRPr/>
            </a:pPr>
            <a:r>
              <a:rPr lang="en-US" sz="1000" noProof="1"/>
              <a:t>Develop digital workflow instructions to ensure adherence to workforce processes, safety inspections and maintenance</a:t>
            </a:r>
          </a:p>
          <a:p>
            <a:pPr marL="234950" indent="-169863" defTabSz="808147" fontAlgn="auto">
              <a:spcBef>
                <a:spcPts val="90"/>
              </a:spcBef>
              <a:spcAft>
                <a:spcPts val="200"/>
              </a:spcAft>
              <a:defRPr/>
            </a:pPr>
            <a:r>
              <a:rPr lang="en-US" sz="1000" noProof="1"/>
              <a:t>Engage and develop the workforce with a learning management system integrated into workflows</a:t>
            </a:r>
          </a:p>
          <a:p>
            <a:pPr marL="234950" indent="-169863" defTabSz="808147" fontAlgn="auto">
              <a:spcBef>
                <a:spcPts val="90"/>
              </a:spcBef>
              <a:spcAft>
                <a:spcPts val="200"/>
              </a:spcAft>
              <a:defRPr/>
            </a:pPr>
            <a:endParaRPr lang="en-US" sz="1000" noProof="1"/>
          </a:p>
          <a:p>
            <a:pPr marL="234950" indent="-169863" defTabSz="808147" fontAlgn="auto">
              <a:spcBef>
                <a:spcPts val="90"/>
              </a:spcBef>
              <a:spcAft>
                <a:spcPts val="200"/>
              </a:spcAft>
              <a:defRPr/>
            </a:pPr>
            <a:endParaRPr lang="en-US" sz="1000" noProof="1"/>
          </a:p>
        </p:txBody>
      </p:sp>
      <p:sp>
        <p:nvSpPr>
          <p:cNvPr id="4" name="TextBox 3">
            <a:extLst>
              <a:ext uri="{FF2B5EF4-FFF2-40B4-BE49-F238E27FC236}">
                <a16:creationId xmlns:a16="http://schemas.microsoft.com/office/drawing/2014/main" id="{2182E158-F53F-369C-4726-D938302CD8A8}"/>
              </a:ext>
            </a:extLst>
          </p:cNvPr>
          <p:cNvSpPr txBox="1"/>
          <p:nvPr/>
        </p:nvSpPr>
        <p:spPr>
          <a:xfrm>
            <a:off x="3279622" y="6499858"/>
            <a:ext cx="7964170" cy="207749"/>
          </a:xfrm>
          <a:prstGeom prst="rect">
            <a:avLst/>
          </a:prstGeom>
          <a:noFill/>
        </p:spPr>
        <p:txBody>
          <a:bodyPr wrap="square">
            <a:spAutoFit/>
          </a:bodyPr>
          <a:lstStyle/>
          <a:p>
            <a:pPr marL="0" marR="0" lvl="0" indent="0" algn="l" defTabSz="489844" rtl="0" eaLnBrk="1" fontAlgn="b"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Actual performance may vary depending on, among other things</a:t>
            </a:r>
            <a:r>
              <a:rPr kumimoji="0" lang="en-US" sz="750" b="0" i="0" u="none" strike="noStrike" kern="1200" cap="none" spc="0" normalizeH="0" baseline="0" noProof="0">
                <a:ln>
                  <a:noFill/>
                </a:ln>
                <a:solidFill>
                  <a:srgbClr val="000000"/>
                </a:solidFill>
                <a:effectLst/>
                <a:uLnTx/>
                <a:uFillTx/>
                <a:latin typeface="Arial" pitchFamily="34" charset="0"/>
                <a:ea typeface="MS PGothic" pitchFamily="34" charset="-128"/>
                <a:cs typeface="Arial"/>
                <a:sym typeface="Arial"/>
              </a:rPr>
              <a:t>, environment</a:t>
            </a: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 product mix and process adherence.     </a:t>
            </a:r>
            <a:endParaRPr kumimoji="0" lang="en-US" sz="750" b="1" i="0" u="none" strike="noStrike" kern="1200" cap="none" spc="0" normalizeH="0" baseline="0" noProof="0" dirty="0">
              <a:ln>
                <a:noFill/>
              </a:ln>
              <a:solidFill>
                <a:srgbClr val="000000"/>
              </a:solidFill>
              <a:effectLst/>
              <a:uLnTx/>
              <a:uFillTx/>
              <a:latin typeface="Helvetica Neue" panose="02000503000000020004" pitchFamily="2" charset="0"/>
              <a:ea typeface="MS PGothic" pitchFamily="34" charset="-128"/>
              <a:cs typeface="Arial"/>
              <a:sym typeface="Arial"/>
            </a:endParaRPr>
          </a:p>
        </p:txBody>
      </p:sp>
      <p:sp>
        <p:nvSpPr>
          <p:cNvPr id="12" name="Title 4">
            <a:extLst>
              <a:ext uri="{FF2B5EF4-FFF2-40B4-BE49-F238E27FC236}">
                <a16:creationId xmlns:a16="http://schemas.microsoft.com/office/drawing/2014/main" id="{D5C89423-4C0B-0563-456C-D6C8621979FF}"/>
              </a:ext>
            </a:extLst>
          </p:cNvPr>
          <p:cNvSpPr txBox="1">
            <a:spLocks/>
          </p:cNvSpPr>
          <p:nvPr/>
        </p:nvSpPr>
        <p:spPr>
          <a:xfrm>
            <a:off x="380999" y="4644323"/>
            <a:ext cx="11315699" cy="502838"/>
          </a:xfrm>
          <a:prstGeom prst="rect">
            <a:avLst/>
          </a:prstGeom>
          <a:solidFill>
            <a:srgbClr val="1D21D4"/>
          </a:solidFill>
          <a:ln w="3175">
            <a:noFill/>
          </a:ln>
        </p:spPr>
        <p:txBody>
          <a:bodyPr vert="horz" lIns="91440" tIns="0" rIns="91440" bIns="0" rtlCol="0" anchor="ctr"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0" indent="0" algn="ctr" defTabSz="808147" fontAlgn="auto">
              <a:spcBef>
                <a:spcPts val="90"/>
              </a:spcBef>
              <a:spcAft>
                <a:spcPts val="0"/>
              </a:spcAft>
              <a:buNone/>
              <a:defRPr/>
            </a:pPr>
            <a:r>
              <a:rPr lang="en-US" sz="1001" noProof="1">
                <a:solidFill>
                  <a:schemeClr val="bg1"/>
                </a:solidFill>
                <a:ea typeface="MS PGothic" pitchFamily="34" charset="-128"/>
                <a:cs typeface="+mn-cs"/>
              </a:rPr>
              <a:t>Mobile Computers | Wearable Computers | Tablets | Machine Vision Hardware | Fixed Industrial Scanners | </a:t>
            </a:r>
          </a:p>
          <a:p>
            <a:pPr marL="0" indent="0" algn="ctr" defTabSz="808147" fontAlgn="auto">
              <a:spcBef>
                <a:spcPts val="90"/>
              </a:spcBef>
              <a:spcAft>
                <a:spcPts val="0"/>
              </a:spcAft>
              <a:buNone/>
              <a:defRPr/>
            </a:pPr>
            <a:r>
              <a:rPr lang="en-US" sz="1001" noProof="1">
                <a:solidFill>
                  <a:schemeClr val="bg1"/>
                </a:solidFill>
                <a:ea typeface="MS PGothic" pitchFamily="34" charset="-128"/>
                <a:cs typeface="+mn-cs"/>
              </a:rPr>
              <a:t>Zebra Robotics Automation Symmetry | Workcloud Communication</a:t>
            </a:r>
          </a:p>
        </p:txBody>
      </p:sp>
      <p:grpSp>
        <p:nvGrpSpPr>
          <p:cNvPr id="8" name="Group 7">
            <a:extLst>
              <a:ext uri="{FF2B5EF4-FFF2-40B4-BE49-F238E27FC236}">
                <a16:creationId xmlns:a16="http://schemas.microsoft.com/office/drawing/2014/main" id="{59C82291-BE92-0AD5-0698-7DA0C2E1EABC}"/>
              </a:ext>
            </a:extLst>
          </p:cNvPr>
          <p:cNvGrpSpPr/>
          <p:nvPr/>
        </p:nvGrpSpPr>
        <p:grpSpPr>
          <a:xfrm>
            <a:off x="452160" y="5205989"/>
            <a:ext cx="3698018" cy="1061829"/>
            <a:chOff x="8019427" y="5205989"/>
            <a:chExt cx="3698018" cy="1061829"/>
          </a:xfrm>
        </p:grpSpPr>
        <p:sp>
          <p:nvSpPr>
            <p:cNvPr id="15" name="TextBox 14">
              <a:extLst>
                <a:ext uri="{FF2B5EF4-FFF2-40B4-BE49-F238E27FC236}">
                  <a16:creationId xmlns:a16="http://schemas.microsoft.com/office/drawing/2014/main" id="{E12E787C-3442-5638-3EAA-9FCAABF2179E}"/>
                </a:ext>
              </a:extLst>
            </p:cNvPr>
            <p:cNvSpPr txBox="1"/>
            <p:nvPr/>
          </p:nvSpPr>
          <p:spPr>
            <a:xfrm>
              <a:off x="9190596" y="5205989"/>
              <a:ext cx="2526849" cy="1061829"/>
            </a:xfrm>
            <a:prstGeom prst="rect">
              <a:avLst/>
            </a:prstGeom>
            <a:noFill/>
          </p:spPr>
          <p:txBody>
            <a:bodyPr wrap="square" rtlCol="0">
              <a:spAutoFit/>
            </a:bodyPr>
            <a:lstStyle/>
            <a:p>
              <a:r>
                <a:rPr lang="en-US" sz="1050" b="1" dirty="0">
                  <a:solidFill>
                    <a:schemeClr val="accent4"/>
                  </a:solidFill>
                </a:rPr>
                <a:t>Waterman Onions </a:t>
              </a:r>
              <a:r>
                <a:rPr lang="en-US" sz="1050" dirty="0">
                  <a:solidFill>
                    <a:schemeClr val="accent4"/>
                  </a:solidFill>
                </a:rPr>
                <a:t>achieved fast, accurate and efficient production and delivery possessing by turning paper-based manual processes into electronic workflows to save time and enhance consumer safety.</a:t>
              </a:r>
              <a:endParaRPr lang="en-US" sz="1050" dirty="0">
                <a:solidFill>
                  <a:schemeClr val="accent4"/>
                </a:solidFill>
                <a:cs typeface="Arial"/>
              </a:endParaRPr>
            </a:p>
          </p:txBody>
        </p:sp>
        <p:pic>
          <p:nvPicPr>
            <p:cNvPr id="16" name="Picture 15">
              <a:extLst>
                <a:ext uri="{FF2B5EF4-FFF2-40B4-BE49-F238E27FC236}">
                  <a16:creationId xmlns:a16="http://schemas.microsoft.com/office/drawing/2014/main" id="{44BBC307-1879-ECC4-2F9F-1B5433F27440}"/>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019427" y="5315013"/>
              <a:ext cx="1150424" cy="397810"/>
            </a:xfrm>
            <a:prstGeom prst="rect">
              <a:avLst/>
            </a:prstGeom>
          </p:spPr>
        </p:pic>
      </p:grpSp>
      <p:grpSp>
        <p:nvGrpSpPr>
          <p:cNvPr id="7" name="Group 6">
            <a:extLst>
              <a:ext uri="{FF2B5EF4-FFF2-40B4-BE49-F238E27FC236}">
                <a16:creationId xmlns:a16="http://schemas.microsoft.com/office/drawing/2014/main" id="{EA4F8DAA-4641-61F7-AB6F-5BB4785A0FAF}"/>
              </a:ext>
            </a:extLst>
          </p:cNvPr>
          <p:cNvGrpSpPr/>
          <p:nvPr/>
        </p:nvGrpSpPr>
        <p:grpSpPr>
          <a:xfrm>
            <a:off x="8233130" y="5205989"/>
            <a:ext cx="3362443" cy="1223412"/>
            <a:chOff x="580165" y="5205989"/>
            <a:chExt cx="3362443" cy="1223412"/>
          </a:xfrm>
        </p:grpSpPr>
        <p:sp>
          <p:nvSpPr>
            <p:cNvPr id="6" name="TextBox 5">
              <a:extLst>
                <a:ext uri="{FF2B5EF4-FFF2-40B4-BE49-F238E27FC236}">
                  <a16:creationId xmlns:a16="http://schemas.microsoft.com/office/drawing/2014/main" id="{6CE089D3-D6B1-0A64-6EAD-744B174A4E5E}"/>
                </a:ext>
              </a:extLst>
            </p:cNvPr>
            <p:cNvSpPr txBox="1"/>
            <p:nvPr/>
          </p:nvSpPr>
          <p:spPr>
            <a:xfrm>
              <a:off x="1434638" y="5205989"/>
              <a:ext cx="2507970" cy="1223412"/>
            </a:xfrm>
            <a:prstGeom prst="rect">
              <a:avLst/>
            </a:prstGeom>
            <a:noFill/>
          </p:spPr>
          <p:txBody>
            <a:bodyPr wrap="square" rtlCol="0">
              <a:spAutoFit/>
            </a:bodyPr>
            <a:lstStyle/>
            <a:p>
              <a:r>
                <a:rPr lang="en-US" sz="1050" b="1" dirty="0">
                  <a:solidFill>
                    <a:schemeClr val="accent4"/>
                  </a:solidFill>
                </a:rPr>
                <a:t>FITT</a:t>
              </a:r>
              <a:r>
                <a:rPr lang="en-US" sz="1050" dirty="0">
                  <a:solidFill>
                    <a:schemeClr val="accent4"/>
                  </a:solidFill>
                </a:rPr>
                <a:t> greatly improved visibility and traceability along the supply chain, gaining greater productivity and efficiency in stock control and enhanced workflows with top-of-the-line mobile devices. </a:t>
              </a:r>
              <a:endParaRPr lang="en-US" sz="1050" dirty="0">
                <a:solidFill>
                  <a:schemeClr val="accent4"/>
                </a:solidFill>
                <a:cs typeface="Arial"/>
              </a:endParaRPr>
            </a:p>
            <a:p>
              <a:endParaRPr lang="en-US" sz="1050" dirty="0">
                <a:solidFill>
                  <a:schemeClr val="accent4"/>
                </a:solidFill>
              </a:endParaRPr>
            </a:p>
          </p:txBody>
        </p:sp>
        <p:pic>
          <p:nvPicPr>
            <p:cNvPr id="18" name="Picture 17">
              <a:extLst>
                <a:ext uri="{FF2B5EF4-FFF2-40B4-BE49-F238E27FC236}">
                  <a16:creationId xmlns:a16="http://schemas.microsoft.com/office/drawing/2014/main" id="{724377C3-E27F-28C3-9D4D-E197DCCAE3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0165" y="5276723"/>
              <a:ext cx="792628" cy="463224"/>
            </a:xfrm>
            <a:prstGeom prst="rect">
              <a:avLst/>
            </a:prstGeom>
          </p:spPr>
        </p:pic>
      </p:grpSp>
      <p:sp>
        <p:nvSpPr>
          <p:cNvPr id="5" name="TextBox 4">
            <a:extLst>
              <a:ext uri="{FF2B5EF4-FFF2-40B4-BE49-F238E27FC236}">
                <a16:creationId xmlns:a16="http://schemas.microsoft.com/office/drawing/2014/main" id="{F8C0F341-6306-850B-A3F1-7915E8AD4F96}"/>
              </a:ext>
            </a:extLst>
          </p:cNvPr>
          <p:cNvSpPr txBox="1"/>
          <p:nvPr/>
        </p:nvSpPr>
        <p:spPr>
          <a:xfrm>
            <a:off x="4243531" y="5205989"/>
            <a:ext cx="3671451" cy="1223412"/>
          </a:xfrm>
          <a:prstGeom prst="rect">
            <a:avLst/>
          </a:prstGeom>
          <a:noFill/>
        </p:spPr>
        <p:txBody>
          <a:bodyPr wrap="square" rtlCol="0">
            <a:spAutoFit/>
          </a:bodyPr>
          <a:lstStyle/>
          <a:p>
            <a:r>
              <a:rPr lang="en-US" sz="1050" dirty="0">
                <a:solidFill>
                  <a:schemeClr val="accent4"/>
                </a:solidFill>
              </a:rPr>
              <a:t>A leading semi-truck manufacturer upgraded its communication by adopting tablets and PTT Pro Workforce Connect, replacing outdated two-way radios. This enabled on-the-go communication and collaboration through text, voice, and visuals, streamlining processes and facilitating prompt responses to maintenance needs, safety concerns, and other critical issues.</a:t>
            </a:r>
          </a:p>
        </p:txBody>
      </p:sp>
      <p:pic>
        <p:nvPicPr>
          <p:cNvPr id="10" name="Picture 9" descr="A group of electronic devices&#10;&#10;Description automatically generated">
            <a:extLst>
              <a:ext uri="{FF2B5EF4-FFF2-40B4-BE49-F238E27FC236}">
                <a16:creationId xmlns:a16="http://schemas.microsoft.com/office/drawing/2014/main" id="{6732CAAE-34FB-1862-3C67-98845837DA4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880574" y="2702082"/>
            <a:ext cx="8774640" cy="2083905"/>
          </a:xfrm>
          <a:prstGeom prst="rect">
            <a:avLst/>
          </a:prstGeom>
        </p:spPr>
      </p:pic>
      <p:sp>
        <p:nvSpPr>
          <p:cNvPr id="9" name="Slide Number Placeholder 8">
            <a:extLst>
              <a:ext uri="{FF2B5EF4-FFF2-40B4-BE49-F238E27FC236}">
                <a16:creationId xmlns:a16="http://schemas.microsoft.com/office/drawing/2014/main" id="{B510AAB2-7B85-7C7B-F6A7-999503B71AD8}"/>
              </a:ext>
            </a:extLst>
          </p:cNvPr>
          <p:cNvSpPr>
            <a:spLocks noGrp="1"/>
          </p:cNvSpPr>
          <p:nvPr>
            <p:ph type="sldNum" sz="quarter" idx="4"/>
          </p:nvPr>
        </p:nvSpPr>
        <p:spPr/>
        <p:txBody>
          <a:bodyPr/>
          <a:lstStyle/>
          <a:p>
            <a:pPr defTabSz="914126" rtl="0"/>
            <a:fld id="{F19F85D4-6AC3-4CF9-A1A5-831DFC2C241F}" type="slidenum">
              <a:rPr lang="en-US" kern="1200" smtClean="0">
                <a:solidFill>
                  <a:srgbClr val="000000"/>
                </a:solidFill>
                <a:ea typeface="MS PGothic" pitchFamily="34" charset="-128"/>
                <a:cs typeface="+mn-cs"/>
              </a:rPr>
              <a:pPr defTabSz="914126" rtl="0"/>
              <a:t>17</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256671624"/>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C038D-1F69-F9D6-2CDB-97460386F6E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A6BD36F-1A07-4793-50EF-03582EE916BD}"/>
              </a:ext>
            </a:extLst>
          </p:cNvPr>
          <p:cNvSpPr/>
          <p:nvPr/>
        </p:nvSpPr>
        <p:spPr>
          <a:xfrm>
            <a:off x="8001711" y="5180449"/>
            <a:ext cx="3695699" cy="12965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C0F2AE6-0C8B-99F2-7A79-F5F861E5DB2D}"/>
              </a:ext>
            </a:extLst>
          </p:cNvPr>
          <p:cNvSpPr/>
          <p:nvPr/>
        </p:nvSpPr>
        <p:spPr>
          <a:xfrm>
            <a:off x="4193236" y="5180449"/>
            <a:ext cx="3655364" cy="12965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4" name="Picture 23" descr="A black background with a black square&#10;&#10;Description automatically generated with medium confidence">
            <a:extLst>
              <a:ext uri="{FF2B5EF4-FFF2-40B4-BE49-F238E27FC236}">
                <a16:creationId xmlns:a16="http://schemas.microsoft.com/office/drawing/2014/main" id="{A2C0D5A4-A107-5C53-D37C-685630C62A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943679" y="1631411"/>
            <a:ext cx="543466" cy="3668826"/>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EA3D4292-7A1E-D487-F35D-6295CFC3EA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760607" y="1631411"/>
            <a:ext cx="543466" cy="3668826"/>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C4BF8F66-CC89-DEED-7E82-8986E7481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584462" y="1631411"/>
            <a:ext cx="543466" cy="3668826"/>
          </a:xfrm>
          <a:prstGeom prst="rect">
            <a:avLst/>
          </a:prstGeom>
        </p:spPr>
      </p:pic>
      <p:sp>
        <p:nvSpPr>
          <p:cNvPr id="25" name="Rectangle 24">
            <a:extLst>
              <a:ext uri="{FF2B5EF4-FFF2-40B4-BE49-F238E27FC236}">
                <a16:creationId xmlns:a16="http://schemas.microsoft.com/office/drawing/2014/main" id="{46607BC5-3B29-6787-A356-1844954551E5}"/>
              </a:ext>
            </a:extLst>
          </p:cNvPr>
          <p:cNvSpPr/>
          <p:nvPr/>
        </p:nvSpPr>
        <p:spPr>
          <a:xfrm>
            <a:off x="381731" y="762000"/>
            <a:ext cx="3668040"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3D5550-43FF-3F02-0BA1-EE2AFF04616A}"/>
              </a:ext>
            </a:extLst>
          </p:cNvPr>
          <p:cNvSpPr/>
          <p:nvPr/>
        </p:nvSpPr>
        <p:spPr>
          <a:xfrm>
            <a:off x="4198659" y="762000"/>
            <a:ext cx="3668040"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703842C-9ECC-8D31-3E81-997A4DF21EDA}"/>
              </a:ext>
            </a:extLst>
          </p:cNvPr>
          <p:cNvSpPr/>
          <p:nvPr/>
        </p:nvSpPr>
        <p:spPr>
          <a:xfrm>
            <a:off x="8022514" y="762000"/>
            <a:ext cx="3668040" cy="19978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EB0B236-4FC9-3510-6FB2-38D3DA8FD260}"/>
              </a:ext>
            </a:extLst>
          </p:cNvPr>
          <p:cNvSpPr/>
          <p:nvPr/>
        </p:nvSpPr>
        <p:spPr>
          <a:xfrm>
            <a:off x="389332" y="5180449"/>
            <a:ext cx="3649268" cy="12965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C6023F7-4A32-2811-C9CE-09FEB3157AF8}"/>
              </a:ext>
            </a:extLst>
          </p:cNvPr>
          <p:cNvSpPr txBox="1"/>
          <p:nvPr/>
        </p:nvSpPr>
        <p:spPr>
          <a:xfrm>
            <a:off x="381000" y="392017"/>
            <a:ext cx="11315700" cy="387191"/>
          </a:xfrm>
          <a:prstGeom prst="round2SameRect">
            <a:avLst/>
          </a:prstGeom>
          <a:solidFill>
            <a:schemeClr val="accent4"/>
          </a:solidFill>
          <a:ln>
            <a:noFill/>
          </a:ln>
        </p:spPr>
        <p:txBody>
          <a:bodyPr wrap="square">
            <a:spAutoFit/>
          </a:bodyPr>
          <a:lstStyle/>
          <a:p>
            <a:pPr marL="0" marR="0" lvl="0" indent="0" algn="ctr" defTabSz="553886"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latin typeface="Arial" panose="020B0604020202020204"/>
                <a:ea typeface="+mj-ea"/>
                <a:cs typeface="+mj-cs"/>
                <a:sym typeface="Arial"/>
              </a:rPr>
              <a:t>Optimized Quality </a:t>
            </a:r>
          </a:p>
        </p:txBody>
      </p:sp>
      <p:sp>
        <p:nvSpPr>
          <p:cNvPr id="43" name="Title 4">
            <a:extLst>
              <a:ext uri="{FF2B5EF4-FFF2-40B4-BE49-F238E27FC236}">
                <a16:creationId xmlns:a16="http://schemas.microsoft.com/office/drawing/2014/main" id="{D8E9C96F-85B4-AFB2-48E4-B14954DB385A}"/>
              </a:ext>
            </a:extLst>
          </p:cNvPr>
          <p:cNvSpPr txBox="1">
            <a:spLocks/>
          </p:cNvSpPr>
          <p:nvPr/>
        </p:nvSpPr>
        <p:spPr>
          <a:xfrm>
            <a:off x="574675" y="967530"/>
            <a:ext cx="2230583" cy="368431"/>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a:defRPr/>
            </a:pPr>
            <a:r>
              <a:rPr lang="en-US" sz="1400" b="1" dirty="0">
                <a:solidFill>
                  <a:schemeClr val="accent4"/>
                </a:solidFill>
                <a:latin typeface="+mj-lt"/>
                <a:cs typeface="Poppins"/>
              </a:rPr>
              <a:t>Automate Inspection and Quality Control</a:t>
            </a:r>
          </a:p>
        </p:txBody>
      </p:sp>
      <p:sp>
        <p:nvSpPr>
          <p:cNvPr id="44" name="Title 4">
            <a:extLst>
              <a:ext uri="{FF2B5EF4-FFF2-40B4-BE49-F238E27FC236}">
                <a16:creationId xmlns:a16="http://schemas.microsoft.com/office/drawing/2014/main" id="{4DD669D3-7C62-1438-C696-3B74D3BF70F7}"/>
              </a:ext>
            </a:extLst>
          </p:cNvPr>
          <p:cNvSpPr txBox="1">
            <a:spLocks/>
          </p:cNvSpPr>
          <p:nvPr/>
        </p:nvSpPr>
        <p:spPr>
          <a:xfrm>
            <a:off x="8216071" y="935881"/>
            <a:ext cx="2984912" cy="478226"/>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a:defRPr/>
            </a:pPr>
            <a:r>
              <a:rPr lang="en-US" sz="1400" b="1" dirty="0">
                <a:solidFill>
                  <a:schemeClr val="accent4"/>
                </a:solidFill>
                <a:latin typeface="+mj-lt"/>
                <a:cs typeface="Poppins" pitchFamily="2" charset="77"/>
              </a:rPr>
              <a:t>Digitize Batch/</a:t>
            </a:r>
          </a:p>
          <a:p>
            <a:pPr algn="l" defTabSz="808147">
              <a:defRPr/>
            </a:pPr>
            <a:r>
              <a:rPr lang="en-US" sz="1400" b="1" dirty="0">
                <a:solidFill>
                  <a:schemeClr val="accent4"/>
                </a:solidFill>
                <a:latin typeface="+mj-lt"/>
                <a:cs typeface="Poppins" pitchFamily="2" charset="77"/>
              </a:rPr>
              <a:t>Lot Traceability</a:t>
            </a:r>
          </a:p>
        </p:txBody>
      </p:sp>
      <p:sp>
        <p:nvSpPr>
          <p:cNvPr id="45" name="Title 4">
            <a:extLst>
              <a:ext uri="{FF2B5EF4-FFF2-40B4-BE49-F238E27FC236}">
                <a16:creationId xmlns:a16="http://schemas.microsoft.com/office/drawing/2014/main" id="{4F6C27BC-F0DD-89A8-8175-03EECD60FFE7}"/>
              </a:ext>
            </a:extLst>
          </p:cNvPr>
          <p:cNvSpPr txBox="1">
            <a:spLocks/>
          </p:cNvSpPr>
          <p:nvPr/>
        </p:nvSpPr>
        <p:spPr>
          <a:xfrm>
            <a:off x="4412508" y="895222"/>
            <a:ext cx="2221756" cy="548415"/>
          </a:xfrm>
          <a:prstGeom prst="rect">
            <a:avLst/>
          </a:prstGeom>
          <a:noFill/>
          <a:ln w="12700">
            <a:noFill/>
          </a:ln>
        </p:spPr>
        <p:txBody>
          <a:bodyPr vert="horz" lIns="0" tIns="0" rIns="0" bIns="0" rtlCol="0" anchor="ctr"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algn="l" defTabSz="808147">
              <a:defRPr/>
            </a:pPr>
            <a:r>
              <a:rPr lang="en-US" sz="1400" b="1" dirty="0">
                <a:solidFill>
                  <a:schemeClr val="accent4"/>
                </a:solidFill>
                <a:latin typeface="+mj-lt"/>
                <a:cs typeface="Poppins" pitchFamily="2" charset="77"/>
              </a:rPr>
              <a:t>Accelerate Corrective and</a:t>
            </a:r>
          </a:p>
          <a:p>
            <a:pPr algn="l" defTabSz="808147">
              <a:defRPr/>
            </a:pPr>
            <a:r>
              <a:rPr lang="en-US" sz="1400" b="1" dirty="0">
                <a:solidFill>
                  <a:schemeClr val="accent4"/>
                </a:solidFill>
                <a:latin typeface="+mj-lt"/>
                <a:cs typeface="Poppins" pitchFamily="2" charset="77"/>
              </a:rPr>
              <a:t>Preventive Actions</a:t>
            </a:r>
          </a:p>
        </p:txBody>
      </p:sp>
      <p:sp>
        <p:nvSpPr>
          <p:cNvPr id="55" name="Title 4">
            <a:extLst>
              <a:ext uri="{FF2B5EF4-FFF2-40B4-BE49-F238E27FC236}">
                <a16:creationId xmlns:a16="http://schemas.microsoft.com/office/drawing/2014/main" id="{AD548E0E-4944-6BE8-8460-CC06797B7738}"/>
              </a:ext>
            </a:extLst>
          </p:cNvPr>
          <p:cNvSpPr txBox="1">
            <a:spLocks/>
          </p:cNvSpPr>
          <p:nvPr/>
        </p:nvSpPr>
        <p:spPr>
          <a:xfrm>
            <a:off x="381000" y="1533581"/>
            <a:ext cx="3657600" cy="1872361"/>
          </a:xfrm>
          <a:prstGeom prst="rect">
            <a:avLst/>
          </a:prstGeom>
          <a:solidFill>
            <a:schemeClr val="accent4"/>
          </a:solidFill>
          <a:ln w="3175">
            <a:noFill/>
          </a:ln>
        </p:spPr>
        <p:txBody>
          <a:bodyPr vert="horz" lIns="182880" tIns="118872" rIns="91440" bIns="0" rtlCol="0" anchor="t" anchorCtr="0">
            <a:noAutofit/>
          </a:bodyPr>
          <a:lstStyle>
            <a:defPPr>
              <a:defRPr lang="en-US"/>
            </a:defPPr>
            <a:lvl1pPr algn="ctr" defTabSz="914126">
              <a:lnSpc>
                <a:spcPct val="100000"/>
              </a:lnSpc>
              <a:spcBef>
                <a:spcPct val="0"/>
              </a:spcBef>
              <a:buNone/>
              <a:defRPr sz="1000">
                <a:solidFill>
                  <a:srgbClr val="000000"/>
                </a:solidFill>
                <a:latin typeface="Arial" panose="020B0604020202020204"/>
                <a:ea typeface="+mj-ea"/>
                <a:cs typeface="+mj-cs"/>
              </a:defRPr>
            </a:lvl1pPr>
          </a:lstStyle>
          <a:p>
            <a:pPr marL="171450" indent="-165100" algn="l" defTabSz="808147">
              <a:spcBef>
                <a:spcPts val="90"/>
              </a:spcBef>
              <a:buFont typeface="Arial" panose="020B0604020202020204" pitchFamily="34" charset="0"/>
              <a:buChar char="•"/>
              <a:defRPr/>
            </a:pPr>
            <a:r>
              <a:rPr lang="en-US" noProof="1">
                <a:solidFill>
                  <a:srgbClr val="FFFFFF"/>
                </a:solidFill>
              </a:rPr>
              <a:t>Automatically inspect, detect, analyze, classify, measure and verify parts at multiple control points, including assembly processes- speeding uptime and acurracy with AI and machine learning</a:t>
            </a:r>
          </a:p>
          <a:p>
            <a:pPr marL="171450" indent="-165100" algn="l" defTabSz="808147">
              <a:spcBef>
                <a:spcPts val="90"/>
              </a:spcBef>
              <a:buFont typeface="Arial" panose="020B0604020202020204" pitchFamily="34" charset="0"/>
              <a:buChar char="•"/>
              <a:defRPr/>
            </a:pPr>
            <a:r>
              <a:rPr lang="en-US" noProof="1">
                <a:solidFill>
                  <a:srgbClr val="FFFFFF"/>
                </a:solidFill>
              </a:rPr>
              <a:t>Isolate non-conforming materials and parts earlier in supply chain to reduce cost of scrap </a:t>
            </a:r>
          </a:p>
          <a:p>
            <a:pPr marL="171450" indent="-165100" algn="l" defTabSz="808147">
              <a:spcBef>
                <a:spcPts val="90"/>
              </a:spcBef>
              <a:buFont typeface="Arial" panose="020B0604020202020204" pitchFamily="34" charset="0"/>
              <a:buChar char="•"/>
              <a:defRPr/>
            </a:pPr>
            <a:r>
              <a:rPr lang="en-US" noProof="1">
                <a:solidFill>
                  <a:srgbClr val="FFFFFF"/>
                </a:solidFill>
              </a:rPr>
              <a:t>Verify quality faster and identify problems further upstream </a:t>
            </a:r>
          </a:p>
          <a:p>
            <a:pPr marL="171450" indent="-165100" algn="l" defTabSz="808147">
              <a:spcBef>
                <a:spcPts val="90"/>
              </a:spcBef>
              <a:buFont typeface="Arial" panose="020B0604020202020204" pitchFamily="34" charset="0"/>
              <a:buChar char="•"/>
              <a:defRPr/>
            </a:pPr>
            <a:r>
              <a:rPr lang="en-US" noProof="1">
                <a:solidFill>
                  <a:srgbClr val="FFFFFF"/>
                </a:solidFill>
              </a:rPr>
              <a:t>Implement labeling, kitting and packaging quality control</a:t>
            </a:r>
          </a:p>
          <a:p>
            <a:pPr marL="171450" indent="-165100" algn="l" defTabSz="808147">
              <a:spcBef>
                <a:spcPts val="90"/>
              </a:spcBef>
              <a:buFont typeface="Arial" panose="020B0604020202020204" pitchFamily="34" charset="0"/>
              <a:buChar char="•"/>
              <a:defRPr/>
            </a:pPr>
            <a:r>
              <a:rPr lang="en-US" noProof="1">
                <a:solidFill>
                  <a:srgbClr val="FFFFFF"/>
                </a:solidFill>
              </a:rPr>
              <a:t>Ensure regulatory compliance and safety</a:t>
            </a:r>
          </a:p>
          <a:p>
            <a:pPr marL="171450" indent="-165100" algn="l" defTabSz="808147">
              <a:spcBef>
                <a:spcPts val="90"/>
              </a:spcBef>
              <a:buFont typeface="Arial" panose="020B0604020202020204" pitchFamily="34" charset="0"/>
              <a:buChar char="•"/>
              <a:defRPr/>
            </a:pPr>
            <a:endParaRPr lang="en-US" noProof="1">
              <a:solidFill>
                <a:srgbClr val="FFFFFF"/>
              </a:solidFill>
            </a:endParaRPr>
          </a:p>
        </p:txBody>
      </p:sp>
      <p:sp>
        <p:nvSpPr>
          <p:cNvPr id="56" name="Title 4">
            <a:extLst>
              <a:ext uri="{FF2B5EF4-FFF2-40B4-BE49-F238E27FC236}">
                <a16:creationId xmlns:a16="http://schemas.microsoft.com/office/drawing/2014/main" id="{96E1C85A-1330-4AF7-40F9-74AC6D8BE5CB}"/>
              </a:ext>
            </a:extLst>
          </p:cNvPr>
          <p:cNvSpPr txBox="1">
            <a:spLocks/>
          </p:cNvSpPr>
          <p:nvPr/>
        </p:nvSpPr>
        <p:spPr>
          <a:xfrm>
            <a:off x="4188382" y="1514147"/>
            <a:ext cx="3660218" cy="1928450"/>
          </a:xfrm>
          <a:prstGeom prst="rect">
            <a:avLst/>
          </a:prstGeom>
          <a:solidFill>
            <a:schemeClr val="accent4"/>
          </a:solidFill>
          <a:ln w="3175">
            <a:noFill/>
          </a:ln>
        </p:spPr>
        <p:txBody>
          <a:bodyPr vert="horz" lIns="182880" tIns="118872"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171481" indent="-171481" defTabSz="808147" fontAlgn="auto">
              <a:spcBef>
                <a:spcPts val="90"/>
              </a:spcBef>
              <a:spcAft>
                <a:spcPts val="200"/>
              </a:spcAft>
              <a:defRPr/>
            </a:pPr>
            <a:r>
              <a:rPr lang="en-US" sz="1000" noProof="1"/>
              <a:t>Receive quality alerts in real-time and red flag issues</a:t>
            </a:r>
          </a:p>
          <a:p>
            <a:pPr marL="171481" indent="-171481" defTabSz="808147" fontAlgn="auto">
              <a:spcBef>
                <a:spcPts val="90"/>
              </a:spcBef>
              <a:spcAft>
                <a:spcPts val="200"/>
              </a:spcAft>
              <a:defRPr/>
            </a:pPr>
            <a:r>
              <a:rPr lang="en-US" sz="1000" noProof="1"/>
              <a:t>Empower workers with the necessary tools, insights and guidance to identify and resolve quality issues at an earlier stage</a:t>
            </a:r>
          </a:p>
          <a:p>
            <a:pPr marL="171481" indent="-171481" defTabSz="808147" fontAlgn="auto">
              <a:spcBef>
                <a:spcPts val="90"/>
              </a:spcBef>
              <a:spcAft>
                <a:spcPts val="200"/>
              </a:spcAft>
              <a:defRPr/>
            </a:pPr>
            <a:r>
              <a:rPr lang="en-US" sz="1000" noProof="1"/>
              <a:t>Implement simplification and standardization of quality control processes, leveraging AI tools to reduce configuration &amp; training time</a:t>
            </a:r>
          </a:p>
          <a:p>
            <a:pPr marL="171481" indent="-171481" defTabSz="808147" fontAlgn="auto">
              <a:spcBef>
                <a:spcPts val="90"/>
              </a:spcBef>
              <a:spcAft>
                <a:spcPts val="200"/>
              </a:spcAft>
              <a:defRPr/>
            </a:pPr>
            <a:r>
              <a:rPr lang="en-US" sz="1000" noProof="1"/>
              <a:t>Monitor and analyze KPIs and emerging bottlenecks, leveraging AI to identify common root causes</a:t>
            </a:r>
          </a:p>
          <a:p>
            <a:pPr marL="171481" indent="-171481" defTabSz="808147" fontAlgn="auto">
              <a:spcBef>
                <a:spcPts val="90"/>
              </a:spcBef>
              <a:spcAft>
                <a:spcPts val="200"/>
              </a:spcAft>
              <a:defRPr/>
            </a:pPr>
            <a:endParaRPr lang="en-US" sz="1000" noProof="1"/>
          </a:p>
        </p:txBody>
      </p:sp>
      <p:sp>
        <p:nvSpPr>
          <p:cNvPr id="57" name="Title 4">
            <a:extLst>
              <a:ext uri="{FF2B5EF4-FFF2-40B4-BE49-F238E27FC236}">
                <a16:creationId xmlns:a16="http://schemas.microsoft.com/office/drawing/2014/main" id="{27456C4F-584B-0CE2-F00D-F01DE3B6F430}"/>
              </a:ext>
            </a:extLst>
          </p:cNvPr>
          <p:cNvSpPr txBox="1">
            <a:spLocks/>
          </p:cNvSpPr>
          <p:nvPr/>
        </p:nvSpPr>
        <p:spPr>
          <a:xfrm>
            <a:off x="8016984" y="1533581"/>
            <a:ext cx="3679716" cy="1893603"/>
          </a:xfrm>
          <a:prstGeom prst="rect">
            <a:avLst/>
          </a:prstGeom>
          <a:solidFill>
            <a:schemeClr val="accent4"/>
          </a:solidFill>
          <a:ln w="3175">
            <a:noFill/>
          </a:ln>
        </p:spPr>
        <p:txBody>
          <a:bodyPr vert="horz" lIns="182880" tIns="118872" rIns="91440" bIns="0" rtlCol="0" anchor="t"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171481" indent="-171481" defTabSz="808147" fontAlgn="auto">
              <a:spcBef>
                <a:spcPts val="90"/>
              </a:spcBef>
              <a:spcAft>
                <a:spcPts val="200"/>
              </a:spcAft>
              <a:defRPr/>
            </a:pPr>
            <a:r>
              <a:rPr lang="en-US" sz="1000" noProof="1"/>
              <a:t>Automatically generate a complete record of products, from the receipt of raw materials to the shipment of finished goods, to foster accountability with suppliers, compliance with regulatory bodies and trust with consumers </a:t>
            </a:r>
          </a:p>
          <a:p>
            <a:pPr marL="171481" indent="-171481" defTabSz="808147" fontAlgn="auto">
              <a:spcBef>
                <a:spcPts val="90"/>
              </a:spcBef>
              <a:spcAft>
                <a:spcPts val="200"/>
              </a:spcAft>
              <a:defRPr/>
            </a:pPr>
            <a:r>
              <a:rPr lang="en-US" sz="1000" noProof="1"/>
              <a:t>Trace critical parts, incorporating zones of control for comprehensive quality monitoring</a:t>
            </a:r>
          </a:p>
          <a:p>
            <a:pPr marL="171481" indent="-171481" defTabSz="808147" fontAlgn="auto">
              <a:spcBef>
                <a:spcPts val="90"/>
              </a:spcBef>
              <a:spcAft>
                <a:spcPts val="200"/>
              </a:spcAft>
              <a:defRPr/>
            </a:pPr>
            <a:r>
              <a:rPr lang="en-US" sz="1000" noProof="1"/>
              <a:t>Respond faster to recalls with quick identification of impacted lots</a:t>
            </a:r>
          </a:p>
          <a:p>
            <a:pPr marL="171481" indent="-171481" defTabSz="808147" fontAlgn="auto">
              <a:spcBef>
                <a:spcPts val="90"/>
              </a:spcBef>
              <a:spcAft>
                <a:spcPts val="200"/>
              </a:spcAft>
              <a:defRPr/>
            </a:pPr>
            <a:r>
              <a:rPr lang="en-US" sz="1000" noProof="1"/>
              <a:t>Combat counterfeiting and ensure authenticity</a:t>
            </a:r>
          </a:p>
          <a:p>
            <a:pPr marL="171481" indent="-171481" defTabSz="808147" fontAlgn="auto">
              <a:spcBef>
                <a:spcPts val="90"/>
              </a:spcBef>
              <a:spcAft>
                <a:spcPts val="200"/>
              </a:spcAft>
              <a:defRPr/>
            </a:pPr>
            <a:endParaRPr lang="en-US" sz="1000" noProof="1"/>
          </a:p>
        </p:txBody>
      </p:sp>
      <p:sp>
        <p:nvSpPr>
          <p:cNvPr id="6" name="TextBox 5">
            <a:extLst>
              <a:ext uri="{FF2B5EF4-FFF2-40B4-BE49-F238E27FC236}">
                <a16:creationId xmlns:a16="http://schemas.microsoft.com/office/drawing/2014/main" id="{C650A0B3-DE9E-C197-0A2A-8A4401B43D93}"/>
              </a:ext>
            </a:extLst>
          </p:cNvPr>
          <p:cNvSpPr txBox="1"/>
          <p:nvPr/>
        </p:nvSpPr>
        <p:spPr>
          <a:xfrm>
            <a:off x="1534690" y="5358064"/>
            <a:ext cx="2439557" cy="969496"/>
          </a:xfrm>
          <a:prstGeom prst="rect">
            <a:avLst/>
          </a:prstGeom>
          <a:noFill/>
        </p:spPr>
        <p:txBody>
          <a:bodyPr wrap="square" tIns="0" bIns="0" rtlCol="0">
            <a:spAutoFit/>
          </a:bodyPr>
          <a:lstStyle/>
          <a:p>
            <a:pPr algn="l"/>
            <a:r>
              <a:rPr lang="en-US" sz="1050" b="1" dirty="0">
                <a:solidFill>
                  <a:schemeClr val="accent4"/>
                </a:solidFill>
              </a:rPr>
              <a:t>Mosaic</a:t>
            </a:r>
            <a:r>
              <a:rPr lang="en-US" sz="1050" dirty="0">
                <a:solidFill>
                  <a:schemeClr val="accent4"/>
                </a:solidFill>
              </a:rPr>
              <a:t> implemented a quality-control inspection system to check brake disk for sand and debris, removing non-optimal units from the production line, driving higher quality and standardizing inspection processes. </a:t>
            </a:r>
            <a:endParaRPr lang="en-US" sz="1050" dirty="0">
              <a:solidFill>
                <a:schemeClr val="accent4"/>
              </a:solidFill>
              <a:cs typeface="Arial"/>
            </a:endParaRPr>
          </a:p>
        </p:txBody>
      </p:sp>
      <p:sp>
        <p:nvSpPr>
          <p:cNvPr id="13" name="Title 4">
            <a:extLst>
              <a:ext uri="{FF2B5EF4-FFF2-40B4-BE49-F238E27FC236}">
                <a16:creationId xmlns:a16="http://schemas.microsoft.com/office/drawing/2014/main" id="{B8B8FBAB-CF93-1C90-9FDE-289389ACF932}"/>
              </a:ext>
            </a:extLst>
          </p:cNvPr>
          <p:cNvSpPr txBox="1">
            <a:spLocks/>
          </p:cNvSpPr>
          <p:nvPr/>
        </p:nvSpPr>
        <p:spPr>
          <a:xfrm>
            <a:off x="380290" y="4652352"/>
            <a:ext cx="11310264" cy="522425"/>
          </a:xfrm>
          <a:prstGeom prst="rect">
            <a:avLst/>
          </a:prstGeom>
          <a:solidFill>
            <a:schemeClr val="accent4"/>
          </a:solidFill>
          <a:ln w="3175">
            <a:noFill/>
          </a:ln>
        </p:spPr>
        <p:txBody>
          <a:bodyPr vert="horz" lIns="91440" tIns="0" rIns="91440" bIns="0" rtlCol="0" anchor="ctr" anchorCtr="0">
            <a:noAutofit/>
          </a:bodyPr>
          <a:lstStyle>
            <a:defPPr>
              <a:defRPr lang="en-US"/>
            </a:defPPr>
            <a:lvl1pPr marL="171450" marR="0" lvl="0" indent="-171450" algn="l" defTabSz="914126" eaLnBrk="1" fontAlgn="base" latinLnBrk="0" hangingPunct="1">
              <a:lnSpc>
                <a:spcPct val="100000"/>
              </a:lnSpc>
              <a:spcBef>
                <a:spcPts val="600"/>
              </a:spcBef>
              <a:spcAft>
                <a:spcPct val="0"/>
              </a:spcAft>
              <a:buClrTx/>
              <a:buSzTx/>
              <a:buFont typeface="Arial" panose="020B0604020202020204" pitchFamily="34" charset="0"/>
              <a:buChar char="•"/>
              <a:tabLst/>
              <a:defRPr kumimoji="0" sz="1200" b="0" i="0" u="none" strike="noStrike" kern="0" cap="none" spc="0" normalizeH="0" baseline="0">
                <a:ln>
                  <a:noFill/>
                </a:ln>
                <a:solidFill>
                  <a:srgbClr val="FFFFFF"/>
                </a:solidFill>
                <a:effectLst/>
                <a:uLnTx/>
                <a:uFillTx/>
                <a:ea typeface="+mj-ea"/>
                <a:cs typeface="+mj-cs"/>
              </a:defRPr>
            </a:lvl1pPr>
          </a:lstStyle>
          <a:p>
            <a:pPr marL="0" indent="0" algn="ctr" defTabSz="808147" fontAlgn="auto">
              <a:spcBef>
                <a:spcPts val="90"/>
              </a:spcBef>
              <a:spcAft>
                <a:spcPts val="0"/>
              </a:spcAft>
              <a:buNone/>
              <a:defRPr/>
            </a:pPr>
            <a:r>
              <a:rPr lang="en-US" sz="1001" kern="0" dirty="0">
                <a:solidFill>
                  <a:schemeClr val="bg1"/>
                </a:solidFill>
                <a:ea typeface="MS PGothic" pitchFamily="34" charset="-128"/>
                <a:cs typeface="+mn-cs"/>
              </a:rPr>
              <a:t>Industrial, Desktop and Mobile RFID Printers | Supplies | Tablets | Wearable Computers | Electric Sensors | Fixed Industrial Scanners | Machine Vision Hardware | Zebra Aurora Software | </a:t>
            </a:r>
          </a:p>
          <a:p>
            <a:pPr marL="0" indent="0" algn="ctr" defTabSz="808147" fontAlgn="auto">
              <a:spcBef>
                <a:spcPts val="90"/>
              </a:spcBef>
              <a:spcAft>
                <a:spcPts val="0"/>
              </a:spcAft>
              <a:buNone/>
              <a:defRPr/>
            </a:pPr>
            <a:r>
              <a:rPr lang="en-US" sz="1001" kern="0" dirty="0" err="1">
                <a:solidFill>
                  <a:schemeClr val="bg1"/>
                </a:solidFill>
                <a:ea typeface="MS PGothic" pitchFamily="34" charset="-128"/>
                <a:cs typeface="+mn-cs"/>
              </a:rPr>
              <a:t>Workcloud</a:t>
            </a:r>
            <a:r>
              <a:rPr lang="en-US" sz="1001" kern="0" dirty="0">
                <a:solidFill>
                  <a:schemeClr val="bg1"/>
                </a:solidFill>
                <a:ea typeface="MS PGothic" pitchFamily="34" charset="-128"/>
                <a:cs typeface="+mn-cs"/>
              </a:rPr>
              <a:t> Actionable Intelligence</a:t>
            </a:r>
          </a:p>
        </p:txBody>
      </p:sp>
      <p:grpSp>
        <p:nvGrpSpPr>
          <p:cNvPr id="8" name="Group 7">
            <a:extLst>
              <a:ext uri="{FF2B5EF4-FFF2-40B4-BE49-F238E27FC236}">
                <a16:creationId xmlns:a16="http://schemas.microsoft.com/office/drawing/2014/main" id="{5208D61A-080E-866D-DD02-21C874D1FBCD}"/>
              </a:ext>
            </a:extLst>
          </p:cNvPr>
          <p:cNvGrpSpPr/>
          <p:nvPr/>
        </p:nvGrpSpPr>
        <p:grpSpPr>
          <a:xfrm>
            <a:off x="4425303" y="5297818"/>
            <a:ext cx="3227094" cy="969496"/>
            <a:chOff x="8244470" y="5297818"/>
            <a:chExt cx="3227094" cy="969496"/>
          </a:xfrm>
        </p:grpSpPr>
        <p:sp>
          <p:nvSpPr>
            <p:cNvPr id="51" name="TextBox 50">
              <a:extLst>
                <a:ext uri="{FF2B5EF4-FFF2-40B4-BE49-F238E27FC236}">
                  <a16:creationId xmlns:a16="http://schemas.microsoft.com/office/drawing/2014/main" id="{D4BAA5E0-A8AA-17A7-2875-DA4112B18821}"/>
                </a:ext>
              </a:extLst>
            </p:cNvPr>
            <p:cNvSpPr txBox="1"/>
            <p:nvPr/>
          </p:nvSpPr>
          <p:spPr>
            <a:xfrm>
              <a:off x="9081656" y="5297818"/>
              <a:ext cx="2389908" cy="969496"/>
            </a:xfrm>
            <a:prstGeom prst="rect">
              <a:avLst/>
            </a:prstGeom>
            <a:noFill/>
          </p:spPr>
          <p:txBody>
            <a:bodyPr wrap="square" tIns="0" bIns="0" rtlCol="0">
              <a:spAutoFit/>
            </a:bodyPr>
            <a:lstStyle/>
            <a:p>
              <a:pPr algn="l"/>
              <a:r>
                <a:rPr lang="en-US" sz="1050" b="1" dirty="0">
                  <a:solidFill>
                    <a:schemeClr val="accent4"/>
                  </a:solidFill>
                </a:rPr>
                <a:t>STIHL</a:t>
              </a:r>
              <a:r>
                <a:rPr lang="en-US" sz="1050" dirty="0">
                  <a:solidFill>
                    <a:schemeClr val="accent4"/>
                  </a:solidFill>
                </a:rPr>
                <a:t> digitized preventative actions by automating inspection for presence of dirt particles on the WIP component mid-assembly for significantly improved accuracy and time and cost savings.</a:t>
              </a:r>
            </a:p>
          </p:txBody>
        </p:sp>
        <p:pic>
          <p:nvPicPr>
            <p:cNvPr id="18" name="Picture 17">
              <a:extLst>
                <a:ext uri="{FF2B5EF4-FFF2-40B4-BE49-F238E27FC236}">
                  <a16:creationId xmlns:a16="http://schemas.microsoft.com/office/drawing/2014/main" id="{0E975A31-C176-B198-E7E0-4695356022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4470" y="5355831"/>
              <a:ext cx="753551" cy="374127"/>
            </a:xfrm>
            <a:prstGeom prst="rect">
              <a:avLst/>
            </a:prstGeom>
          </p:spPr>
        </p:pic>
      </p:grpSp>
      <p:grpSp>
        <p:nvGrpSpPr>
          <p:cNvPr id="4" name="Group 3">
            <a:extLst>
              <a:ext uri="{FF2B5EF4-FFF2-40B4-BE49-F238E27FC236}">
                <a16:creationId xmlns:a16="http://schemas.microsoft.com/office/drawing/2014/main" id="{ED009787-DDB1-8A74-A7CD-10E9663587AD}"/>
              </a:ext>
            </a:extLst>
          </p:cNvPr>
          <p:cNvGrpSpPr/>
          <p:nvPr/>
        </p:nvGrpSpPr>
        <p:grpSpPr>
          <a:xfrm>
            <a:off x="8075064" y="5298933"/>
            <a:ext cx="3548991" cy="969496"/>
            <a:chOff x="4290312" y="5298933"/>
            <a:chExt cx="3548991" cy="969496"/>
          </a:xfrm>
        </p:grpSpPr>
        <p:sp>
          <p:nvSpPr>
            <p:cNvPr id="62" name="TextBox 61">
              <a:extLst>
                <a:ext uri="{FF2B5EF4-FFF2-40B4-BE49-F238E27FC236}">
                  <a16:creationId xmlns:a16="http://schemas.microsoft.com/office/drawing/2014/main" id="{5D2A7405-E115-7B8A-057B-B2FDB2105CC2}"/>
                </a:ext>
              </a:extLst>
            </p:cNvPr>
            <p:cNvSpPr txBox="1"/>
            <p:nvPr/>
          </p:nvSpPr>
          <p:spPr>
            <a:xfrm>
              <a:off x="5241529" y="5298933"/>
              <a:ext cx="2597774" cy="969496"/>
            </a:xfrm>
            <a:prstGeom prst="rect">
              <a:avLst/>
            </a:prstGeom>
            <a:noFill/>
          </p:spPr>
          <p:txBody>
            <a:bodyPr wrap="square" tIns="0" bIns="0" rtlCol="0">
              <a:spAutoFit/>
            </a:bodyPr>
            <a:lstStyle/>
            <a:p>
              <a:pPr algn="l"/>
              <a:r>
                <a:rPr lang="en-US" sz="1050" b="1">
                  <a:solidFill>
                    <a:schemeClr val="accent4"/>
                  </a:solidFill>
                </a:rPr>
                <a:t>Louis Widmer </a:t>
              </a:r>
              <a:r>
                <a:rPr lang="en-US" sz="1050">
                  <a:solidFill>
                    <a:schemeClr val="accent4"/>
                  </a:solidFill>
                </a:rPr>
                <a:t>leveraged flexible, modular scanning on packaging lines that integrates easily with existing systems, resulting in higher compliance rates for prescription medication and a user-friendly, scalable solution. </a:t>
              </a:r>
              <a:endParaRPr lang="en-US" sz="1050">
                <a:solidFill>
                  <a:schemeClr val="accent4"/>
                </a:solidFill>
                <a:cs typeface="Arial"/>
              </a:endParaRPr>
            </a:p>
          </p:txBody>
        </p:sp>
        <p:pic>
          <p:nvPicPr>
            <p:cNvPr id="19" name="Picture 18">
              <a:extLst>
                <a:ext uri="{FF2B5EF4-FFF2-40B4-BE49-F238E27FC236}">
                  <a16:creationId xmlns:a16="http://schemas.microsoft.com/office/drawing/2014/main" id="{7216138C-2CB9-83A0-7B2E-93CB814A32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0312" y="5344227"/>
              <a:ext cx="951218" cy="570730"/>
            </a:xfrm>
            <a:prstGeom prst="rect">
              <a:avLst/>
            </a:prstGeom>
          </p:spPr>
        </p:pic>
      </p:grpSp>
      <p:pic>
        <p:nvPicPr>
          <p:cNvPr id="20" name="Picture 19">
            <a:extLst>
              <a:ext uri="{FF2B5EF4-FFF2-40B4-BE49-F238E27FC236}">
                <a16:creationId xmlns:a16="http://schemas.microsoft.com/office/drawing/2014/main" id="{FC084592-BB81-9258-5B18-D7F7F0781690}"/>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66342" y="5297818"/>
            <a:ext cx="1145774" cy="449323"/>
          </a:xfrm>
          <a:prstGeom prst="rect">
            <a:avLst/>
          </a:prstGeom>
        </p:spPr>
      </p:pic>
      <p:sp>
        <p:nvSpPr>
          <p:cNvPr id="5" name="TextBox 4">
            <a:extLst>
              <a:ext uri="{FF2B5EF4-FFF2-40B4-BE49-F238E27FC236}">
                <a16:creationId xmlns:a16="http://schemas.microsoft.com/office/drawing/2014/main" id="{103E5E17-2223-09FA-89DB-95AEA0CF614C}"/>
              </a:ext>
            </a:extLst>
          </p:cNvPr>
          <p:cNvSpPr txBox="1"/>
          <p:nvPr/>
        </p:nvSpPr>
        <p:spPr>
          <a:xfrm>
            <a:off x="3279622" y="6499858"/>
            <a:ext cx="7964170" cy="207749"/>
          </a:xfrm>
          <a:prstGeom prst="rect">
            <a:avLst/>
          </a:prstGeom>
          <a:noFill/>
        </p:spPr>
        <p:txBody>
          <a:bodyPr wrap="square">
            <a:spAutoFit/>
          </a:bodyPr>
          <a:lstStyle/>
          <a:p>
            <a:pPr marL="0" marR="0" lvl="0" indent="0" algn="l" defTabSz="489844" rtl="0" eaLnBrk="1" fontAlgn="b"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0000"/>
                </a:solidFill>
                <a:effectLst/>
                <a:uLnTx/>
                <a:uFillTx/>
                <a:latin typeface="Arial" pitchFamily="34" charset="0"/>
                <a:ea typeface="MS PGothic" pitchFamily="34" charset="-128"/>
                <a:cs typeface="Arial"/>
                <a:sym typeface="Arial"/>
              </a:rPr>
              <a:t>Actual performance may vary depending on, among other things, environment, product mix and process adherence.     </a:t>
            </a:r>
            <a:endParaRPr kumimoji="0" lang="en-US" sz="750" b="1" i="0" u="none" strike="noStrike" kern="1200" cap="none" spc="0" normalizeH="0" baseline="0" noProof="0" dirty="0">
              <a:ln>
                <a:noFill/>
              </a:ln>
              <a:solidFill>
                <a:srgbClr val="000000"/>
              </a:solidFill>
              <a:effectLst/>
              <a:uLnTx/>
              <a:uFillTx/>
              <a:latin typeface="Helvetica Neue" panose="02000503000000020004" pitchFamily="2" charset="0"/>
              <a:ea typeface="MS PGothic" pitchFamily="34" charset="-128"/>
              <a:cs typeface="Arial"/>
              <a:sym typeface="Arial"/>
            </a:endParaRPr>
          </a:p>
        </p:txBody>
      </p:sp>
      <p:pic>
        <p:nvPicPr>
          <p:cNvPr id="7" name="Picture 6" descr="A group of electronic devices&#10;&#10;Description automatically generated">
            <a:extLst>
              <a:ext uri="{FF2B5EF4-FFF2-40B4-BE49-F238E27FC236}">
                <a16:creationId xmlns:a16="http://schemas.microsoft.com/office/drawing/2014/main" id="{9FD0ED44-21A1-8275-0436-FD8610AAFC9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954599" y="2849189"/>
            <a:ext cx="7772400" cy="1986358"/>
          </a:xfrm>
          <a:prstGeom prst="rect">
            <a:avLst/>
          </a:prstGeom>
        </p:spPr>
      </p:pic>
      <p:sp>
        <p:nvSpPr>
          <p:cNvPr id="9" name="Slide Number Placeholder 8">
            <a:extLst>
              <a:ext uri="{FF2B5EF4-FFF2-40B4-BE49-F238E27FC236}">
                <a16:creationId xmlns:a16="http://schemas.microsoft.com/office/drawing/2014/main" id="{56C87356-5DDB-557D-247F-BD860F53C350}"/>
              </a:ext>
            </a:extLst>
          </p:cNvPr>
          <p:cNvSpPr>
            <a:spLocks noGrp="1"/>
          </p:cNvSpPr>
          <p:nvPr>
            <p:ph type="sldNum" sz="quarter" idx="4"/>
          </p:nvPr>
        </p:nvSpPr>
        <p:spPr/>
        <p:txBody>
          <a:bodyPr/>
          <a:lstStyle/>
          <a:p>
            <a:pPr defTabSz="914126" rtl="0"/>
            <a:fld id="{F19F85D4-6AC3-4CF9-A1A5-831DFC2C241F}" type="slidenum">
              <a:rPr lang="en-US" kern="1200" smtClean="0">
                <a:solidFill>
                  <a:srgbClr val="000000"/>
                </a:solidFill>
                <a:ea typeface="MS PGothic" pitchFamily="34" charset="-128"/>
                <a:cs typeface="+mn-cs"/>
              </a:rPr>
              <a:pPr defTabSz="914126" rtl="0"/>
              <a:t>18</a:t>
            </a:fld>
            <a:endParaRPr lang="en-US" kern="1200">
              <a:solidFill>
                <a:srgbClr val="000000"/>
              </a:solidFill>
              <a:ea typeface="MS PGothic" pitchFamily="34" charset="-128"/>
              <a:cs typeface="+mn-cs"/>
            </a:endParaRPr>
          </a:p>
        </p:txBody>
      </p:sp>
    </p:spTree>
    <p:extLst>
      <p:ext uri="{BB962C8B-B14F-4D97-AF65-F5344CB8AC3E}">
        <p14:creationId xmlns:p14="http://schemas.microsoft.com/office/powerpoint/2010/main" val="674812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5F58D190-4480-2E20-A82E-C5D17DDA52A7}"/>
              </a:ext>
            </a:extLst>
          </p:cNvPr>
          <p:cNvSpPr>
            <a:spLocks/>
          </p:cNvSpPr>
          <p:nvPr/>
        </p:nvSpPr>
        <p:spPr>
          <a:xfrm>
            <a:off x="662133" y="1691115"/>
            <a:ext cx="1814159" cy="45447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12" name="Text Placeholder 11">
            <a:extLst>
              <a:ext uri="{FF2B5EF4-FFF2-40B4-BE49-F238E27FC236}">
                <a16:creationId xmlns:a16="http://schemas.microsoft.com/office/drawing/2014/main" id="{C7A40247-9031-BF20-7B93-AEEF0C812326}"/>
              </a:ext>
            </a:extLst>
          </p:cNvPr>
          <p:cNvSpPr>
            <a:spLocks noGrp="1"/>
          </p:cNvSpPr>
          <p:nvPr>
            <p:ph type="body" sz="quarter" idx="4294967295"/>
          </p:nvPr>
        </p:nvSpPr>
        <p:spPr>
          <a:xfrm>
            <a:off x="381000" y="774087"/>
            <a:ext cx="11228388" cy="366712"/>
          </a:xfrm>
        </p:spPr>
        <p:txBody>
          <a:bodyPr>
            <a:normAutofit fontScale="92500" lnSpcReduction="10000"/>
          </a:bodyPr>
          <a:lstStyle/>
          <a:p>
            <a:pPr marL="0" indent="0">
              <a:buNone/>
            </a:pPr>
            <a:r>
              <a:rPr lang="en-US" sz="2800" b="1">
                <a:solidFill>
                  <a:schemeClr val="accent4"/>
                </a:solidFill>
              </a:rPr>
              <a:t>What Partnerships Are Needed?</a:t>
            </a:r>
          </a:p>
        </p:txBody>
      </p:sp>
      <p:sp>
        <p:nvSpPr>
          <p:cNvPr id="10" name="Title 5">
            <a:extLst>
              <a:ext uri="{FF2B5EF4-FFF2-40B4-BE49-F238E27FC236}">
                <a16:creationId xmlns:a16="http://schemas.microsoft.com/office/drawing/2014/main" id="{8C975F0B-5715-ED0C-E881-13ED86C0B210}"/>
              </a:ext>
            </a:extLst>
          </p:cNvPr>
          <p:cNvSpPr txBox="1">
            <a:spLocks/>
          </p:cNvSpPr>
          <p:nvPr/>
        </p:nvSpPr>
        <p:spPr>
          <a:xfrm>
            <a:off x="238580" y="162625"/>
            <a:ext cx="11356768" cy="609600"/>
          </a:xfrm>
          <a:prstGeom prst="rect">
            <a:avLst/>
          </a:prstGeom>
        </p:spPr>
        <p:txBody>
          <a:bodyPr vert="horz" lIns="121899" tIns="60949" rIns="121899" bIns="60949" rtlCol="0" anchor="t" anchorCtr="0">
            <a:noAutofit/>
          </a:bodyPr>
          <a:lstStyle>
            <a:lvl1pPr algn="l" defTabSz="914126" rtl="0" eaLnBrk="1" latinLnBrk="0" hangingPunct="1">
              <a:lnSpc>
                <a:spcPct val="95000"/>
              </a:lnSpc>
              <a:spcBef>
                <a:spcPct val="0"/>
              </a:spcBef>
              <a:buNone/>
              <a:defRPr sz="2799" kern="1200">
                <a:solidFill>
                  <a:schemeClr val="tx1"/>
                </a:solidFill>
                <a:latin typeface="+mj-lt"/>
                <a:ea typeface="+mj-ea"/>
                <a:cs typeface="+mj-cs"/>
              </a:defRPr>
            </a:lvl1pPr>
          </a:lstStyle>
          <a:p>
            <a:pPr marL="0" marR="0" lvl="0" indent="0" algn="l" defTabSz="914126" rtl="0" eaLnBrk="1" fontAlgn="auto" latinLnBrk="0" hangingPunct="1">
              <a:lnSpc>
                <a:spcPct val="95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Arial" panose="020B0604020202020204"/>
                <a:ea typeface="+mj-ea"/>
                <a:cs typeface="+mj-cs"/>
                <a:sym typeface="Arial"/>
              </a:rPr>
              <a:t>Ecosystem Partner Types and Business Models</a:t>
            </a:r>
          </a:p>
        </p:txBody>
      </p:sp>
      <p:sp>
        <p:nvSpPr>
          <p:cNvPr id="70" name="Rectangle 69">
            <a:extLst>
              <a:ext uri="{FF2B5EF4-FFF2-40B4-BE49-F238E27FC236}">
                <a16:creationId xmlns:a16="http://schemas.microsoft.com/office/drawing/2014/main" id="{51C8E186-61E3-F1DC-40D3-A9E912C2A201}"/>
              </a:ext>
            </a:extLst>
          </p:cNvPr>
          <p:cNvSpPr/>
          <p:nvPr/>
        </p:nvSpPr>
        <p:spPr>
          <a:xfrm>
            <a:off x="2477950" y="1680124"/>
            <a:ext cx="8911640" cy="4544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5" name="Rectangle 24">
            <a:extLst>
              <a:ext uri="{FF2B5EF4-FFF2-40B4-BE49-F238E27FC236}">
                <a16:creationId xmlns:a16="http://schemas.microsoft.com/office/drawing/2014/main" id="{D649EE77-A581-3C65-430C-58A77576F55F}"/>
              </a:ext>
            </a:extLst>
          </p:cNvPr>
          <p:cNvSpPr/>
          <p:nvPr/>
        </p:nvSpPr>
        <p:spPr>
          <a:xfrm>
            <a:off x="6096001" y="1264637"/>
            <a:ext cx="5295248" cy="415488"/>
          </a:xfrm>
          <a:prstGeom prst="rect">
            <a:avLst/>
          </a:prstGeom>
          <a:solidFill>
            <a:srgbClr val="616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4" name="Rectangle 23">
            <a:extLst>
              <a:ext uri="{FF2B5EF4-FFF2-40B4-BE49-F238E27FC236}">
                <a16:creationId xmlns:a16="http://schemas.microsoft.com/office/drawing/2014/main" id="{2442D8A7-61D0-8901-66B0-9051233782E7}"/>
              </a:ext>
            </a:extLst>
          </p:cNvPr>
          <p:cNvSpPr/>
          <p:nvPr/>
        </p:nvSpPr>
        <p:spPr>
          <a:xfrm>
            <a:off x="2482537" y="1264637"/>
            <a:ext cx="3609884" cy="415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F5029601-10EF-2B58-6080-E732ABF6E679}"/>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5400000">
            <a:off x="6500856" y="2370223"/>
            <a:ext cx="543466" cy="8274757"/>
          </a:xfrm>
          <a:prstGeom prst="rect">
            <a:avLst/>
          </a:prstGeom>
        </p:spPr>
      </p:pic>
      <p:sp>
        <p:nvSpPr>
          <p:cNvPr id="8" name="Text Placeholder 11">
            <a:extLst>
              <a:ext uri="{FF2B5EF4-FFF2-40B4-BE49-F238E27FC236}">
                <a16:creationId xmlns:a16="http://schemas.microsoft.com/office/drawing/2014/main" id="{1023936A-4155-B46F-8BB7-431DBF45F95A}"/>
              </a:ext>
            </a:extLst>
          </p:cNvPr>
          <p:cNvSpPr txBox="1">
            <a:spLocks/>
          </p:cNvSpPr>
          <p:nvPr/>
        </p:nvSpPr>
        <p:spPr>
          <a:xfrm>
            <a:off x="2660092" y="1339557"/>
            <a:ext cx="2250599" cy="276541"/>
          </a:xfrm>
          <a:prstGeom prst="rect">
            <a:avLst/>
          </a:prstGeom>
        </p:spPr>
        <p:txBody>
          <a:bodyPr vert="horz" lIns="0" tIns="0" rIns="0" bIns="0" rtlCol="0">
            <a:norm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sym typeface="Arial"/>
              </a:rPr>
              <a:t>Key Partners</a:t>
            </a: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Calibri" panose="020F0502020204030204" pitchFamily="34" charset="0"/>
              <a:sym typeface="Arial"/>
            </a:endParaRPr>
          </a:p>
        </p:txBody>
      </p:sp>
      <p:sp>
        <p:nvSpPr>
          <p:cNvPr id="14" name="Text Placeholder 11">
            <a:extLst>
              <a:ext uri="{FF2B5EF4-FFF2-40B4-BE49-F238E27FC236}">
                <a16:creationId xmlns:a16="http://schemas.microsoft.com/office/drawing/2014/main" id="{9D0493DB-3FE5-0086-F98F-DAB15DAA32BF}"/>
              </a:ext>
            </a:extLst>
          </p:cNvPr>
          <p:cNvSpPr txBox="1">
            <a:spLocks/>
          </p:cNvSpPr>
          <p:nvPr/>
        </p:nvSpPr>
        <p:spPr>
          <a:xfrm>
            <a:off x="6296098" y="1339557"/>
            <a:ext cx="1897133" cy="276541"/>
          </a:xfrm>
          <a:prstGeom prst="rect">
            <a:avLst/>
          </a:prstGeom>
        </p:spPr>
        <p:txBody>
          <a:bodyPr vert="horz" lIns="0" tIns="0" rIns="0" bIns="0" rtlCol="0">
            <a:norm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sym typeface="Arial"/>
              </a:rPr>
              <a:t>Description</a:t>
            </a:r>
            <a:endParaRPr kumimoji="0" lang="en-US" sz="16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sym typeface="Arial"/>
            </a:endParaRPr>
          </a:p>
        </p:txBody>
      </p:sp>
      <p:sp>
        <p:nvSpPr>
          <p:cNvPr id="15" name="Text Placeholder 11">
            <a:extLst>
              <a:ext uri="{FF2B5EF4-FFF2-40B4-BE49-F238E27FC236}">
                <a16:creationId xmlns:a16="http://schemas.microsoft.com/office/drawing/2014/main" id="{DAD92122-DE1D-4468-5AC5-BC933E72EDB1}"/>
              </a:ext>
            </a:extLst>
          </p:cNvPr>
          <p:cNvSpPr txBox="1">
            <a:spLocks/>
          </p:cNvSpPr>
          <p:nvPr/>
        </p:nvSpPr>
        <p:spPr>
          <a:xfrm>
            <a:off x="2660092" y="1869996"/>
            <a:ext cx="2765428"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Zebra Solution Partners</a:t>
            </a:r>
          </a:p>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(AIDC, Tablets, RFID, RTLS,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sym typeface="Arial"/>
              </a:rPr>
              <a:t>Workcloud</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a:t>
            </a:r>
            <a:endPar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sym typeface="Arial"/>
            </a:endParaRPr>
          </a:p>
        </p:txBody>
      </p:sp>
      <p:sp>
        <p:nvSpPr>
          <p:cNvPr id="16" name="Text Placeholder 11">
            <a:extLst>
              <a:ext uri="{FF2B5EF4-FFF2-40B4-BE49-F238E27FC236}">
                <a16:creationId xmlns:a16="http://schemas.microsoft.com/office/drawing/2014/main" id="{D05E6D46-C3A9-ACB3-77AF-E037D0388B68}"/>
              </a:ext>
            </a:extLst>
          </p:cNvPr>
          <p:cNvSpPr txBox="1">
            <a:spLocks/>
          </p:cNvSpPr>
          <p:nvPr/>
        </p:nvSpPr>
        <p:spPr>
          <a:xfrm>
            <a:off x="2660092" y="2640567"/>
            <a:ext cx="3342209"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Zebra Automation Partners</a:t>
            </a:r>
          </a:p>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300" cap="none" spc="0" normalizeH="0" baseline="0" noProof="0" dirty="0">
                <a:ln>
                  <a:noFill/>
                </a:ln>
                <a:solidFill>
                  <a:srgbClr val="000000"/>
                </a:solidFill>
                <a:effectLst/>
                <a:uLnTx/>
                <a:uFillTx/>
                <a:latin typeface="Arial" panose="020B0604020202020204"/>
                <a:ea typeface="+mn-ea"/>
                <a:cs typeface="+mn-cs"/>
                <a:sym typeface="Arial"/>
              </a:rPr>
              <a:t>(MV&amp;I, Robotics)</a:t>
            </a:r>
          </a:p>
        </p:txBody>
      </p:sp>
      <p:sp>
        <p:nvSpPr>
          <p:cNvPr id="17" name="Text Placeholder 11">
            <a:extLst>
              <a:ext uri="{FF2B5EF4-FFF2-40B4-BE49-F238E27FC236}">
                <a16:creationId xmlns:a16="http://schemas.microsoft.com/office/drawing/2014/main" id="{6759AB9E-EFDB-03C6-1ADD-44CA86EE98E3}"/>
              </a:ext>
            </a:extLst>
          </p:cNvPr>
          <p:cNvSpPr txBox="1">
            <a:spLocks/>
          </p:cNvSpPr>
          <p:nvPr/>
        </p:nvSpPr>
        <p:spPr>
          <a:xfrm>
            <a:off x="2649608" y="3739663"/>
            <a:ext cx="2942161"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Zebra ISVs</a:t>
            </a:r>
          </a:p>
          <a:p>
            <a:pPr marL="0" marR="0" lvl="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sym typeface="Arial"/>
              </a:rPr>
              <a:t>(Manufacturing Execution Systems, Connected Frontline Worker Solution, etc.)</a:t>
            </a:r>
          </a:p>
        </p:txBody>
      </p:sp>
      <p:sp>
        <p:nvSpPr>
          <p:cNvPr id="18" name="Text Placeholder 11">
            <a:extLst>
              <a:ext uri="{FF2B5EF4-FFF2-40B4-BE49-F238E27FC236}">
                <a16:creationId xmlns:a16="http://schemas.microsoft.com/office/drawing/2014/main" id="{D5220BD8-CA00-9FE8-9CAB-797F2B750CB2}"/>
              </a:ext>
            </a:extLst>
          </p:cNvPr>
          <p:cNvSpPr txBox="1">
            <a:spLocks/>
          </p:cNvSpPr>
          <p:nvPr/>
        </p:nvSpPr>
        <p:spPr>
          <a:xfrm>
            <a:off x="2660092" y="5490683"/>
            <a:ext cx="2942161"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Zebra Alliance Partners</a:t>
            </a:r>
          </a:p>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(Assembly Line Experts)</a:t>
            </a:r>
          </a:p>
        </p:txBody>
      </p:sp>
      <p:sp>
        <p:nvSpPr>
          <p:cNvPr id="20" name="Text Placeholder 11">
            <a:extLst>
              <a:ext uri="{FF2B5EF4-FFF2-40B4-BE49-F238E27FC236}">
                <a16:creationId xmlns:a16="http://schemas.microsoft.com/office/drawing/2014/main" id="{7010014A-3902-70D1-399C-90338B0BFE83}"/>
              </a:ext>
            </a:extLst>
          </p:cNvPr>
          <p:cNvSpPr txBox="1">
            <a:spLocks/>
          </p:cNvSpPr>
          <p:nvPr/>
        </p:nvSpPr>
        <p:spPr>
          <a:xfrm>
            <a:off x="6296098" y="1804932"/>
            <a:ext cx="4826847"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rPr>
              <a:t>Traditional Zebra resellers and solution integrators who are experts in delivering solutions with AIDC</a:t>
            </a:r>
          </a:p>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rPr>
              <a:t>Location &amp; Tracking and Enterprise Collaboration software</a:t>
            </a:r>
          </a:p>
        </p:txBody>
      </p:sp>
      <p:sp>
        <p:nvSpPr>
          <p:cNvPr id="21" name="Text Placeholder 11">
            <a:extLst>
              <a:ext uri="{FF2B5EF4-FFF2-40B4-BE49-F238E27FC236}">
                <a16:creationId xmlns:a16="http://schemas.microsoft.com/office/drawing/2014/main" id="{6E2C6FF1-BA41-9C24-D1CD-815DE5E56DC5}"/>
              </a:ext>
            </a:extLst>
          </p:cNvPr>
          <p:cNvSpPr txBox="1">
            <a:spLocks/>
          </p:cNvSpPr>
          <p:nvPr/>
        </p:nvSpPr>
        <p:spPr>
          <a:xfrm>
            <a:off x="6296098" y="2622024"/>
            <a:ext cx="4826846"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Zebra partners that consult, design and build automation solutions using Machine Vision &amp; Robotics</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endParaRPr>
          </a:p>
        </p:txBody>
      </p:sp>
      <p:sp>
        <p:nvSpPr>
          <p:cNvPr id="22" name="Text Placeholder 11">
            <a:extLst>
              <a:ext uri="{FF2B5EF4-FFF2-40B4-BE49-F238E27FC236}">
                <a16:creationId xmlns:a16="http://schemas.microsoft.com/office/drawing/2014/main" id="{F1C1C12B-3832-3F13-0CF8-3376EA60D5D7}"/>
              </a:ext>
            </a:extLst>
          </p:cNvPr>
          <p:cNvSpPr txBox="1">
            <a:spLocks/>
          </p:cNvSpPr>
          <p:nvPr/>
        </p:nvSpPr>
        <p:spPr>
          <a:xfrm>
            <a:off x="6296095" y="3748368"/>
            <a:ext cx="4826849"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Independent Software Vendors who have developed software applications specialized in manufacturing processes and who influence the customer buyer journey. (e.g. Tulip,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sym typeface="Arial"/>
              </a:rPr>
              <a:t>Augmentir</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sym typeface="Arial"/>
              </a:rPr>
              <a:t>Xemelgo</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endParaRPr>
          </a:p>
        </p:txBody>
      </p:sp>
      <p:sp>
        <p:nvSpPr>
          <p:cNvPr id="23" name="Text Placeholder 11">
            <a:extLst>
              <a:ext uri="{FF2B5EF4-FFF2-40B4-BE49-F238E27FC236}">
                <a16:creationId xmlns:a16="http://schemas.microsoft.com/office/drawing/2014/main" id="{91FF77BC-3B5D-59BD-410C-0FC371264740}"/>
              </a:ext>
            </a:extLst>
          </p:cNvPr>
          <p:cNvSpPr txBox="1">
            <a:spLocks/>
          </p:cNvSpPr>
          <p:nvPr/>
        </p:nvSpPr>
        <p:spPr>
          <a:xfrm>
            <a:off x="6296095" y="5490683"/>
            <a:ext cx="4826849"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Consultants, mainly non-transacting, who are engaged in the overall design and delivery of manufacturing solutions</a:t>
            </a:r>
            <a:r>
              <a:rPr lang="en-US" sz="1200" dirty="0">
                <a:solidFill>
                  <a:srgbClr val="000000"/>
                </a:solidFill>
                <a:latin typeface="Arial" panose="020B0604020202020204"/>
                <a:sym typeface="Arial"/>
              </a:rPr>
              <a:t> (e.g. SAP, Google, Microsoft)</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endParaRPr>
          </a:p>
        </p:txBody>
      </p:sp>
      <p:cxnSp>
        <p:nvCxnSpPr>
          <p:cNvPr id="27" name="Straight Connector 26">
            <a:extLst>
              <a:ext uri="{FF2B5EF4-FFF2-40B4-BE49-F238E27FC236}">
                <a16:creationId xmlns:a16="http://schemas.microsoft.com/office/drawing/2014/main" id="{71511D53-03D5-94F8-CEB0-FC5B466178C9}"/>
              </a:ext>
            </a:extLst>
          </p:cNvPr>
          <p:cNvCxnSpPr>
            <a:cxnSpLocks/>
          </p:cNvCxnSpPr>
          <p:nvPr/>
        </p:nvCxnSpPr>
        <p:spPr>
          <a:xfrm>
            <a:off x="2482537" y="2507911"/>
            <a:ext cx="8908711" cy="0"/>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78A3CCF-63B9-DAFD-69CD-D93C6ABB454B}"/>
              </a:ext>
            </a:extLst>
          </p:cNvPr>
          <p:cNvCxnSpPr>
            <a:cxnSpLocks/>
          </p:cNvCxnSpPr>
          <p:nvPr/>
        </p:nvCxnSpPr>
        <p:spPr>
          <a:xfrm>
            <a:off x="2482537" y="3547623"/>
            <a:ext cx="8908711" cy="0"/>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325330-054A-0D27-3DE8-99DBE974B77F}"/>
              </a:ext>
            </a:extLst>
          </p:cNvPr>
          <p:cNvCxnSpPr>
            <a:cxnSpLocks/>
          </p:cNvCxnSpPr>
          <p:nvPr/>
        </p:nvCxnSpPr>
        <p:spPr>
          <a:xfrm>
            <a:off x="2482537" y="4473860"/>
            <a:ext cx="8908711" cy="0"/>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6323CDA-B7EA-E0B6-B0BA-3676F71340D0}"/>
              </a:ext>
            </a:extLst>
          </p:cNvPr>
          <p:cNvCxnSpPr>
            <a:cxnSpLocks/>
          </p:cNvCxnSpPr>
          <p:nvPr/>
        </p:nvCxnSpPr>
        <p:spPr>
          <a:xfrm>
            <a:off x="2477950" y="6224882"/>
            <a:ext cx="8913298" cy="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2B6A8D-0E46-0278-C7E5-EA703BF244A9}"/>
              </a:ext>
            </a:extLst>
          </p:cNvPr>
          <p:cNvCxnSpPr>
            <a:cxnSpLocks/>
          </p:cNvCxnSpPr>
          <p:nvPr/>
        </p:nvCxnSpPr>
        <p:spPr>
          <a:xfrm>
            <a:off x="6096000" y="1673275"/>
            <a:ext cx="0" cy="4544752"/>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EDFD96-3E3E-17AC-59DB-994478B69AA5}"/>
              </a:ext>
            </a:extLst>
          </p:cNvPr>
          <p:cNvCxnSpPr>
            <a:cxnSpLocks/>
          </p:cNvCxnSpPr>
          <p:nvPr/>
        </p:nvCxnSpPr>
        <p:spPr>
          <a:xfrm>
            <a:off x="675639" y="2507911"/>
            <a:ext cx="1806898" cy="0"/>
          </a:xfrm>
          <a:prstGeom prst="line">
            <a:avLst/>
          </a:prstGeom>
          <a:ln>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E52E75-1F76-BB0D-5AE8-467DF2F1D1CC}"/>
              </a:ext>
            </a:extLst>
          </p:cNvPr>
          <p:cNvCxnSpPr>
            <a:cxnSpLocks/>
          </p:cNvCxnSpPr>
          <p:nvPr/>
        </p:nvCxnSpPr>
        <p:spPr>
          <a:xfrm>
            <a:off x="675639" y="3547623"/>
            <a:ext cx="1806898" cy="0"/>
          </a:xfrm>
          <a:prstGeom prst="line">
            <a:avLst/>
          </a:prstGeom>
          <a:ln>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5C7FA88-A22E-33F5-3F27-B6FC33B717D0}"/>
              </a:ext>
            </a:extLst>
          </p:cNvPr>
          <p:cNvCxnSpPr>
            <a:cxnSpLocks/>
          </p:cNvCxnSpPr>
          <p:nvPr/>
        </p:nvCxnSpPr>
        <p:spPr>
          <a:xfrm>
            <a:off x="675639" y="4473860"/>
            <a:ext cx="1806898" cy="0"/>
          </a:xfrm>
          <a:prstGeom prst="line">
            <a:avLst/>
          </a:prstGeom>
          <a:ln>
            <a:solidFill>
              <a:srgbClr val="8B8CDD"/>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F4AF4A-CB6D-BE87-E7E5-81176BDADDC3}"/>
              </a:ext>
            </a:extLst>
          </p:cNvPr>
          <p:cNvCxnSpPr>
            <a:cxnSpLocks/>
          </p:cNvCxnSpPr>
          <p:nvPr/>
        </p:nvCxnSpPr>
        <p:spPr>
          <a:xfrm>
            <a:off x="11387669" y="1264637"/>
            <a:ext cx="0" cy="4960240"/>
          </a:xfrm>
          <a:prstGeom prst="line">
            <a:avLst/>
          </a:prstGeom>
          <a:ln w="19050">
            <a:solidFill>
              <a:srgbClr val="6163CC"/>
            </a:solidFill>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48EE487F-6E9C-2EB9-5370-580AE4CF0F7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298726" y="3776531"/>
            <a:ext cx="506963" cy="506963"/>
          </a:xfrm>
          <a:prstGeom prst="rect">
            <a:avLst/>
          </a:prstGeom>
        </p:spPr>
      </p:pic>
      <p:grpSp>
        <p:nvGrpSpPr>
          <p:cNvPr id="46" name="Group 45">
            <a:extLst>
              <a:ext uri="{FF2B5EF4-FFF2-40B4-BE49-F238E27FC236}">
                <a16:creationId xmlns:a16="http://schemas.microsoft.com/office/drawing/2014/main" id="{D2F78A96-7427-B32D-4CEA-1D049A11B53D}"/>
              </a:ext>
            </a:extLst>
          </p:cNvPr>
          <p:cNvGrpSpPr/>
          <p:nvPr/>
        </p:nvGrpSpPr>
        <p:grpSpPr>
          <a:xfrm>
            <a:off x="1183161" y="1869955"/>
            <a:ext cx="777725" cy="401060"/>
            <a:chOff x="1434324" y="1880941"/>
            <a:chExt cx="777725" cy="401060"/>
          </a:xfrm>
        </p:grpSpPr>
        <p:pic>
          <p:nvPicPr>
            <p:cNvPr id="45" name="Graphic 44">
              <a:extLst>
                <a:ext uri="{FF2B5EF4-FFF2-40B4-BE49-F238E27FC236}">
                  <a16:creationId xmlns:a16="http://schemas.microsoft.com/office/drawing/2014/main" id="{A5059F33-5905-CF61-2776-790E07BAB15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1838618" y="1930536"/>
              <a:ext cx="373431" cy="351465"/>
            </a:xfrm>
            <a:prstGeom prst="rect">
              <a:avLst/>
            </a:prstGeom>
          </p:spPr>
        </p:pic>
        <p:pic>
          <p:nvPicPr>
            <p:cNvPr id="47" name="Graphic 46">
              <a:extLst>
                <a:ext uri="{FF2B5EF4-FFF2-40B4-BE49-F238E27FC236}">
                  <a16:creationId xmlns:a16="http://schemas.microsoft.com/office/drawing/2014/main" id="{A305BBBF-6187-068D-C7DF-1032FF360D7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434324" y="1880941"/>
              <a:ext cx="401060" cy="401060"/>
            </a:xfrm>
            <a:prstGeom prst="rect">
              <a:avLst/>
            </a:prstGeom>
          </p:spPr>
        </p:pic>
      </p:grpSp>
      <p:pic>
        <p:nvPicPr>
          <p:cNvPr id="75" name="Graphic 74">
            <a:extLst>
              <a:ext uri="{FF2B5EF4-FFF2-40B4-BE49-F238E27FC236}">
                <a16:creationId xmlns:a16="http://schemas.microsoft.com/office/drawing/2014/main" id="{02FFBF37-8EA0-77E1-9C8D-F8A3A510B329}"/>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764440" y="2808531"/>
            <a:ext cx="233097" cy="141271"/>
          </a:xfrm>
          <a:prstGeom prst="rect">
            <a:avLst/>
          </a:prstGeom>
        </p:spPr>
      </p:pic>
      <p:cxnSp>
        <p:nvCxnSpPr>
          <p:cNvPr id="2" name="Straight Connector 1">
            <a:extLst>
              <a:ext uri="{FF2B5EF4-FFF2-40B4-BE49-F238E27FC236}">
                <a16:creationId xmlns:a16="http://schemas.microsoft.com/office/drawing/2014/main" id="{A65449D0-6502-4CD4-05F2-4555A26A9568}"/>
              </a:ext>
            </a:extLst>
          </p:cNvPr>
          <p:cNvCxnSpPr>
            <a:cxnSpLocks/>
          </p:cNvCxnSpPr>
          <p:nvPr/>
        </p:nvCxnSpPr>
        <p:spPr>
          <a:xfrm>
            <a:off x="2482537" y="5342078"/>
            <a:ext cx="8908711" cy="0"/>
          </a:xfrm>
          <a:prstGeom prst="line">
            <a:avLst/>
          </a:prstGeom>
          <a:ln>
            <a:solidFill>
              <a:srgbClr val="6163CC"/>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5C2A841-A8EE-9A7A-2F42-809671B8A3CE}"/>
              </a:ext>
            </a:extLst>
          </p:cNvPr>
          <p:cNvCxnSpPr>
            <a:cxnSpLocks/>
          </p:cNvCxnSpPr>
          <p:nvPr/>
        </p:nvCxnSpPr>
        <p:spPr>
          <a:xfrm>
            <a:off x="675639" y="5338051"/>
            <a:ext cx="1806898" cy="0"/>
          </a:xfrm>
          <a:prstGeom prst="line">
            <a:avLst/>
          </a:prstGeom>
          <a:ln>
            <a:solidFill>
              <a:srgbClr val="8B8CDD"/>
            </a:solidFill>
          </a:ln>
        </p:spPr>
        <p:style>
          <a:lnRef idx="1">
            <a:schemeClr val="accent1"/>
          </a:lnRef>
          <a:fillRef idx="0">
            <a:schemeClr val="accent1"/>
          </a:fillRef>
          <a:effectRef idx="0">
            <a:schemeClr val="accent1"/>
          </a:effectRef>
          <a:fontRef idx="minor">
            <a:schemeClr val="tx1"/>
          </a:fontRef>
        </p:style>
      </p:cxnSp>
      <p:grpSp>
        <p:nvGrpSpPr>
          <p:cNvPr id="11" name="Graphic 52">
            <a:extLst>
              <a:ext uri="{FF2B5EF4-FFF2-40B4-BE49-F238E27FC236}">
                <a16:creationId xmlns:a16="http://schemas.microsoft.com/office/drawing/2014/main" id="{2495EE98-C864-D446-1550-ED04008DD68A}"/>
              </a:ext>
            </a:extLst>
          </p:cNvPr>
          <p:cNvGrpSpPr/>
          <p:nvPr/>
        </p:nvGrpSpPr>
        <p:grpSpPr>
          <a:xfrm>
            <a:off x="1121897" y="5521846"/>
            <a:ext cx="840602" cy="382426"/>
            <a:chOff x="1417005" y="5532832"/>
            <a:chExt cx="840602" cy="382426"/>
          </a:xfrm>
          <a:solidFill>
            <a:schemeClr val="bg1"/>
          </a:solidFill>
        </p:grpSpPr>
        <p:sp>
          <p:nvSpPr>
            <p:cNvPr id="13" name="Freeform: Shape 12">
              <a:extLst>
                <a:ext uri="{FF2B5EF4-FFF2-40B4-BE49-F238E27FC236}">
                  <a16:creationId xmlns:a16="http://schemas.microsoft.com/office/drawing/2014/main" id="{D4918DAD-3548-F46C-AD2E-705833D3F793}"/>
                </a:ext>
              </a:extLst>
            </p:cNvPr>
            <p:cNvSpPr/>
            <p:nvPr/>
          </p:nvSpPr>
          <p:spPr>
            <a:xfrm>
              <a:off x="1980612" y="5563915"/>
              <a:ext cx="26930" cy="26374"/>
            </a:xfrm>
            <a:custGeom>
              <a:avLst/>
              <a:gdLst>
                <a:gd name="connsiteX0" fmla="*/ 26930 w 26930"/>
                <a:gd name="connsiteY0" fmla="*/ 13187 h 26374"/>
                <a:gd name="connsiteX1" fmla="*/ 13465 w 26930"/>
                <a:gd name="connsiteY1" fmla="*/ 26374 h 26374"/>
                <a:gd name="connsiteX2" fmla="*/ 0 w 26930"/>
                <a:gd name="connsiteY2" fmla="*/ 13187 h 26374"/>
                <a:gd name="connsiteX3" fmla="*/ 13465 w 26930"/>
                <a:gd name="connsiteY3" fmla="*/ 0 h 26374"/>
                <a:gd name="connsiteX4" fmla="*/ 26930 w 26930"/>
                <a:gd name="connsiteY4" fmla="*/ 13187 h 26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 h="26374">
                  <a:moveTo>
                    <a:pt x="26930" y="13187"/>
                  </a:moveTo>
                  <a:cubicBezTo>
                    <a:pt x="26930" y="20470"/>
                    <a:pt x="20902" y="26374"/>
                    <a:pt x="13465" y="26374"/>
                  </a:cubicBezTo>
                  <a:cubicBezTo>
                    <a:pt x="6029" y="26374"/>
                    <a:pt x="0" y="20470"/>
                    <a:pt x="0" y="13187"/>
                  </a:cubicBezTo>
                  <a:cubicBezTo>
                    <a:pt x="0" y="5904"/>
                    <a:pt x="6028" y="0"/>
                    <a:pt x="13465" y="0"/>
                  </a:cubicBezTo>
                  <a:cubicBezTo>
                    <a:pt x="20902" y="0"/>
                    <a:pt x="26930" y="5904"/>
                    <a:pt x="26930" y="13187"/>
                  </a:cubicBezTo>
                  <a:close/>
                </a:path>
              </a:pathLst>
            </a:custGeom>
            <a:solidFill>
              <a:schemeClr val="bg1"/>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1479EC61-D71A-B980-08B4-9BDD2033DD61}"/>
                </a:ext>
              </a:extLst>
            </p:cNvPr>
            <p:cNvSpPr/>
            <p:nvPr/>
          </p:nvSpPr>
          <p:spPr>
            <a:xfrm>
              <a:off x="1509336" y="5532832"/>
              <a:ext cx="319507" cy="264684"/>
            </a:xfrm>
            <a:custGeom>
              <a:avLst/>
              <a:gdLst>
                <a:gd name="connsiteX0" fmla="*/ 110606 w 319507"/>
                <a:gd name="connsiteY0" fmla="*/ 14129 h 264684"/>
                <a:gd name="connsiteX1" fmla="*/ 125994 w 319507"/>
                <a:gd name="connsiteY1" fmla="*/ 17897 h 264684"/>
                <a:gd name="connsiteX2" fmla="*/ 286613 w 319507"/>
                <a:gd name="connsiteY2" fmla="*/ 96078 h 264684"/>
                <a:gd name="connsiteX3" fmla="*/ 288536 w 319507"/>
                <a:gd name="connsiteY3" fmla="*/ 97019 h 264684"/>
                <a:gd name="connsiteX4" fmla="*/ 302963 w 319507"/>
                <a:gd name="connsiteY4" fmla="*/ 137523 h 264684"/>
                <a:gd name="connsiteX5" fmla="*/ 302963 w 319507"/>
                <a:gd name="connsiteY5" fmla="*/ 138465 h 264684"/>
                <a:gd name="connsiteX6" fmla="*/ 261606 w 319507"/>
                <a:gd name="connsiteY6" fmla="*/ 211936 h 264684"/>
                <a:gd name="connsiteX7" fmla="*/ 250065 w 319507"/>
                <a:gd name="connsiteY7" fmla="*/ 218529 h 264684"/>
                <a:gd name="connsiteX8" fmla="*/ 241409 w 319507"/>
                <a:gd name="connsiteY8" fmla="*/ 239252 h 264684"/>
                <a:gd name="connsiteX9" fmla="*/ 224096 w 319507"/>
                <a:gd name="connsiteY9" fmla="*/ 232658 h 264684"/>
                <a:gd name="connsiteX10" fmla="*/ 232753 w 319507"/>
                <a:gd name="connsiteY10" fmla="*/ 211936 h 264684"/>
                <a:gd name="connsiteX11" fmla="*/ 228905 w 319507"/>
                <a:gd name="connsiteY11" fmla="*/ 199691 h 264684"/>
                <a:gd name="connsiteX12" fmla="*/ 243332 w 319507"/>
                <a:gd name="connsiteY12" fmla="*/ 142232 h 264684"/>
                <a:gd name="connsiteX13" fmla="*/ 141383 w 319507"/>
                <a:gd name="connsiteY13" fmla="*/ 93252 h 264684"/>
                <a:gd name="connsiteX14" fmla="*/ 141383 w 319507"/>
                <a:gd name="connsiteY14" fmla="*/ 213820 h 264684"/>
                <a:gd name="connsiteX15" fmla="*/ 162542 w 319507"/>
                <a:gd name="connsiteY15" fmla="*/ 213820 h 264684"/>
                <a:gd name="connsiteX16" fmla="*/ 173122 w 319507"/>
                <a:gd name="connsiteY16" fmla="*/ 223239 h 264684"/>
                <a:gd name="connsiteX17" fmla="*/ 173122 w 319507"/>
                <a:gd name="connsiteY17" fmla="*/ 251497 h 264684"/>
                <a:gd name="connsiteX18" fmla="*/ 13465 w 319507"/>
                <a:gd name="connsiteY18" fmla="*/ 251497 h 264684"/>
                <a:gd name="connsiteX19" fmla="*/ 13465 w 319507"/>
                <a:gd name="connsiteY19" fmla="*/ 223239 h 264684"/>
                <a:gd name="connsiteX20" fmla="*/ 24045 w 319507"/>
                <a:gd name="connsiteY20" fmla="*/ 213820 h 264684"/>
                <a:gd name="connsiteX21" fmla="*/ 78867 w 319507"/>
                <a:gd name="connsiteY21" fmla="*/ 213820 h 264684"/>
                <a:gd name="connsiteX22" fmla="*/ 78867 w 319507"/>
                <a:gd name="connsiteY22" fmla="*/ 42387 h 264684"/>
                <a:gd name="connsiteX23" fmla="*/ 110606 w 319507"/>
                <a:gd name="connsiteY23" fmla="*/ 14129 h 264684"/>
                <a:gd name="connsiteX24" fmla="*/ 110606 w 319507"/>
                <a:gd name="connsiteY24" fmla="*/ 0 h 264684"/>
                <a:gd name="connsiteX25" fmla="*/ 65402 w 319507"/>
                <a:gd name="connsiteY25" fmla="*/ 41445 h 264684"/>
                <a:gd name="connsiteX26" fmla="*/ 65402 w 319507"/>
                <a:gd name="connsiteY26" fmla="*/ 199691 h 264684"/>
                <a:gd name="connsiteX27" fmla="*/ 19236 w 319507"/>
                <a:gd name="connsiteY27" fmla="*/ 199691 h 264684"/>
                <a:gd name="connsiteX28" fmla="*/ 15389 w 319507"/>
                <a:gd name="connsiteY28" fmla="*/ 203458 h 264684"/>
                <a:gd name="connsiteX29" fmla="*/ 4809 w 319507"/>
                <a:gd name="connsiteY29" fmla="*/ 212878 h 264684"/>
                <a:gd name="connsiteX30" fmla="*/ 0 w 319507"/>
                <a:gd name="connsiteY30" fmla="*/ 216645 h 264684"/>
                <a:gd name="connsiteX31" fmla="*/ 0 w 319507"/>
                <a:gd name="connsiteY31" fmla="*/ 264684 h 264684"/>
                <a:gd name="connsiteX32" fmla="*/ 187549 w 319507"/>
                <a:gd name="connsiteY32" fmla="*/ 264684 h 264684"/>
                <a:gd name="connsiteX33" fmla="*/ 187549 w 319507"/>
                <a:gd name="connsiteY33" fmla="*/ 216645 h 264684"/>
                <a:gd name="connsiteX34" fmla="*/ 182740 w 319507"/>
                <a:gd name="connsiteY34" fmla="*/ 212878 h 264684"/>
                <a:gd name="connsiteX35" fmla="*/ 172160 w 319507"/>
                <a:gd name="connsiteY35" fmla="*/ 203458 h 264684"/>
                <a:gd name="connsiteX36" fmla="*/ 168313 w 319507"/>
                <a:gd name="connsiteY36" fmla="*/ 199691 h 264684"/>
                <a:gd name="connsiteX37" fmla="*/ 155810 w 319507"/>
                <a:gd name="connsiteY37" fmla="*/ 199691 h 264684"/>
                <a:gd name="connsiteX38" fmla="*/ 155810 w 319507"/>
                <a:gd name="connsiteY38" fmla="*/ 116800 h 264684"/>
                <a:gd name="connsiteX39" fmla="*/ 225058 w 319507"/>
                <a:gd name="connsiteY39" fmla="*/ 150710 h 264684"/>
                <a:gd name="connsiteX40" fmla="*/ 213517 w 319507"/>
                <a:gd name="connsiteY40" fmla="*/ 197807 h 264684"/>
                <a:gd name="connsiteX41" fmla="*/ 212555 w 319507"/>
                <a:gd name="connsiteY41" fmla="*/ 201574 h 264684"/>
                <a:gd name="connsiteX42" fmla="*/ 213517 w 319507"/>
                <a:gd name="connsiteY42" fmla="*/ 205342 h 264684"/>
                <a:gd name="connsiteX43" fmla="*/ 216402 w 319507"/>
                <a:gd name="connsiteY43" fmla="*/ 212878 h 264684"/>
                <a:gd name="connsiteX44" fmla="*/ 209670 w 319507"/>
                <a:gd name="connsiteY44" fmla="*/ 228891 h 264684"/>
                <a:gd name="connsiteX45" fmla="*/ 204861 w 319507"/>
                <a:gd name="connsiteY45" fmla="*/ 242078 h 264684"/>
                <a:gd name="connsiteX46" fmla="*/ 218326 w 319507"/>
                <a:gd name="connsiteY46" fmla="*/ 246787 h 264684"/>
                <a:gd name="connsiteX47" fmla="*/ 235638 w 319507"/>
                <a:gd name="connsiteY47" fmla="*/ 253381 h 264684"/>
                <a:gd name="connsiteX48" fmla="*/ 249103 w 319507"/>
                <a:gd name="connsiteY48" fmla="*/ 258091 h 264684"/>
                <a:gd name="connsiteX49" fmla="*/ 253912 w 319507"/>
                <a:gd name="connsiteY49" fmla="*/ 244904 h 264684"/>
                <a:gd name="connsiteX50" fmla="*/ 260644 w 319507"/>
                <a:gd name="connsiteY50" fmla="*/ 228891 h 264684"/>
                <a:gd name="connsiteX51" fmla="*/ 267377 w 319507"/>
                <a:gd name="connsiteY51" fmla="*/ 225123 h 264684"/>
                <a:gd name="connsiteX52" fmla="*/ 271224 w 319507"/>
                <a:gd name="connsiteY52" fmla="*/ 223239 h 264684"/>
                <a:gd name="connsiteX53" fmla="*/ 273148 w 319507"/>
                <a:gd name="connsiteY53" fmla="*/ 219471 h 264684"/>
                <a:gd name="connsiteX54" fmla="*/ 314504 w 319507"/>
                <a:gd name="connsiteY54" fmla="*/ 146000 h 264684"/>
                <a:gd name="connsiteX55" fmla="*/ 314504 w 319507"/>
                <a:gd name="connsiteY55" fmla="*/ 146000 h 264684"/>
                <a:gd name="connsiteX56" fmla="*/ 314504 w 319507"/>
                <a:gd name="connsiteY56" fmla="*/ 146000 h 264684"/>
                <a:gd name="connsiteX57" fmla="*/ 314504 w 319507"/>
                <a:gd name="connsiteY57" fmla="*/ 145058 h 264684"/>
                <a:gd name="connsiteX58" fmla="*/ 316428 w 319507"/>
                <a:gd name="connsiteY58" fmla="*/ 111149 h 264684"/>
                <a:gd name="connsiteX59" fmla="*/ 293345 w 319507"/>
                <a:gd name="connsiteY59" fmla="*/ 85716 h 264684"/>
                <a:gd name="connsiteX60" fmla="*/ 290460 w 319507"/>
                <a:gd name="connsiteY60" fmla="*/ 84774 h 264684"/>
                <a:gd name="connsiteX61" fmla="*/ 132727 w 319507"/>
                <a:gd name="connsiteY61" fmla="*/ 5652 h 264684"/>
                <a:gd name="connsiteX62" fmla="*/ 110606 w 319507"/>
                <a:gd name="connsiteY62" fmla="*/ 0 h 264684"/>
                <a:gd name="connsiteX63" fmla="*/ 110606 w 319507"/>
                <a:gd name="connsiteY63" fmla="*/ 0 h 26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9507" h="264684">
                  <a:moveTo>
                    <a:pt x="110606" y="14129"/>
                  </a:moveTo>
                  <a:cubicBezTo>
                    <a:pt x="116376" y="14129"/>
                    <a:pt x="121185" y="15071"/>
                    <a:pt x="125994" y="17897"/>
                  </a:cubicBezTo>
                  <a:lnTo>
                    <a:pt x="286613" y="96078"/>
                  </a:lnTo>
                  <a:cubicBezTo>
                    <a:pt x="287574" y="96078"/>
                    <a:pt x="287574" y="97019"/>
                    <a:pt x="288536" y="97019"/>
                  </a:cubicBezTo>
                  <a:cubicBezTo>
                    <a:pt x="303925" y="104555"/>
                    <a:pt x="309696" y="122452"/>
                    <a:pt x="302963" y="137523"/>
                  </a:cubicBezTo>
                  <a:cubicBezTo>
                    <a:pt x="302963" y="137523"/>
                    <a:pt x="302963" y="138465"/>
                    <a:pt x="302963" y="138465"/>
                  </a:cubicBezTo>
                  <a:lnTo>
                    <a:pt x="261606" y="211936"/>
                  </a:lnTo>
                  <a:lnTo>
                    <a:pt x="250065" y="218529"/>
                  </a:lnTo>
                  <a:lnTo>
                    <a:pt x="241409" y="239252"/>
                  </a:lnTo>
                  <a:lnTo>
                    <a:pt x="224096" y="232658"/>
                  </a:lnTo>
                  <a:lnTo>
                    <a:pt x="232753" y="211936"/>
                  </a:lnTo>
                  <a:lnTo>
                    <a:pt x="228905" y="199691"/>
                  </a:lnTo>
                  <a:lnTo>
                    <a:pt x="243332" y="142232"/>
                  </a:lnTo>
                  <a:lnTo>
                    <a:pt x="141383" y="93252"/>
                  </a:lnTo>
                  <a:lnTo>
                    <a:pt x="141383" y="213820"/>
                  </a:lnTo>
                  <a:lnTo>
                    <a:pt x="162542" y="213820"/>
                  </a:lnTo>
                  <a:lnTo>
                    <a:pt x="173122" y="223239"/>
                  </a:lnTo>
                  <a:lnTo>
                    <a:pt x="173122" y="251497"/>
                  </a:lnTo>
                  <a:lnTo>
                    <a:pt x="13465" y="251497"/>
                  </a:lnTo>
                  <a:lnTo>
                    <a:pt x="13465" y="223239"/>
                  </a:lnTo>
                  <a:lnTo>
                    <a:pt x="24045" y="213820"/>
                  </a:lnTo>
                  <a:lnTo>
                    <a:pt x="78867" y="213820"/>
                  </a:lnTo>
                  <a:lnTo>
                    <a:pt x="78867" y="42387"/>
                  </a:lnTo>
                  <a:cubicBezTo>
                    <a:pt x="80790" y="26374"/>
                    <a:pt x="94255" y="14129"/>
                    <a:pt x="110606" y="14129"/>
                  </a:cubicBezTo>
                  <a:moveTo>
                    <a:pt x="110606" y="0"/>
                  </a:moveTo>
                  <a:cubicBezTo>
                    <a:pt x="86561" y="0"/>
                    <a:pt x="67325" y="17897"/>
                    <a:pt x="65402" y="41445"/>
                  </a:cubicBezTo>
                  <a:lnTo>
                    <a:pt x="65402" y="199691"/>
                  </a:lnTo>
                  <a:lnTo>
                    <a:pt x="19236" y="199691"/>
                  </a:lnTo>
                  <a:lnTo>
                    <a:pt x="15389" y="203458"/>
                  </a:lnTo>
                  <a:lnTo>
                    <a:pt x="4809" y="212878"/>
                  </a:lnTo>
                  <a:lnTo>
                    <a:pt x="0" y="216645"/>
                  </a:lnTo>
                  <a:lnTo>
                    <a:pt x="0" y="264684"/>
                  </a:lnTo>
                  <a:lnTo>
                    <a:pt x="187549" y="264684"/>
                  </a:lnTo>
                  <a:lnTo>
                    <a:pt x="187549" y="216645"/>
                  </a:lnTo>
                  <a:lnTo>
                    <a:pt x="182740" y="212878"/>
                  </a:lnTo>
                  <a:lnTo>
                    <a:pt x="172160" y="203458"/>
                  </a:lnTo>
                  <a:lnTo>
                    <a:pt x="168313" y="199691"/>
                  </a:lnTo>
                  <a:lnTo>
                    <a:pt x="155810" y="199691"/>
                  </a:lnTo>
                  <a:lnTo>
                    <a:pt x="155810" y="116800"/>
                  </a:lnTo>
                  <a:lnTo>
                    <a:pt x="225058" y="150710"/>
                  </a:lnTo>
                  <a:lnTo>
                    <a:pt x="213517" y="197807"/>
                  </a:lnTo>
                  <a:lnTo>
                    <a:pt x="212555" y="201574"/>
                  </a:lnTo>
                  <a:lnTo>
                    <a:pt x="213517" y="205342"/>
                  </a:lnTo>
                  <a:lnTo>
                    <a:pt x="216402" y="212878"/>
                  </a:lnTo>
                  <a:lnTo>
                    <a:pt x="209670" y="228891"/>
                  </a:lnTo>
                  <a:lnTo>
                    <a:pt x="204861" y="242078"/>
                  </a:lnTo>
                  <a:lnTo>
                    <a:pt x="218326" y="246787"/>
                  </a:lnTo>
                  <a:lnTo>
                    <a:pt x="235638" y="253381"/>
                  </a:lnTo>
                  <a:lnTo>
                    <a:pt x="249103" y="258091"/>
                  </a:lnTo>
                  <a:lnTo>
                    <a:pt x="253912" y="244904"/>
                  </a:lnTo>
                  <a:lnTo>
                    <a:pt x="260644" y="228891"/>
                  </a:lnTo>
                  <a:lnTo>
                    <a:pt x="267377" y="225123"/>
                  </a:lnTo>
                  <a:lnTo>
                    <a:pt x="271224" y="223239"/>
                  </a:lnTo>
                  <a:lnTo>
                    <a:pt x="273148" y="219471"/>
                  </a:lnTo>
                  <a:lnTo>
                    <a:pt x="314504" y="146000"/>
                  </a:lnTo>
                  <a:lnTo>
                    <a:pt x="314504" y="146000"/>
                  </a:lnTo>
                  <a:lnTo>
                    <a:pt x="314504" y="146000"/>
                  </a:lnTo>
                  <a:lnTo>
                    <a:pt x="314504" y="145058"/>
                  </a:lnTo>
                  <a:cubicBezTo>
                    <a:pt x="320275" y="134697"/>
                    <a:pt x="321237" y="122452"/>
                    <a:pt x="316428" y="111149"/>
                  </a:cubicBezTo>
                  <a:cubicBezTo>
                    <a:pt x="312581" y="99845"/>
                    <a:pt x="304887" y="90426"/>
                    <a:pt x="293345" y="85716"/>
                  </a:cubicBezTo>
                  <a:cubicBezTo>
                    <a:pt x="292383" y="85716"/>
                    <a:pt x="291422" y="84774"/>
                    <a:pt x="290460" y="84774"/>
                  </a:cubicBezTo>
                  <a:lnTo>
                    <a:pt x="132727" y="5652"/>
                  </a:lnTo>
                  <a:cubicBezTo>
                    <a:pt x="125994" y="1884"/>
                    <a:pt x="118300" y="0"/>
                    <a:pt x="110606" y="0"/>
                  </a:cubicBezTo>
                  <a:lnTo>
                    <a:pt x="110606" y="0"/>
                  </a:lnTo>
                  <a:close/>
                </a:path>
              </a:pathLst>
            </a:custGeom>
            <a:solidFill>
              <a:schemeClr val="bg1"/>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0355B6E-885C-7CA9-AC5D-72ED57EADEF7}"/>
                </a:ext>
              </a:extLst>
            </p:cNvPr>
            <p:cNvSpPr/>
            <p:nvPr/>
          </p:nvSpPr>
          <p:spPr>
            <a:xfrm>
              <a:off x="1882510" y="5532832"/>
              <a:ext cx="320468" cy="264684"/>
            </a:xfrm>
            <a:custGeom>
              <a:avLst/>
              <a:gdLst>
                <a:gd name="connsiteX0" fmla="*/ 111567 w 320468"/>
                <a:gd name="connsiteY0" fmla="*/ 14129 h 264684"/>
                <a:gd name="connsiteX1" fmla="*/ 126956 w 320468"/>
                <a:gd name="connsiteY1" fmla="*/ 17897 h 264684"/>
                <a:gd name="connsiteX2" fmla="*/ 287574 w 320468"/>
                <a:gd name="connsiteY2" fmla="*/ 96078 h 264684"/>
                <a:gd name="connsiteX3" fmla="*/ 289498 w 320468"/>
                <a:gd name="connsiteY3" fmla="*/ 97019 h 264684"/>
                <a:gd name="connsiteX4" fmla="*/ 302963 w 320468"/>
                <a:gd name="connsiteY4" fmla="*/ 137523 h 264684"/>
                <a:gd name="connsiteX5" fmla="*/ 302963 w 320468"/>
                <a:gd name="connsiteY5" fmla="*/ 138465 h 264684"/>
                <a:gd name="connsiteX6" fmla="*/ 261606 w 320468"/>
                <a:gd name="connsiteY6" fmla="*/ 211936 h 264684"/>
                <a:gd name="connsiteX7" fmla="*/ 250065 w 320468"/>
                <a:gd name="connsiteY7" fmla="*/ 218529 h 264684"/>
                <a:gd name="connsiteX8" fmla="*/ 241409 w 320468"/>
                <a:gd name="connsiteY8" fmla="*/ 239252 h 264684"/>
                <a:gd name="connsiteX9" fmla="*/ 224096 w 320468"/>
                <a:gd name="connsiteY9" fmla="*/ 232658 h 264684"/>
                <a:gd name="connsiteX10" fmla="*/ 232753 w 320468"/>
                <a:gd name="connsiteY10" fmla="*/ 211936 h 264684"/>
                <a:gd name="connsiteX11" fmla="*/ 228905 w 320468"/>
                <a:gd name="connsiteY11" fmla="*/ 199691 h 264684"/>
                <a:gd name="connsiteX12" fmla="*/ 243332 w 320468"/>
                <a:gd name="connsiteY12" fmla="*/ 142232 h 264684"/>
                <a:gd name="connsiteX13" fmla="*/ 142345 w 320468"/>
                <a:gd name="connsiteY13" fmla="*/ 93252 h 264684"/>
                <a:gd name="connsiteX14" fmla="*/ 142345 w 320468"/>
                <a:gd name="connsiteY14" fmla="*/ 213820 h 264684"/>
                <a:gd name="connsiteX15" fmla="*/ 163504 w 320468"/>
                <a:gd name="connsiteY15" fmla="*/ 213820 h 264684"/>
                <a:gd name="connsiteX16" fmla="*/ 174084 w 320468"/>
                <a:gd name="connsiteY16" fmla="*/ 223239 h 264684"/>
                <a:gd name="connsiteX17" fmla="*/ 174084 w 320468"/>
                <a:gd name="connsiteY17" fmla="*/ 251497 h 264684"/>
                <a:gd name="connsiteX18" fmla="*/ 15389 w 320468"/>
                <a:gd name="connsiteY18" fmla="*/ 251497 h 264684"/>
                <a:gd name="connsiteX19" fmla="*/ 15389 w 320468"/>
                <a:gd name="connsiteY19" fmla="*/ 223239 h 264684"/>
                <a:gd name="connsiteX20" fmla="*/ 25968 w 320468"/>
                <a:gd name="connsiteY20" fmla="*/ 213820 h 264684"/>
                <a:gd name="connsiteX21" fmla="*/ 80790 w 320468"/>
                <a:gd name="connsiteY21" fmla="*/ 213820 h 264684"/>
                <a:gd name="connsiteX22" fmla="*/ 80790 w 320468"/>
                <a:gd name="connsiteY22" fmla="*/ 42387 h 264684"/>
                <a:gd name="connsiteX23" fmla="*/ 111567 w 320468"/>
                <a:gd name="connsiteY23" fmla="*/ 14129 h 264684"/>
                <a:gd name="connsiteX24" fmla="*/ 111567 w 320468"/>
                <a:gd name="connsiteY24" fmla="*/ 0 h 264684"/>
                <a:gd name="connsiteX25" fmla="*/ 66363 w 320468"/>
                <a:gd name="connsiteY25" fmla="*/ 41445 h 264684"/>
                <a:gd name="connsiteX26" fmla="*/ 66363 w 320468"/>
                <a:gd name="connsiteY26" fmla="*/ 199691 h 264684"/>
                <a:gd name="connsiteX27" fmla="*/ 20198 w 320468"/>
                <a:gd name="connsiteY27" fmla="*/ 199691 h 264684"/>
                <a:gd name="connsiteX28" fmla="*/ 15389 w 320468"/>
                <a:gd name="connsiteY28" fmla="*/ 203458 h 264684"/>
                <a:gd name="connsiteX29" fmla="*/ 4809 w 320468"/>
                <a:gd name="connsiteY29" fmla="*/ 212878 h 264684"/>
                <a:gd name="connsiteX30" fmla="*/ 0 w 320468"/>
                <a:gd name="connsiteY30" fmla="*/ 216645 h 264684"/>
                <a:gd name="connsiteX31" fmla="*/ 0 w 320468"/>
                <a:gd name="connsiteY31" fmla="*/ 264684 h 264684"/>
                <a:gd name="connsiteX32" fmla="*/ 188510 w 320468"/>
                <a:gd name="connsiteY32" fmla="*/ 264684 h 264684"/>
                <a:gd name="connsiteX33" fmla="*/ 188510 w 320468"/>
                <a:gd name="connsiteY33" fmla="*/ 216645 h 264684"/>
                <a:gd name="connsiteX34" fmla="*/ 183701 w 320468"/>
                <a:gd name="connsiteY34" fmla="*/ 212878 h 264684"/>
                <a:gd name="connsiteX35" fmla="*/ 173122 w 320468"/>
                <a:gd name="connsiteY35" fmla="*/ 203458 h 264684"/>
                <a:gd name="connsiteX36" fmla="*/ 169275 w 320468"/>
                <a:gd name="connsiteY36" fmla="*/ 199691 h 264684"/>
                <a:gd name="connsiteX37" fmla="*/ 156771 w 320468"/>
                <a:gd name="connsiteY37" fmla="*/ 199691 h 264684"/>
                <a:gd name="connsiteX38" fmla="*/ 156771 w 320468"/>
                <a:gd name="connsiteY38" fmla="*/ 116800 h 264684"/>
                <a:gd name="connsiteX39" fmla="*/ 226020 w 320468"/>
                <a:gd name="connsiteY39" fmla="*/ 150710 h 264684"/>
                <a:gd name="connsiteX40" fmla="*/ 214479 w 320468"/>
                <a:gd name="connsiteY40" fmla="*/ 197807 h 264684"/>
                <a:gd name="connsiteX41" fmla="*/ 213517 w 320468"/>
                <a:gd name="connsiteY41" fmla="*/ 201574 h 264684"/>
                <a:gd name="connsiteX42" fmla="*/ 214479 w 320468"/>
                <a:gd name="connsiteY42" fmla="*/ 205342 h 264684"/>
                <a:gd name="connsiteX43" fmla="*/ 217364 w 320468"/>
                <a:gd name="connsiteY43" fmla="*/ 212878 h 264684"/>
                <a:gd name="connsiteX44" fmla="*/ 210631 w 320468"/>
                <a:gd name="connsiteY44" fmla="*/ 228891 h 264684"/>
                <a:gd name="connsiteX45" fmla="*/ 204861 w 320468"/>
                <a:gd name="connsiteY45" fmla="*/ 242078 h 264684"/>
                <a:gd name="connsiteX46" fmla="*/ 218326 w 320468"/>
                <a:gd name="connsiteY46" fmla="*/ 246787 h 264684"/>
                <a:gd name="connsiteX47" fmla="*/ 235638 w 320468"/>
                <a:gd name="connsiteY47" fmla="*/ 253381 h 264684"/>
                <a:gd name="connsiteX48" fmla="*/ 249103 w 320468"/>
                <a:gd name="connsiteY48" fmla="*/ 258091 h 264684"/>
                <a:gd name="connsiteX49" fmla="*/ 254874 w 320468"/>
                <a:gd name="connsiteY49" fmla="*/ 244904 h 264684"/>
                <a:gd name="connsiteX50" fmla="*/ 261606 w 320468"/>
                <a:gd name="connsiteY50" fmla="*/ 228891 h 264684"/>
                <a:gd name="connsiteX51" fmla="*/ 268339 w 320468"/>
                <a:gd name="connsiteY51" fmla="*/ 225123 h 264684"/>
                <a:gd name="connsiteX52" fmla="*/ 272186 w 320468"/>
                <a:gd name="connsiteY52" fmla="*/ 223239 h 264684"/>
                <a:gd name="connsiteX53" fmla="*/ 274109 w 320468"/>
                <a:gd name="connsiteY53" fmla="*/ 219471 h 264684"/>
                <a:gd name="connsiteX54" fmla="*/ 315466 w 320468"/>
                <a:gd name="connsiteY54" fmla="*/ 146000 h 264684"/>
                <a:gd name="connsiteX55" fmla="*/ 315466 w 320468"/>
                <a:gd name="connsiteY55" fmla="*/ 146000 h 264684"/>
                <a:gd name="connsiteX56" fmla="*/ 315466 w 320468"/>
                <a:gd name="connsiteY56" fmla="*/ 146000 h 264684"/>
                <a:gd name="connsiteX57" fmla="*/ 315466 w 320468"/>
                <a:gd name="connsiteY57" fmla="*/ 145058 h 264684"/>
                <a:gd name="connsiteX58" fmla="*/ 317390 w 320468"/>
                <a:gd name="connsiteY58" fmla="*/ 111149 h 264684"/>
                <a:gd name="connsiteX59" fmla="*/ 294307 w 320468"/>
                <a:gd name="connsiteY59" fmla="*/ 85716 h 264684"/>
                <a:gd name="connsiteX60" fmla="*/ 294307 w 320468"/>
                <a:gd name="connsiteY60" fmla="*/ 83832 h 264684"/>
                <a:gd name="connsiteX61" fmla="*/ 133688 w 320468"/>
                <a:gd name="connsiteY61" fmla="*/ 5652 h 264684"/>
                <a:gd name="connsiteX62" fmla="*/ 111567 w 320468"/>
                <a:gd name="connsiteY62" fmla="*/ 0 h 264684"/>
                <a:gd name="connsiteX63" fmla="*/ 111567 w 320468"/>
                <a:gd name="connsiteY63" fmla="*/ 0 h 26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0468" h="264684">
                  <a:moveTo>
                    <a:pt x="111567" y="14129"/>
                  </a:moveTo>
                  <a:cubicBezTo>
                    <a:pt x="117338" y="14129"/>
                    <a:pt x="122147" y="15071"/>
                    <a:pt x="126956" y="17897"/>
                  </a:cubicBezTo>
                  <a:lnTo>
                    <a:pt x="287574" y="96078"/>
                  </a:lnTo>
                  <a:cubicBezTo>
                    <a:pt x="287574" y="96078"/>
                    <a:pt x="288536" y="97019"/>
                    <a:pt x="289498" y="97019"/>
                  </a:cubicBezTo>
                  <a:cubicBezTo>
                    <a:pt x="304887" y="104555"/>
                    <a:pt x="310657" y="122452"/>
                    <a:pt x="302963" y="137523"/>
                  </a:cubicBezTo>
                  <a:cubicBezTo>
                    <a:pt x="302963" y="137523"/>
                    <a:pt x="302963" y="138465"/>
                    <a:pt x="302963" y="138465"/>
                  </a:cubicBezTo>
                  <a:lnTo>
                    <a:pt x="261606" y="211936"/>
                  </a:lnTo>
                  <a:lnTo>
                    <a:pt x="250065" y="218529"/>
                  </a:lnTo>
                  <a:lnTo>
                    <a:pt x="241409" y="239252"/>
                  </a:lnTo>
                  <a:lnTo>
                    <a:pt x="224096" y="232658"/>
                  </a:lnTo>
                  <a:lnTo>
                    <a:pt x="232753" y="211936"/>
                  </a:lnTo>
                  <a:lnTo>
                    <a:pt x="228905" y="199691"/>
                  </a:lnTo>
                  <a:lnTo>
                    <a:pt x="243332" y="142232"/>
                  </a:lnTo>
                  <a:lnTo>
                    <a:pt x="142345" y="93252"/>
                  </a:lnTo>
                  <a:lnTo>
                    <a:pt x="142345" y="213820"/>
                  </a:lnTo>
                  <a:lnTo>
                    <a:pt x="163504" y="213820"/>
                  </a:lnTo>
                  <a:lnTo>
                    <a:pt x="174084" y="223239"/>
                  </a:lnTo>
                  <a:lnTo>
                    <a:pt x="174084" y="251497"/>
                  </a:lnTo>
                  <a:lnTo>
                    <a:pt x="15389" y="251497"/>
                  </a:lnTo>
                  <a:lnTo>
                    <a:pt x="15389" y="223239"/>
                  </a:lnTo>
                  <a:lnTo>
                    <a:pt x="25968" y="213820"/>
                  </a:lnTo>
                  <a:lnTo>
                    <a:pt x="80790" y="213820"/>
                  </a:lnTo>
                  <a:lnTo>
                    <a:pt x="80790" y="42387"/>
                  </a:lnTo>
                  <a:cubicBezTo>
                    <a:pt x="81752" y="26374"/>
                    <a:pt x="95217" y="14129"/>
                    <a:pt x="111567" y="14129"/>
                  </a:cubicBezTo>
                  <a:moveTo>
                    <a:pt x="111567" y="0"/>
                  </a:moveTo>
                  <a:cubicBezTo>
                    <a:pt x="87523" y="0"/>
                    <a:pt x="68287" y="17897"/>
                    <a:pt x="66363" y="41445"/>
                  </a:cubicBezTo>
                  <a:lnTo>
                    <a:pt x="66363" y="199691"/>
                  </a:lnTo>
                  <a:lnTo>
                    <a:pt x="20198" y="199691"/>
                  </a:lnTo>
                  <a:lnTo>
                    <a:pt x="15389" y="203458"/>
                  </a:lnTo>
                  <a:lnTo>
                    <a:pt x="4809" y="212878"/>
                  </a:lnTo>
                  <a:lnTo>
                    <a:pt x="0" y="216645"/>
                  </a:lnTo>
                  <a:lnTo>
                    <a:pt x="0" y="264684"/>
                  </a:lnTo>
                  <a:lnTo>
                    <a:pt x="188510" y="264684"/>
                  </a:lnTo>
                  <a:lnTo>
                    <a:pt x="188510" y="216645"/>
                  </a:lnTo>
                  <a:lnTo>
                    <a:pt x="183701" y="212878"/>
                  </a:lnTo>
                  <a:lnTo>
                    <a:pt x="173122" y="203458"/>
                  </a:lnTo>
                  <a:lnTo>
                    <a:pt x="169275" y="199691"/>
                  </a:lnTo>
                  <a:lnTo>
                    <a:pt x="156771" y="199691"/>
                  </a:lnTo>
                  <a:lnTo>
                    <a:pt x="156771" y="116800"/>
                  </a:lnTo>
                  <a:lnTo>
                    <a:pt x="226020" y="150710"/>
                  </a:lnTo>
                  <a:lnTo>
                    <a:pt x="214479" y="197807"/>
                  </a:lnTo>
                  <a:lnTo>
                    <a:pt x="213517" y="201574"/>
                  </a:lnTo>
                  <a:lnTo>
                    <a:pt x="214479" y="205342"/>
                  </a:lnTo>
                  <a:lnTo>
                    <a:pt x="217364" y="212878"/>
                  </a:lnTo>
                  <a:lnTo>
                    <a:pt x="210631" y="228891"/>
                  </a:lnTo>
                  <a:lnTo>
                    <a:pt x="204861" y="242078"/>
                  </a:lnTo>
                  <a:lnTo>
                    <a:pt x="218326" y="246787"/>
                  </a:lnTo>
                  <a:lnTo>
                    <a:pt x="235638" y="253381"/>
                  </a:lnTo>
                  <a:lnTo>
                    <a:pt x="249103" y="258091"/>
                  </a:lnTo>
                  <a:lnTo>
                    <a:pt x="254874" y="244904"/>
                  </a:lnTo>
                  <a:lnTo>
                    <a:pt x="261606" y="228891"/>
                  </a:lnTo>
                  <a:lnTo>
                    <a:pt x="268339" y="225123"/>
                  </a:lnTo>
                  <a:lnTo>
                    <a:pt x="272186" y="223239"/>
                  </a:lnTo>
                  <a:lnTo>
                    <a:pt x="274109" y="219471"/>
                  </a:lnTo>
                  <a:lnTo>
                    <a:pt x="315466" y="146000"/>
                  </a:lnTo>
                  <a:lnTo>
                    <a:pt x="315466" y="146000"/>
                  </a:lnTo>
                  <a:lnTo>
                    <a:pt x="315466" y="146000"/>
                  </a:lnTo>
                  <a:lnTo>
                    <a:pt x="315466" y="145058"/>
                  </a:lnTo>
                  <a:cubicBezTo>
                    <a:pt x="321237" y="134697"/>
                    <a:pt x="322199" y="122452"/>
                    <a:pt x="317390" y="111149"/>
                  </a:cubicBezTo>
                  <a:cubicBezTo>
                    <a:pt x="313543" y="99845"/>
                    <a:pt x="305848" y="90426"/>
                    <a:pt x="294307" y="85716"/>
                  </a:cubicBezTo>
                  <a:lnTo>
                    <a:pt x="294307" y="83832"/>
                  </a:lnTo>
                  <a:lnTo>
                    <a:pt x="133688" y="5652"/>
                  </a:lnTo>
                  <a:cubicBezTo>
                    <a:pt x="126956" y="1884"/>
                    <a:pt x="119262" y="0"/>
                    <a:pt x="111567" y="0"/>
                  </a:cubicBezTo>
                  <a:lnTo>
                    <a:pt x="111567" y="0"/>
                  </a:lnTo>
                  <a:close/>
                </a:path>
              </a:pathLst>
            </a:custGeom>
            <a:solidFill>
              <a:schemeClr val="bg1"/>
            </a:solidFill>
            <a:ln w="952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24A21D6-B1AE-D392-C79A-43117157176E}"/>
                </a:ext>
              </a:extLst>
            </p:cNvPr>
            <p:cNvSpPr/>
            <p:nvPr/>
          </p:nvSpPr>
          <p:spPr>
            <a:xfrm>
              <a:off x="2145078" y="5643980"/>
              <a:ext cx="26930" cy="26374"/>
            </a:xfrm>
            <a:custGeom>
              <a:avLst/>
              <a:gdLst>
                <a:gd name="connsiteX0" fmla="*/ 26930 w 26930"/>
                <a:gd name="connsiteY0" fmla="*/ 13187 h 26374"/>
                <a:gd name="connsiteX1" fmla="*/ 13465 w 26930"/>
                <a:gd name="connsiteY1" fmla="*/ 26374 h 26374"/>
                <a:gd name="connsiteX2" fmla="*/ 0 w 26930"/>
                <a:gd name="connsiteY2" fmla="*/ 13187 h 26374"/>
                <a:gd name="connsiteX3" fmla="*/ 13465 w 26930"/>
                <a:gd name="connsiteY3" fmla="*/ 0 h 26374"/>
                <a:gd name="connsiteX4" fmla="*/ 26930 w 26930"/>
                <a:gd name="connsiteY4" fmla="*/ 13187 h 26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 h="26374">
                  <a:moveTo>
                    <a:pt x="26930" y="13187"/>
                  </a:moveTo>
                  <a:cubicBezTo>
                    <a:pt x="26930" y="20470"/>
                    <a:pt x="20902" y="26374"/>
                    <a:pt x="13465" y="26374"/>
                  </a:cubicBezTo>
                  <a:cubicBezTo>
                    <a:pt x="6028" y="26374"/>
                    <a:pt x="0" y="20470"/>
                    <a:pt x="0" y="13187"/>
                  </a:cubicBezTo>
                  <a:cubicBezTo>
                    <a:pt x="0" y="5904"/>
                    <a:pt x="6028" y="0"/>
                    <a:pt x="13465" y="0"/>
                  </a:cubicBezTo>
                  <a:cubicBezTo>
                    <a:pt x="20902" y="0"/>
                    <a:pt x="26930" y="5904"/>
                    <a:pt x="26930" y="13187"/>
                  </a:cubicBezTo>
                  <a:close/>
                </a:path>
              </a:pathLst>
            </a:custGeom>
            <a:solidFill>
              <a:schemeClr val="bg1"/>
            </a:solidFill>
            <a:ln w="952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0C52F40C-5BD4-83F5-0A1B-9C7AA824E264}"/>
                </a:ext>
              </a:extLst>
            </p:cNvPr>
            <p:cNvSpPr/>
            <p:nvPr/>
          </p:nvSpPr>
          <p:spPr>
            <a:xfrm>
              <a:off x="1606477" y="5563915"/>
              <a:ext cx="26930" cy="26374"/>
            </a:xfrm>
            <a:custGeom>
              <a:avLst/>
              <a:gdLst>
                <a:gd name="connsiteX0" fmla="*/ 26930 w 26930"/>
                <a:gd name="connsiteY0" fmla="*/ 13187 h 26374"/>
                <a:gd name="connsiteX1" fmla="*/ 13465 w 26930"/>
                <a:gd name="connsiteY1" fmla="*/ 26374 h 26374"/>
                <a:gd name="connsiteX2" fmla="*/ 0 w 26930"/>
                <a:gd name="connsiteY2" fmla="*/ 13187 h 26374"/>
                <a:gd name="connsiteX3" fmla="*/ 13465 w 26930"/>
                <a:gd name="connsiteY3" fmla="*/ 0 h 26374"/>
                <a:gd name="connsiteX4" fmla="*/ 26930 w 26930"/>
                <a:gd name="connsiteY4" fmla="*/ 13187 h 26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 h="26374">
                  <a:moveTo>
                    <a:pt x="26930" y="13187"/>
                  </a:moveTo>
                  <a:cubicBezTo>
                    <a:pt x="26930" y="20470"/>
                    <a:pt x="20902" y="26374"/>
                    <a:pt x="13465" y="26374"/>
                  </a:cubicBezTo>
                  <a:cubicBezTo>
                    <a:pt x="6028" y="26374"/>
                    <a:pt x="0" y="20470"/>
                    <a:pt x="0" y="13187"/>
                  </a:cubicBezTo>
                  <a:cubicBezTo>
                    <a:pt x="0" y="5904"/>
                    <a:pt x="6028" y="0"/>
                    <a:pt x="13465" y="0"/>
                  </a:cubicBezTo>
                  <a:cubicBezTo>
                    <a:pt x="20902" y="0"/>
                    <a:pt x="26930" y="5904"/>
                    <a:pt x="26930" y="13187"/>
                  </a:cubicBezTo>
                  <a:close/>
                </a:path>
              </a:pathLst>
            </a:custGeom>
            <a:solidFill>
              <a:schemeClr val="bg1"/>
            </a:solidFill>
            <a:ln w="952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A183FCEA-2250-8861-19AE-755471EA281E}"/>
                </a:ext>
              </a:extLst>
            </p:cNvPr>
            <p:cNvSpPr/>
            <p:nvPr/>
          </p:nvSpPr>
          <p:spPr>
            <a:xfrm>
              <a:off x="1770942" y="5643980"/>
              <a:ext cx="26930" cy="26374"/>
            </a:xfrm>
            <a:custGeom>
              <a:avLst/>
              <a:gdLst>
                <a:gd name="connsiteX0" fmla="*/ 26930 w 26930"/>
                <a:gd name="connsiteY0" fmla="*/ 13187 h 26374"/>
                <a:gd name="connsiteX1" fmla="*/ 13465 w 26930"/>
                <a:gd name="connsiteY1" fmla="*/ 26374 h 26374"/>
                <a:gd name="connsiteX2" fmla="*/ 0 w 26930"/>
                <a:gd name="connsiteY2" fmla="*/ 13187 h 26374"/>
                <a:gd name="connsiteX3" fmla="*/ 13465 w 26930"/>
                <a:gd name="connsiteY3" fmla="*/ 0 h 26374"/>
                <a:gd name="connsiteX4" fmla="*/ 26930 w 26930"/>
                <a:gd name="connsiteY4" fmla="*/ 13187 h 26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30" h="26374">
                  <a:moveTo>
                    <a:pt x="26930" y="13187"/>
                  </a:moveTo>
                  <a:cubicBezTo>
                    <a:pt x="26930" y="20470"/>
                    <a:pt x="20902" y="26374"/>
                    <a:pt x="13465" y="26374"/>
                  </a:cubicBezTo>
                  <a:cubicBezTo>
                    <a:pt x="6028" y="26374"/>
                    <a:pt x="0" y="20470"/>
                    <a:pt x="0" y="13187"/>
                  </a:cubicBezTo>
                  <a:cubicBezTo>
                    <a:pt x="0" y="5904"/>
                    <a:pt x="6028" y="0"/>
                    <a:pt x="13465" y="0"/>
                  </a:cubicBezTo>
                  <a:cubicBezTo>
                    <a:pt x="20902" y="0"/>
                    <a:pt x="26930" y="5904"/>
                    <a:pt x="26930" y="13187"/>
                  </a:cubicBezTo>
                  <a:close/>
                </a:path>
              </a:pathLst>
            </a:custGeom>
            <a:solidFill>
              <a:schemeClr val="bg1"/>
            </a:solidFill>
            <a:ln w="952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4F614D18-962E-07FB-4CCA-123DAFB78701}"/>
                </a:ext>
              </a:extLst>
            </p:cNvPr>
            <p:cNvSpPr/>
            <p:nvPr/>
          </p:nvSpPr>
          <p:spPr>
            <a:xfrm>
              <a:off x="1417005"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AA6C0A2A-20BB-0443-B183-6E166C5D1D8E}"/>
                </a:ext>
              </a:extLst>
            </p:cNvPr>
            <p:cNvSpPr/>
            <p:nvPr/>
          </p:nvSpPr>
          <p:spPr>
            <a:xfrm>
              <a:off x="1603591"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7E9569A3-433A-3F71-9341-74B5F021E646}"/>
                </a:ext>
              </a:extLst>
            </p:cNvPr>
            <p:cNvSpPr/>
            <p:nvPr/>
          </p:nvSpPr>
          <p:spPr>
            <a:xfrm>
              <a:off x="1790178"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A92BDF1A-588F-3D8A-FFF8-363FD79AD6BD}"/>
                </a:ext>
              </a:extLst>
            </p:cNvPr>
            <p:cNvSpPr/>
            <p:nvPr/>
          </p:nvSpPr>
          <p:spPr>
            <a:xfrm>
              <a:off x="1976765"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1C86F3B0-9C8E-62BC-93B3-FA34C58D7D64}"/>
                </a:ext>
              </a:extLst>
            </p:cNvPr>
            <p:cNvSpPr/>
            <p:nvPr/>
          </p:nvSpPr>
          <p:spPr>
            <a:xfrm>
              <a:off x="2163351" y="5822948"/>
              <a:ext cx="94255" cy="92309"/>
            </a:xfrm>
            <a:custGeom>
              <a:avLst/>
              <a:gdLst>
                <a:gd name="connsiteX0" fmla="*/ 47128 w 94255"/>
                <a:gd name="connsiteY0" fmla="*/ 14129 h 92309"/>
                <a:gd name="connsiteX1" fmla="*/ 79828 w 94255"/>
                <a:gd name="connsiteY1" fmla="*/ 46155 h 92309"/>
                <a:gd name="connsiteX2" fmla="*/ 47128 w 94255"/>
                <a:gd name="connsiteY2" fmla="*/ 78181 h 92309"/>
                <a:gd name="connsiteX3" fmla="*/ 14427 w 94255"/>
                <a:gd name="connsiteY3" fmla="*/ 46155 h 92309"/>
                <a:gd name="connsiteX4" fmla="*/ 47128 w 94255"/>
                <a:gd name="connsiteY4" fmla="*/ 14129 h 92309"/>
                <a:gd name="connsiteX5" fmla="*/ 47128 w 94255"/>
                <a:gd name="connsiteY5" fmla="*/ 0 h 92309"/>
                <a:gd name="connsiteX6" fmla="*/ 0 w 94255"/>
                <a:gd name="connsiteY6" fmla="*/ 46155 h 92309"/>
                <a:gd name="connsiteX7" fmla="*/ 47128 w 94255"/>
                <a:gd name="connsiteY7" fmla="*/ 92310 h 92309"/>
                <a:gd name="connsiteX8" fmla="*/ 94255 w 94255"/>
                <a:gd name="connsiteY8" fmla="*/ 46155 h 92309"/>
                <a:gd name="connsiteX9" fmla="*/ 47128 w 94255"/>
                <a:gd name="connsiteY9" fmla="*/ 0 h 92309"/>
                <a:gd name="connsiteX10" fmla="*/ 47128 w 94255"/>
                <a:gd name="connsiteY10" fmla="*/ 0 h 9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55" h="92309">
                  <a:moveTo>
                    <a:pt x="47128" y="14129"/>
                  </a:moveTo>
                  <a:cubicBezTo>
                    <a:pt x="65402" y="14129"/>
                    <a:pt x="79828" y="28258"/>
                    <a:pt x="79828" y="46155"/>
                  </a:cubicBezTo>
                  <a:cubicBezTo>
                    <a:pt x="79828" y="64052"/>
                    <a:pt x="65402" y="78181"/>
                    <a:pt x="47128" y="78181"/>
                  </a:cubicBezTo>
                  <a:cubicBezTo>
                    <a:pt x="28854" y="78181"/>
                    <a:pt x="14427" y="64052"/>
                    <a:pt x="14427" y="46155"/>
                  </a:cubicBezTo>
                  <a:cubicBezTo>
                    <a:pt x="14427" y="28258"/>
                    <a:pt x="28854" y="14129"/>
                    <a:pt x="47128" y="14129"/>
                  </a:cubicBezTo>
                  <a:moveTo>
                    <a:pt x="47128" y="0"/>
                  </a:moveTo>
                  <a:cubicBezTo>
                    <a:pt x="21159" y="0"/>
                    <a:pt x="0" y="20723"/>
                    <a:pt x="0" y="46155"/>
                  </a:cubicBezTo>
                  <a:cubicBezTo>
                    <a:pt x="0" y="71587"/>
                    <a:pt x="21159" y="92310"/>
                    <a:pt x="47128" y="92310"/>
                  </a:cubicBezTo>
                  <a:cubicBezTo>
                    <a:pt x="73096" y="92310"/>
                    <a:pt x="94255" y="71587"/>
                    <a:pt x="94255" y="46155"/>
                  </a:cubicBezTo>
                  <a:cubicBezTo>
                    <a:pt x="94255" y="20723"/>
                    <a:pt x="73096" y="0"/>
                    <a:pt x="47128" y="0"/>
                  </a:cubicBezTo>
                  <a:cubicBezTo>
                    <a:pt x="47128" y="0"/>
                    <a:pt x="47128" y="0"/>
                    <a:pt x="47128" y="0"/>
                  </a:cubicBezTo>
                  <a:close/>
                </a:path>
              </a:pathLst>
            </a:custGeom>
            <a:solidFill>
              <a:schemeClr val="bg1"/>
            </a:solid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4112BF16-8461-A5CC-DD36-A7009B922175}"/>
                </a:ext>
              </a:extLst>
            </p:cNvPr>
            <p:cNvSpPr/>
            <p:nvPr/>
          </p:nvSpPr>
          <p:spPr>
            <a:xfrm>
              <a:off x="1464132" y="5901129"/>
              <a:ext cx="746346" cy="14129"/>
            </a:xfrm>
            <a:custGeom>
              <a:avLst/>
              <a:gdLst>
                <a:gd name="connsiteX0" fmla="*/ 0 w 746346"/>
                <a:gd name="connsiteY0" fmla="*/ 0 h 14129"/>
                <a:gd name="connsiteX1" fmla="*/ 746347 w 746346"/>
                <a:gd name="connsiteY1" fmla="*/ 0 h 14129"/>
                <a:gd name="connsiteX2" fmla="*/ 746347 w 746346"/>
                <a:gd name="connsiteY2" fmla="*/ 14129 h 14129"/>
                <a:gd name="connsiteX3" fmla="*/ 0 w 746346"/>
                <a:gd name="connsiteY3" fmla="*/ 14129 h 14129"/>
              </a:gdLst>
              <a:ahLst/>
              <a:cxnLst>
                <a:cxn ang="0">
                  <a:pos x="connsiteX0" y="connsiteY0"/>
                </a:cxn>
                <a:cxn ang="0">
                  <a:pos x="connsiteX1" y="connsiteY1"/>
                </a:cxn>
                <a:cxn ang="0">
                  <a:pos x="connsiteX2" y="connsiteY2"/>
                </a:cxn>
                <a:cxn ang="0">
                  <a:pos x="connsiteX3" y="connsiteY3"/>
                </a:cxn>
              </a:cxnLst>
              <a:rect l="l" t="t" r="r" b="b"/>
              <a:pathLst>
                <a:path w="746346" h="14129">
                  <a:moveTo>
                    <a:pt x="0" y="0"/>
                  </a:moveTo>
                  <a:lnTo>
                    <a:pt x="746347" y="0"/>
                  </a:lnTo>
                  <a:lnTo>
                    <a:pt x="746347" y="14129"/>
                  </a:lnTo>
                  <a:lnTo>
                    <a:pt x="0" y="14129"/>
                  </a:lnTo>
                  <a:close/>
                </a:path>
              </a:pathLst>
            </a:custGeom>
            <a:solidFill>
              <a:schemeClr val="bg1"/>
            </a:solidFill>
            <a:ln w="952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454D7BC-91E6-B570-7294-E9DD310198C7}"/>
                </a:ext>
              </a:extLst>
            </p:cNvPr>
            <p:cNvSpPr/>
            <p:nvPr/>
          </p:nvSpPr>
          <p:spPr>
            <a:xfrm>
              <a:off x="1464132" y="5822948"/>
              <a:ext cx="746346" cy="14129"/>
            </a:xfrm>
            <a:custGeom>
              <a:avLst/>
              <a:gdLst>
                <a:gd name="connsiteX0" fmla="*/ 0 w 746346"/>
                <a:gd name="connsiteY0" fmla="*/ 0 h 14129"/>
                <a:gd name="connsiteX1" fmla="*/ 746347 w 746346"/>
                <a:gd name="connsiteY1" fmla="*/ 0 h 14129"/>
                <a:gd name="connsiteX2" fmla="*/ 746347 w 746346"/>
                <a:gd name="connsiteY2" fmla="*/ 14129 h 14129"/>
                <a:gd name="connsiteX3" fmla="*/ 0 w 746346"/>
                <a:gd name="connsiteY3" fmla="*/ 14129 h 14129"/>
              </a:gdLst>
              <a:ahLst/>
              <a:cxnLst>
                <a:cxn ang="0">
                  <a:pos x="connsiteX0" y="connsiteY0"/>
                </a:cxn>
                <a:cxn ang="0">
                  <a:pos x="connsiteX1" y="connsiteY1"/>
                </a:cxn>
                <a:cxn ang="0">
                  <a:pos x="connsiteX2" y="connsiteY2"/>
                </a:cxn>
                <a:cxn ang="0">
                  <a:pos x="connsiteX3" y="connsiteY3"/>
                </a:cxn>
              </a:cxnLst>
              <a:rect l="l" t="t" r="r" b="b"/>
              <a:pathLst>
                <a:path w="746346" h="14129">
                  <a:moveTo>
                    <a:pt x="0" y="0"/>
                  </a:moveTo>
                  <a:lnTo>
                    <a:pt x="746347" y="0"/>
                  </a:lnTo>
                  <a:lnTo>
                    <a:pt x="746347" y="14129"/>
                  </a:lnTo>
                  <a:lnTo>
                    <a:pt x="0" y="14129"/>
                  </a:lnTo>
                  <a:close/>
                </a:path>
              </a:pathLst>
            </a:custGeom>
            <a:solidFill>
              <a:schemeClr val="bg1"/>
            </a:solidFill>
            <a:ln w="9525" cap="flat">
              <a:noFill/>
              <a:prstDash val="solid"/>
              <a:miter/>
            </a:ln>
          </p:spPr>
          <p:txBody>
            <a:bodyPr rtlCol="0" anchor="ctr"/>
            <a:lstStyle/>
            <a:p>
              <a:endParaRPr lang="en-GB"/>
            </a:p>
          </p:txBody>
        </p:sp>
      </p:grpSp>
      <p:sp>
        <p:nvSpPr>
          <p:cNvPr id="43" name="Freeform: Shape 42">
            <a:extLst>
              <a:ext uri="{FF2B5EF4-FFF2-40B4-BE49-F238E27FC236}">
                <a16:creationId xmlns:a16="http://schemas.microsoft.com/office/drawing/2014/main" id="{FFF9435E-0AAF-8FA8-992D-F43182B9FE8E}"/>
              </a:ext>
            </a:extLst>
          </p:cNvPr>
          <p:cNvSpPr/>
          <p:nvPr/>
        </p:nvSpPr>
        <p:spPr>
          <a:xfrm>
            <a:off x="1582278" y="4802975"/>
            <a:ext cx="320468" cy="264684"/>
          </a:xfrm>
          <a:custGeom>
            <a:avLst/>
            <a:gdLst>
              <a:gd name="connsiteX0" fmla="*/ 111567 w 320468"/>
              <a:gd name="connsiteY0" fmla="*/ 14129 h 264684"/>
              <a:gd name="connsiteX1" fmla="*/ 126956 w 320468"/>
              <a:gd name="connsiteY1" fmla="*/ 17897 h 264684"/>
              <a:gd name="connsiteX2" fmla="*/ 287574 w 320468"/>
              <a:gd name="connsiteY2" fmla="*/ 96078 h 264684"/>
              <a:gd name="connsiteX3" fmla="*/ 289498 w 320468"/>
              <a:gd name="connsiteY3" fmla="*/ 97019 h 264684"/>
              <a:gd name="connsiteX4" fmla="*/ 302963 w 320468"/>
              <a:gd name="connsiteY4" fmla="*/ 137523 h 264684"/>
              <a:gd name="connsiteX5" fmla="*/ 302963 w 320468"/>
              <a:gd name="connsiteY5" fmla="*/ 138465 h 264684"/>
              <a:gd name="connsiteX6" fmla="*/ 261606 w 320468"/>
              <a:gd name="connsiteY6" fmla="*/ 211936 h 264684"/>
              <a:gd name="connsiteX7" fmla="*/ 250065 w 320468"/>
              <a:gd name="connsiteY7" fmla="*/ 218529 h 264684"/>
              <a:gd name="connsiteX8" fmla="*/ 241409 w 320468"/>
              <a:gd name="connsiteY8" fmla="*/ 239252 h 264684"/>
              <a:gd name="connsiteX9" fmla="*/ 224096 w 320468"/>
              <a:gd name="connsiteY9" fmla="*/ 232658 h 264684"/>
              <a:gd name="connsiteX10" fmla="*/ 232753 w 320468"/>
              <a:gd name="connsiteY10" fmla="*/ 211936 h 264684"/>
              <a:gd name="connsiteX11" fmla="*/ 228905 w 320468"/>
              <a:gd name="connsiteY11" fmla="*/ 199691 h 264684"/>
              <a:gd name="connsiteX12" fmla="*/ 243332 w 320468"/>
              <a:gd name="connsiteY12" fmla="*/ 142232 h 264684"/>
              <a:gd name="connsiteX13" fmla="*/ 142345 w 320468"/>
              <a:gd name="connsiteY13" fmla="*/ 93252 h 264684"/>
              <a:gd name="connsiteX14" fmla="*/ 142345 w 320468"/>
              <a:gd name="connsiteY14" fmla="*/ 213820 h 264684"/>
              <a:gd name="connsiteX15" fmla="*/ 163504 w 320468"/>
              <a:gd name="connsiteY15" fmla="*/ 213820 h 264684"/>
              <a:gd name="connsiteX16" fmla="*/ 174084 w 320468"/>
              <a:gd name="connsiteY16" fmla="*/ 223239 h 264684"/>
              <a:gd name="connsiteX17" fmla="*/ 174084 w 320468"/>
              <a:gd name="connsiteY17" fmla="*/ 251497 h 264684"/>
              <a:gd name="connsiteX18" fmla="*/ 15389 w 320468"/>
              <a:gd name="connsiteY18" fmla="*/ 251497 h 264684"/>
              <a:gd name="connsiteX19" fmla="*/ 15389 w 320468"/>
              <a:gd name="connsiteY19" fmla="*/ 223239 h 264684"/>
              <a:gd name="connsiteX20" fmla="*/ 25968 w 320468"/>
              <a:gd name="connsiteY20" fmla="*/ 213820 h 264684"/>
              <a:gd name="connsiteX21" fmla="*/ 80790 w 320468"/>
              <a:gd name="connsiteY21" fmla="*/ 213820 h 264684"/>
              <a:gd name="connsiteX22" fmla="*/ 80790 w 320468"/>
              <a:gd name="connsiteY22" fmla="*/ 42387 h 264684"/>
              <a:gd name="connsiteX23" fmla="*/ 111567 w 320468"/>
              <a:gd name="connsiteY23" fmla="*/ 14129 h 264684"/>
              <a:gd name="connsiteX24" fmla="*/ 111567 w 320468"/>
              <a:gd name="connsiteY24" fmla="*/ 0 h 264684"/>
              <a:gd name="connsiteX25" fmla="*/ 66363 w 320468"/>
              <a:gd name="connsiteY25" fmla="*/ 41445 h 264684"/>
              <a:gd name="connsiteX26" fmla="*/ 66363 w 320468"/>
              <a:gd name="connsiteY26" fmla="*/ 199691 h 264684"/>
              <a:gd name="connsiteX27" fmla="*/ 20198 w 320468"/>
              <a:gd name="connsiteY27" fmla="*/ 199691 h 264684"/>
              <a:gd name="connsiteX28" fmla="*/ 15389 w 320468"/>
              <a:gd name="connsiteY28" fmla="*/ 203458 h 264684"/>
              <a:gd name="connsiteX29" fmla="*/ 4809 w 320468"/>
              <a:gd name="connsiteY29" fmla="*/ 212878 h 264684"/>
              <a:gd name="connsiteX30" fmla="*/ 0 w 320468"/>
              <a:gd name="connsiteY30" fmla="*/ 216645 h 264684"/>
              <a:gd name="connsiteX31" fmla="*/ 0 w 320468"/>
              <a:gd name="connsiteY31" fmla="*/ 264684 h 264684"/>
              <a:gd name="connsiteX32" fmla="*/ 188510 w 320468"/>
              <a:gd name="connsiteY32" fmla="*/ 264684 h 264684"/>
              <a:gd name="connsiteX33" fmla="*/ 188510 w 320468"/>
              <a:gd name="connsiteY33" fmla="*/ 216645 h 264684"/>
              <a:gd name="connsiteX34" fmla="*/ 183701 w 320468"/>
              <a:gd name="connsiteY34" fmla="*/ 212878 h 264684"/>
              <a:gd name="connsiteX35" fmla="*/ 173122 w 320468"/>
              <a:gd name="connsiteY35" fmla="*/ 203458 h 264684"/>
              <a:gd name="connsiteX36" fmla="*/ 169275 w 320468"/>
              <a:gd name="connsiteY36" fmla="*/ 199691 h 264684"/>
              <a:gd name="connsiteX37" fmla="*/ 156771 w 320468"/>
              <a:gd name="connsiteY37" fmla="*/ 199691 h 264684"/>
              <a:gd name="connsiteX38" fmla="*/ 156771 w 320468"/>
              <a:gd name="connsiteY38" fmla="*/ 116800 h 264684"/>
              <a:gd name="connsiteX39" fmla="*/ 226020 w 320468"/>
              <a:gd name="connsiteY39" fmla="*/ 150710 h 264684"/>
              <a:gd name="connsiteX40" fmla="*/ 214479 w 320468"/>
              <a:gd name="connsiteY40" fmla="*/ 197807 h 264684"/>
              <a:gd name="connsiteX41" fmla="*/ 213517 w 320468"/>
              <a:gd name="connsiteY41" fmla="*/ 201574 h 264684"/>
              <a:gd name="connsiteX42" fmla="*/ 214479 w 320468"/>
              <a:gd name="connsiteY42" fmla="*/ 205342 h 264684"/>
              <a:gd name="connsiteX43" fmla="*/ 217364 w 320468"/>
              <a:gd name="connsiteY43" fmla="*/ 212878 h 264684"/>
              <a:gd name="connsiteX44" fmla="*/ 210631 w 320468"/>
              <a:gd name="connsiteY44" fmla="*/ 228891 h 264684"/>
              <a:gd name="connsiteX45" fmla="*/ 204861 w 320468"/>
              <a:gd name="connsiteY45" fmla="*/ 242078 h 264684"/>
              <a:gd name="connsiteX46" fmla="*/ 218326 w 320468"/>
              <a:gd name="connsiteY46" fmla="*/ 246787 h 264684"/>
              <a:gd name="connsiteX47" fmla="*/ 235638 w 320468"/>
              <a:gd name="connsiteY47" fmla="*/ 253381 h 264684"/>
              <a:gd name="connsiteX48" fmla="*/ 249103 w 320468"/>
              <a:gd name="connsiteY48" fmla="*/ 258091 h 264684"/>
              <a:gd name="connsiteX49" fmla="*/ 254874 w 320468"/>
              <a:gd name="connsiteY49" fmla="*/ 244904 h 264684"/>
              <a:gd name="connsiteX50" fmla="*/ 261606 w 320468"/>
              <a:gd name="connsiteY50" fmla="*/ 228891 h 264684"/>
              <a:gd name="connsiteX51" fmla="*/ 268339 w 320468"/>
              <a:gd name="connsiteY51" fmla="*/ 225123 h 264684"/>
              <a:gd name="connsiteX52" fmla="*/ 272186 w 320468"/>
              <a:gd name="connsiteY52" fmla="*/ 223239 h 264684"/>
              <a:gd name="connsiteX53" fmla="*/ 274109 w 320468"/>
              <a:gd name="connsiteY53" fmla="*/ 219471 h 264684"/>
              <a:gd name="connsiteX54" fmla="*/ 315466 w 320468"/>
              <a:gd name="connsiteY54" fmla="*/ 146000 h 264684"/>
              <a:gd name="connsiteX55" fmla="*/ 315466 w 320468"/>
              <a:gd name="connsiteY55" fmla="*/ 146000 h 264684"/>
              <a:gd name="connsiteX56" fmla="*/ 315466 w 320468"/>
              <a:gd name="connsiteY56" fmla="*/ 146000 h 264684"/>
              <a:gd name="connsiteX57" fmla="*/ 315466 w 320468"/>
              <a:gd name="connsiteY57" fmla="*/ 145058 h 264684"/>
              <a:gd name="connsiteX58" fmla="*/ 317390 w 320468"/>
              <a:gd name="connsiteY58" fmla="*/ 111149 h 264684"/>
              <a:gd name="connsiteX59" fmla="*/ 294307 w 320468"/>
              <a:gd name="connsiteY59" fmla="*/ 85716 h 264684"/>
              <a:gd name="connsiteX60" fmla="*/ 294307 w 320468"/>
              <a:gd name="connsiteY60" fmla="*/ 83832 h 264684"/>
              <a:gd name="connsiteX61" fmla="*/ 133688 w 320468"/>
              <a:gd name="connsiteY61" fmla="*/ 5652 h 264684"/>
              <a:gd name="connsiteX62" fmla="*/ 111567 w 320468"/>
              <a:gd name="connsiteY62" fmla="*/ 0 h 264684"/>
              <a:gd name="connsiteX63" fmla="*/ 111567 w 320468"/>
              <a:gd name="connsiteY63" fmla="*/ 0 h 26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0468" h="264684">
                <a:moveTo>
                  <a:pt x="111567" y="14129"/>
                </a:moveTo>
                <a:cubicBezTo>
                  <a:pt x="117338" y="14129"/>
                  <a:pt x="122147" y="15071"/>
                  <a:pt x="126956" y="17897"/>
                </a:cubicBezTo>
                <a:lnTo>
                  <a:pt x="287574" y="96078"/>
                </a:lnTo>
                <a:cubicBezTo>
                  <a:pt x="287574" y="96078"/>
                  <a:pt x="288536" y="97019"/>
                  <a:pt x="289498" y="97019"/>
                </a:cubicBezTo>
                <a:cubicBezTo>
                  <a:pt x="304887" y="104555"/>
                  <a:pt x="310657" y="122452"/>
                  <a:pt x="302963" y="137523"/>
                </a:cubicBezTo>
                <a:cubicBezTo>
                  <a:pt x="302963" y="137523"/>
                  <a:pt x="302963" y="138465"/>
                  <a:pt x="302963" y="138465"/>
                </a:cubicBezTo>
                <a:lnTo>
                  <a:pt x="261606" y="211936"/>
                </a:lnTo>
                <a:lnTo>
                  <a:pt x="250065" y="218529"/>
                </a:lnTo>
                <a:lnTo>
                  <a:pt x="241409" y="239252"/>
                </a:lnTo>
                <a:lnTo>
                  <a:pt x="224096" y="232658"/>
                </a:lnTo>
                <a:lnTo>
                  <a:pt x="232753" y="211936"/>
                </a:lnTo>
                <a:lnTo>
                  <a:pt x="228905" y="199691"/>
                </a:lnTo>
                <a:lnTo>
                  <a:pt x="243332" y="142232"/>
                </a:lnTo>
                <a:lnTo>
                  <a:pt x="142345" y="93252"/>
                </a:lnTo>
                <a:lnTo>
                  <a:pt x="142345" y="213820"/>
                </a:lnTo>
                <a:lnTo>
                  <a:pt x="163504" y="213820"/>
                </a:lnTo>
                <a:lnTo>
                  <a:pt x="174084" y="223239"/>
                </a:lnTo>
                <a:lnTo>
                  <a:pt x="174084" y="251497"/>
                </a:lnTo>
                <a:lnTo>
                  <a:pt x="15389" y="251497"/>
                </a:lnTo>
                <a:lnTo>
                  <a:pt x="15389" y="223239"/>
                </a:lnTo>
                <a:lnTo>
                  <a:pt x="25968" y="213820"/>
                </a:lnTo>
                <a:lnTo>
                  <a:pt x="80790" y="213820"/>
                </a:lnTo>
                <a:lnTo>
                  <a:pt x="80790" y="42387"/>
                </a:lnTo>
                <a:cubicBezTo>
                  <a:pt x="81752" y="26374"/>
                  <a:pt x="95217" y="14129"/>
                  <a:pt x="111567" y="14129"/>
                </a:cubicBezTo>
                <a:moveTo>
                  <a:pt x="111567" y="0"/>
                </a:moveTo>
                <a:cubicBezTo>
                  <a:pt x="87523" y="0"/>
                  <a:pt x="68287" y="17897"/>
                  <a:pt x="66363" y="41445"/>
                </a:cubicBezTo>
                <a:lnTo>
                  <a:pt x="66363" y="199691"/>
                </a:lnTo>
                <a:lnTo>
                  <a:pt x="20198" y="199691"/>
                </a:lnTo>
                <a:lnTo>
                  <a:pt x="15389" y="203458"/>
                </a:lnTo>
                <a:lnTo>
                  <a:pt x="4809" y="212878"/>
                </a:lnTo>
                <a:lnTo>
                  <a:pt x="0" y="216645"/>
                </a:lnTo>
                <a:lnTo>
                  <a:pt x="0" y="264684"/>
                </a:lnTo>
                <a:lnTo>
                  <a:pt x="188510" y="264684"/>
                </a:lnTo>
                <a:lnTo>
                  <a:pt x="188510" y="216645"/>
                </a:lnTo>
                <a:lnTo>
                  <a:pt x="183701" y="212878"/>
                </a:lnTo>
                <a:lnTo>
                  <a:pt x="173122" y="203458"/>
                </a:lnTo>
                <a:lnTo>
                  <a:pt x="169275" y="199691"/>
                </a:lnTo>
                <a:lnTo>
                  <a:pt x="156771" y="199691"/>
                </a:lnTo>
                <a:lnTo>
                  <a:pt x="156771" y="116800"/>
                </a:lnTo>
                <a:lnTo>
                  <a:pt x="226020" y="150710"/>
                </a:lnTo>
                <a:lnTo>
                  <a:pt x="214479" y="197807"/>
                </a:lnTo>
                <a:lnTo>
                  <a:pt x="213517" y="201574"/>
                </a:lnTo>
                <a:lnTo>
                  <a:pt x="214479" y="205342"/>
                </a:lnTo>
                <a:lnTo>
                  <a:pt x="217364" y="212878"/>
                </a:lnTo>
                <a:lnTo>
                  <a:pt x="210631" y="228891"/>
                </a:lnTo>
                <a:lnTo>
                  <a:pt x="204861" y="242078"/>
                </a:lnTo>
                <a:lnTo>
                  <a:pt x="218326" y="246787"/>
                </a:lnTo>
                <a:lnTo>
                  <a:pt x="235638" y="253381"/>
                </a:lnTo>
                <a:lnTo>
                  <a:pt x="249103" y="258091"/>
                </a:lnTo>
                <a:lnTo>
                  <a:pt x="254874" y="244904"/>
                </a:lnTo>
                <a:lnTo>
                  <a:pt x="261606" y="228891"/>
                </a:lnTo>
                <a:lnTo>
                  <a:pt x="268339" y="225123"/>
                </a:lnTo>
                <a:lnTo>
                  <a:pt x="272186" y="223239"/>
                </a:lnTo>
                <a:lnTo>
                  <a:pt x="274109" y="219471"/>
                </a:lnTo>
                <a:lnTo>
                  <a:pt x="315466" y="146000"/>
                </a:lnTo>
                <a:lnTo>
                  <a:pt x="315466" y="146000"/>
                </a:lnTo>
                <a:lnTo>
                  <a:pt x="315466" y="146000"/>
                </a:lnTo>
                <a:lnTo>
                  <a:pt x="315466" y="145058"/>
                </a:lnTo>
                <a:cubicBezTo>
                  <a:pt x="321237" y="134697"/>
                  <a:pt x="322199" y="122452"/>
                  <a:pt x="317390" y="111149"/>
                </a:cubicBezTo>
                <a:cubicBezTo>
                  <a:pt x="313543" y="99845"/>
                  <a:pt x="305848" y="90426"/>
                  <a:pt x="294307" y="85716"/>
                </a:cubicBezTo>
                <a:lnTo>
                  <a:pt x="294307" y="83832"/>
                </a:lnTo>
                <a:lnTo>
                  <a:pt x="133688" y="5652"/>
                </a:lnTo>
                <a:cubicBezTo>
                  <a:pt x="126956" y="1884"/>
                  <a:pt x="119262" y="0"/>
                  <a:pt x="111567" y="0"/>
                </a:cubicBezTo>
                <a:lnTo>
                  <a:pt x="111567" y="0"/>
                </a:lnTo>
                <a:close/>
              </a:path>
            </a:pathLst>
          </a:custGeom>
          <a:solidFill>
            <a:schemeClr val="bg1"/>
          </a:solidFill>
          <a:ln w="9525" cap="flat">
            <a:noFill/>
            <a:prstDash val="solid"/>
            <a:miter/>
          </a:ln>
        </p:spPr>
        <p:txBody>
          <a:bodyPr rtlCol="0" anchor="ctr"/>
          <a:lstStyle/>
          <a:p>
            <a:endParaRPr lang="en-GB"/>
          </a:p>
        </p:txBody>
      </p:sp>
      <p:sp>
        <p:nvSpPr>
          <p:cNvPr id="44" name="Text Placeholder 11">
            <a:extLst>
              <a:ext uri="{FF2B5EF4-FFF2-40B4-BE49-F238E27FC236}">
                <a16:creationId xmlns:a16="http://schemas.microsoft.com/office/drawing/2014/main" id="{82B3AD38-5DDF-05E6-6AA8-2D14940696D5}"/>
              </a:ext>
            </a:extLst>
          </p:cNvPr>
          <p:cNvSpPr txBox="1">
            <a:spLocks/>
          </p:cNvSpPr>
          <p:nvPr/>
        </p:nvSpPr>
        <p:spPr>
          <a:xfrm>
            <a:off x="2649608" y="4624910"/>
            <a:ext cx="3391733"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1" i="0" u="none" strike="noStrike" kern="1200" cap="none" spc="0" normalizeH="0" baseline="0" noProof="0" dirty="0">
                <a:ln>
                  <a:noFill/>
                </a:ln>
                <a:solidFill>
                  <a:srgbClr val="1E22AA"/>
                </a:solidFill>
                <a:effectLst/>
                <a:uLnTx/>
                <a:uFillTx/>
                <a:latin typeface="Arial" panose="020B0604020202020204"/>
                <a:ea typeface="+mn-ea"/>
                <a:cs typeface="+mn-cs"/>
                <a:sym typeface="Arial"/>
              </a:rPr>
              <a:t>Zebra Technology Partners</a:t>
            </a:r>
          </a:p>
          <a:p>
            <a:pPr marL="0" marR="0" lvl="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sym typeface="Arial"/>
              </a:rPr>
              <a:t>(Manufacturing hardware,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Arial" panose="020B0604020202020204" pitchFamily="34" charset="0"/>
                <a:sym typeface="Arial"/>
              </a:rPr>
              <a:t>eg</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sym typeface="Arial"/>
              </a:rPr>
              <a:t> product sensors, positioning equipment, etc.)</a:t>
            </a:r>
          </a:p>
        </p:txBody>
      </p:sp>
      <p:grpSp>
        <p:nvGrpSpPr>
          <p:cNvPr id="50" name="Graphic 72">
            <a:extLst>
              <a:ext uri="{FF2B5EF4-FFF2-40B4-BE49-F238E27FC236}">
                <a16:creationId xmlns:a16="http://schemas.microsoft.com/office/drawing/2014/main" id="{FEE4D055-5A09-8FF5-0C12-E177C4A0F62D}"/>
              </a:ext>
            </a:extLst>
          </p:cNvPr>
          <p:cNvGrpSpPr/>
          <p:nvPr/>
        </p:nvGrpSpPr>
        <p:grpSpPr>
          <a:xfrm>
            <a:off x="1107662" y="2806031"/>
            <a:ext cx="888283" cy="480612"/>
            <a:chOff x="692025" y="2817017"/>
            <a:chExt cx="888283" cy="480612"/>
          </a:xfrm>
          <a:solidFill>
            <a:schemeClr val="bg1"/>
          </a:solidFill>
        </p:grpSpPr>
        <p:sp>
          <p:nvSpPr>
            <p:cNvPr id="51" name="Freeform: Shape 50">
              <a:extLst>
                <a:ext uri="{FF2B5EF4-FFF2-40B4-BE49-F238E27FC236}">
                  <a16:creationId xmlns:a16="http://schemas.microsoft.com/office/drawing/2014/main" id="{BC75DB41-EA9A-EB46-AD46-89C4730EEC4D}"/>
                </a:ext>
              </a:extLst>
            </p:cNvPr>
            <p:cNvSpPr/>
            <p:nvPr/>
          </p:nvSpPr>
          <p:spPr>
            <a:xfrm>
              <a:off x="1038213" y="3198365"/>
              <a:ext cx="41801" cy="41825"/>
            </a:xfrm>
            <a:custGeom>
              <a:avLst/>
              <a:gdLst>
                <a:gd name="connsiteX0" fmla="*/ 20901 w 41801"/>
                <a:gd name="connsiteY0" fmla="*/ 41825 h 41825"/>
                <a:gd name="connsiteX1" fmla="*/ 0 w 41801"/>
                <a:gd name="connsiteY1" fmla="*/ 20913 h 41825"/>
                <a:gd name="connsiteX2" fmla="*/ 20901 w 41801"/>
                <a:gd name="connsiteY2" fmla="*/ 0 h 41825"/>
                <a:gd name="connsiteX3" fmla="*/ 41802 w 41801"/>
                <a:gd name="connsiteY3" fmla="*/ 20913 h 41825"/>
                <a:gd name="connsiteX4" fmla="*/ 20901 w 41801"/>
                <a:gd name="connsiteY4" fmla="*/ 41825 h 41825"/>
                <a:gd name="connsiteX5" fmla="*/ 20901 w 41801"/>
                <a:gd name="connsiteY5" fmla="*/ 14194 h 41825"/>
                <a:gd name="connsiteX6" fmla="*/ 14186 w 41801"/>
                <a:gd name="connsiteY6" fmla="*/ 20913 h 41825"/>
                <a:gd name="connsiteX7" fmla="*/ 20901 w 41801"/>
                <a:gd name="connsiteY7" fmla="*/ 27631 h 41825"/>
                <a:gd name="connsiteX8" fmla="*/ 27616 w 41801"/>
                <a:gd name="connsiteY8" fmla="*/ 20913 h 41825"/>
                <a:gd name="connsiteX9" fmla="*/ 20901 w 41801"/>
                <a:gd name="connsiteY9" fmla="*/ 14194 h 4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1" h="41825">
                  <a:moveTo>
                    <a:pt x="20901" y="41825"/>
                  </a:moveTo>
                  <a:cubicBezTo>
                    <a:pt x="9363" y="41825"/>
                    <a:pt x="0" y="32457"/>
                    <a:pt x="0" y="20913"/>
                  </a:cubicBezTo>
                  <a:cubicBezTo>
                    <a:pt x="0" y="9368"/>
                    <a:pt x="9363" y="0"/>
                    <a:pt x="20901" y="0"/>
                  </a:cubicBezTo>
                  <a:cubicBezTo>
                    <a:pt x="32439" y="0"/>
                    <a:pt x="41802" y="9368"/>
                    <a:pt x="41802" y="20913"/>
                  </a:cubicBezTo>
                  <a:cubicBezTo>
                    <a:pt x="41802" y="32457"/>
                    <a:pt x="32439" y="41825"/>
                    <a:pt x="20901" y="41825"/>
                  </a:cubicBezTo>
                  <a:close/>
                  <a:moveTo>
                    <a:pt x="20901" y="14194"/>
                  </a:moveTo>
                  <a:cubicBezTo>
                    <a:pt x="17118" y="14194"/>
                    <a:pt x="14186" y="17128"/>
                    <a:pt x="14186" y="20913"/>
                  </a:cubicBezTo>
                  <a:cubicBezTo>
                    <a:pt x="14186" y="24698"/>
                    <a:pt x="17118" y="27631"/>
                    <a:pt x="20901" y="27631"/>
                  </a:cubicBezTo>
                  <a:cubicBezTo>
                    <a:pt x="24684" y="27631"/>
                    <a:pt x="27616" y="24698"/>
                    <a:pt x="27616" y="20913"/>
                  </a:cubicBezTo>
                  <a:cubicBezTo>
                    <a:pt x="27616" y="17128"/>
                    <a:pt x="24684" y="14194"/>
                    <a:pt x="20901" y="14194"/>
                  </a:cubicBezTo>
                  <a:close/>
                </a:path>
              </a:pathLst>
            </a:custGeom>
            <a:solidFill>
              <a:schemeClr val="bg1"/>
            </a:solidFill>
            <a:ln w="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BA444B50-193F-2E56-F3D6-EDFD1983DCBF}"/>
                </a:ext>
              </a:extLst>
            </p:cNvPr>
            <p:cNvSpPr/>
            <p:nvPr/>
          </p:nvSpPr>
          <p:spPr>
            <a:xfrm>
              <a:off x="1270299" y="2817017"/>
              <a:ext cx="29980" cy="401977"/>
            </a:xfrm>
            <a:custGeom>
              <a:avLst/>
              <a:gdLst>
                <a:gd name="connsiteX0" fmla="*/ 22887 w 29980"/>
                <a:gd name="connsiteY0" fmla="*/ 401977 h 401977"/>
                <a:gd name="connsiteX1" fmla="*/ 7093 w 29980"/>
                <a:gd name="connsiteY1" fmla="*/ 401977 h 401977"/>
                <a:gd name="connsiteX2" fmla="*/ 0 w 29980"/>
                <a:gd name="connsiteY2" fmla="*/ 394880 h 401977"/>
                <a:gd name="connsiteX3" fmla="*/ 0 w 29980"/>
                <a:gd name="connsiteY3" fmla="*/ 7097 h 401977"/>
                <a:gd name="connsiteX4" fmla="*/ 7093 w 29980"/>
                <a:gd name="connsiteY4" fmla="*/ 0 h 401977"/>
                <a:gd name="connsiteX5" fmla="*/ 22887 w 29980"/>
                <a:gd name="connsiteY5" fmla="*/ 0 h 401977"/>
                <a:gd name="connsiteX6" fmla="*/ 29980 w 29980"/>
                <a:gd name="connsiteY6" fmla="*/ 7097 h 401977"/>
                <a:gd name="connsiteX7" fmla="*/ 29980 w 29980"/>
                <a:gd name="connsiteY7" fmla="*/ 394880 h 401977"/>
                <a:gd name="connsiteX8" fmla="*/ 22887 w 29980"/>
                <a:gd name="connsiteY8" fmla="*/ 401977 h 401977"/>
                <a:gd name="connsiteX9" fmla="*/ 14186 w 29980"/>
                <a:gd name="connsiteY9" fmla="*/ 387783 h 401977"/>
                <a:gd name="connsiteX10" fmla="*/ 15794 w 29980"/>
                <a:gd name="connsiteY10" fmla="*/ 387783 h 401977"/>
                <a:gd name="connsiteX11" fmla="*/ 15794 w 29980"/>
                <a:gd name="connsiteY11" fmla="*/ 14194 h 401977"/>
                <a:gd name="connsiteX12" fmla="*/ 14186 w 29980"/>
                <a:gd name="connsiteY12" fmla="*/ 14194 h 401977"/>
                <a:gd name="connsiteX13" fmla="*/ 14186 w 29980"/>
                <a:gd name="connsiteY13" fmla="*/ 387783 h 4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980" h="401977">
                  <a:moveTo>
                    <a:pt x="22887" y="401977"/>
                  </a:moveTo>
                  <a:lnTo>
                    <a:pt x="7093" y="401977"/>
                  </a:lnTo>
                  <a:cubicBezTo>
                    <a:pt x="3216" y="401977"/>
                    <a:pt x="0" y="398760"/>
                    <a:pt x="0" y="394880"/>
                  </a:cubicBezTo>
                  <a:lnTo>
                    <a:pt x="0" y="7097"/>
                  </a:lnTo>
                  <a:cubicBezTo>
                    <a:pt x="0" y="3217"/>
                    <a:pt x="3216" y="0"/>
                    <a:pt x="7093" y="0"/>
                  </a:cubicBezTo>
                  <a:lnTo>
                    <a:pt x="22887" y="0"/>
                  </a:lnTo>
                  <a:cubicBezTo>
                    <a:pt x="26765" y="0"/>
                    <a:pt x="29980" y="3217"/>
                    <a:pt x="29980" y="7097"/>
                  </a:cubicBezTo>
                  <a:lnTo>
                    <a:pt x="29980" y="394880"/>
                  </a:lnTo>
                  <a:cubicBezTo>
                    <a:pt x="29980" y="398760"/>
                    <a:pt x="26765" y="401977"/>
                    <a:pt x="22887" y="401977"/>
                  </a:cubicBezTo>
                  <a:close/>
                  <a:moveTo>
                    <a:pt x="14186" y="387783"/>
                  </a:moveTo>
                  <a:lnTo>
                    <a:pt x="15794" y="387783"/>
                  </a:lnTo>
                  <a:lnTo>
                    <a:pt x="15794" y="14194"/>
                  </a:lnTo>
                  <a:lnTo>
                    <a:pt x="14186" y="14194"/>
                  </a:lnTo>
                  <a:lnTo>
                    <a:pt x="14186" y="387783"/>
                  </a:lnTo>
                  <a:close/>
                </a:path>
              </a:pathLst>
            </a:custGeom>
            <a:solidFill>
              <a:schemeClr val="bg1"/>
            </a:solidFill>
            <a:ln w="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E652B024-8283-7E7C-84CB-72FA9A60693F}"/>
                </a:ext>
              </a:extLst>
            </p:cNvPr>
            <p:cNvSpPr/>
            <p:nvPr/>
          </p:nvSpPr>
          <p:spPr>
            <a:xfrm>
              <a:off x="1044928" y="2817017"/>
              <a:ext cx="26953" cy="22237"/>
            </a:xfrm>
            <a:custGeom>
              <a:avLst/>
              <a:gdLst>
                <a:gd name="connsiteX0" fmla="*/ 19861 w 26953"/>
                <a:gd name="connsiteY0" fmla="*/ 0 h 22237"/>
                <a:gd name="connsiteX1" fmla="*/ 26954 w 26953"/>
                <a:gd name="connsiteY1" fmla="*/ 7097 h 22237"/>
                <a:gd name="connsiteX2" fmla="*/ 26954 w 26953"/>
                <a:gd name="connsiteY2" fmla="*/ 15140 h 22237"/>
                <a:gd name="connsiteX3" fmla="*/ 19861 w 26953"/>
                <a:gd name="connsiteY3" fmla="*/ 22237 h 22237"/>
                <a:gd name="connsiteX4" fmla="*/ 7093 w 26953"/>
                <a:gd name="connsiteY4" fmla="*/ 22237 h 22237"/>
                <a:gd name="connsiteX5" fmla="*/ 0 w 26953"/>
                <a:gd name="connsiteY5" fmla="*/ 15140 h 22237"/>
                <a:gd name="connsiteX6" fmla="*/ 0 w 26953"/>
                <a:gd name="connsiteY6" fmla="*/ 7097 h 22237"/>
                <a:gd name="connsiteX7" fmla="*/ 7093 w 26953"/>
                <a:gd name="connsiteY7" fmla="*/ 0 h 2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22237">
                  <a:moveTo>
                    <a:pt x="19861" y="0"/>
                  </a:moveTo>
                  <a:cubicBezTo>
                    <a:pt x="23778" y="0"/>
                    <a:pt x="26954" y="3177"/>
                    <a:pt x="26954" y="7097"/>
                  </a:cubicBezTo>
                  <a:lnTo>
                    <a:pt x="26954" y="15140"/>
                  </a:lnTo>
                  <a:cubicBezTo>
                    <a:pt x="26954" y="19060"/>
                    <a:pt x="23778" y="22237"/>
                    <a:pt x="19861" y="22237"/>
                  </a:cubicBezTo>
                  <a:lnTo>
                    <a:pt x="7093" y="22237"/>
                  </a:lnTo>
                  <a:cubicBezTo>
                    <a:pt x="3176" y="22237"/>
                    <a:pt x="0" y="19060"/>
                    <a:pt x="0" y="15140"/>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2702B733-6E7D-7069-EA90-6D385A039270}"/>
                </a:ext>
              </a:extLst>
            </p:cNvPr>
            <p:cNvSpPr/>
            <p:nvPr/>
          </p:nvSpPr>
          <p:spPr>
            <a:xfrm>
              <a:off x="1052021" y="2824114"/>
              <a:ext cx="12767" cy="8043"/>
            </a:xfrm>
            <a:custGeom>
              <a:avLst/>
              <a:gdLst>
                <a:gd name="connsiteX0" fmla="*/ 0 w 12767"/>
                <a:gd name="connsiteY0" fmla="*/ 0 h 8043"/>
                <a:gd name="connsiteX1" fmla="*/ 12768 w 12767"/>
                <a:gd name="connsiteY1" fmla="*/ 0 h 8043"/>
                <a:gd name="connsiteX2" fmla="*/ 12768 w 12767"/>
                <a:gd name="connsiteY2" fmla="*/ 8043 h 8043"/>
                <a:gd name="connsiteX3" fmla="*/ 0 w 12767"/>
                <a:gd name="connsiteY3" fmla="*/ 8043 h 8043"/>
              </a:gdLst>
              <a:ahLst/>
              <a:cxnLst>
                <a:cxn ang="0">
                  <a:pos x="connsiteX0" y="connsiteY0"/>
                </a:cxn>
                <a:cxn ang="0">
                  <a:pos x="connsiteX1" y="connsiteY1"/>
                </a:cxn>
                <a:cxn ang="0">
                  <a:pos x="connsiteX2" y="connsiteY2"/>
                </a:cxn>
                <a:cxn ang="0">
                  <a:pos x="connsiteX3" y="connsiteY3"/>
                </a:cxn>
              </a:cxnLst>
              <a:rect l="l" t="t" r="r" b="b"/>
              <a:pathLst>
                <a:path w="12767" h="8043">
                  <a:moveTo>
                    <a:pt x="0" y="0"/>
                  </a:moveTo>
                  <a:lnTo>
                    <a:pt x="12768" y="0"/>
                  </a:lnTo>
                  <a:lnTo>
                    <a:pt x="12768" y="8043"/>
                  </a:lnTo>
                  <a:lnTo>
                    <a:pt x="0" y="8043"/>
                  </a:lnTo>
                  <a:close/>
                </a:path>
              </a:pathLst>
            </a:custGeom>
            <a:solidFill>
              <a:schemeClr val="bg1"/>
            </a:solidFill>
            <a:ln w="0"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C6B8629C-876C-BEBF-10C9-22FCA7B26B78}"/>
                </a:ext>
              </a:extLst>
            </p:cNvPr>
            <p:cNvSpPr/>
            <p:nvPr/>
          </p:nvSpPr>
          <p:spPr>
            <a:xfrm>
              <a:off x="1011354" y="2826479"/>
              <a:ext cx="278900" cy="37945"/>
            </a:xfrm>
            <a:custGeom>
              <a:avLst/>
              <a:gdLst>
                <a:gd name="connsiteX0" fmla="*/ 267457 w 278900"/>
                <a:gd name="connsiteY0" fmla="*/ 26401 h 37945"/>
                <a:gd name="connsiteX1" fmla="*/ 11538 w 278900"/>
                <a:gd name="connsiteY1" fmla="*/ 26401 h 37945"/>
                <a:gd name="connsiteX2" fmla="*/ 11538 w 278900"/>
                <a:gd name="connsiteY2" fmla="*/ 11450 h 37945"/>
                <a:gd name="connsiteX3" fmla="*/ 267457 w 278900"/>
                <a:gd name="connsiteY3" fmla="*/ 11450 h 37945"/>
                <a:gd name="connsiteX4" fmla="*/ 267457 w 278900"/>
                <a:gd name="connsiteY4" fmla="*/ 26401 h 37945"/>
                <a:gd name="connsiteX5" fmla="*/ 278900 w 278900"/>
                <a:gd name="connsiteY5" fmla="*/ 0 h 37945"/>
                <a:gd name="connsiteX6" fmla="*/ 0 w 278900"/>
                <a:gd name="connsiteY6" fmla="*/ 0 h 37945"/>
                <a:gd name="connsiteX7" fmla="*/ 0 w 278900"/>
                <a:gd name="connsiteY7" fmla="*/ 37946 h 37945"/>
                <a:gd name="connsiteX8" fmla="*/ 278900 w 278900"/>
                <a:gd name="connsiteY8" fmla="*/ 37946 h 37945"/>
                <a:gd name="connsiteX9" fmla="*/ 278900 w 278900"/>
                <a:gd name="connsiteY9" fmla="*/ 0 h 3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900" h="37945">
                  <a:moveTo>
                    <a:pt x="267457" y="26401"/>
                  </a:moveTo>
                  <a:lnTo>
                    <a:pt x="11538" y="26401"/>
                  </a:lnTo>
                  <a:lnTo>
                    <a:pt x="11538" y="11450"/>
                  </a:lnTo>
                  <a:lnTo>
                    <a:pt x="267457" y="11450"/>
                  </a:lnTo>
                  <a:lnTo>
                    <a:pt x="267457" y="26401"/>
                  </a:lnTo>
                  <a:close/>
                  <a:moveTo>
                    <a:pt x="278900" y="0"/>
                  </a:moveTo>
                  <a:lnTo>
                    <a:pt x="0" y="0"/>
                  </a:lnTo>
                  <a:lnTo>
                    <a:pt x="0" y="37946"/>
                  </a:lnTo>
                  <a:lnTo>
                    <a:pt x="278900" y="37946"/>
                  </a:lnTo>
                  <a:lnTo>
                    <a:pt x="278900" y="0"/>
                  </a:lnTo>
                  <a:close/>
                </a:path>
              </a:pathLst>
            </a:custGeom>
            <a:solidFill>
              <a:schemeClr val="bg1"/>
            </a:solidFill>
            <a:ln w="0"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3BAC2F3C-6EAC-96F3-9EB2-962ED5196A72}"/>
                </a:ext>
              </a:extLst>
            </p:cNvPr>
            <p:cNvSpPr/>
            <p:nvPr/>
          </p:nvSpPr>
          <p:spPr>
            <a:xfrm>
              <a:off x="1052021" y="2858558"/>
              <a:ext cx="12767" cy="97750"/>
            </a:xfrm>
            <a:custGeom>
              <a:avLst/>
              <a:gdLst>
                <a:gd name="connsiteX0" fmla="*/ 0 w 12767"/>
                <a:gd name="connsiteY0" fmla="*/ 0 h 97750"/>
                <a:gd name="connsiteX1" fmla="*/ 12768 w 12767"/>
                <a:gd name="connsiteY1" fmla="*/ 0 h 97750"/>
                <a:gd name="connsiteX2" fmla="*/ 12768 w 12767"/>
                <a:gd name="connsiteY2" fmla="*/ 97750 h 97750"/>
                <a:gd name="connsiteX3" fmla="*/ 0 w 12767"/>
                <a:gd name="connsiteY3" fmla="*/ 97750 h 97750"/>
              </a:gdLst>
              <a:ahLst/>
              <a:cxnLst>
                <a:cxn ang="0">
                  <a:pos x="connsiteX0" y="connsiteY0"/>
                </a:cxn>
                <a:cxn ang="0">
                  <a:pos x="connsiteX1" y="connsiteY1"/>
                </a:cxn>
                <a:cxn ang="0">
                  <a:pos x="connsiteX2" y="connsiteY2"/>
                </a:cxn>
                <a:cxn ang="0">
                  <a:pos x="connsiteX3" y="connsiteY3"/>
                </a:cxn>
              </a:cxnLst>
              <a:rect l="l" t="t" r="r" b="b"/>
              <a:pathLst>
                <a:path w="12767" h="97750">
                  <a:moveTo>
                    <a:pt x="0" y="0"/>
                  </a:moveTo>
                  <a:lnTo>
                    <a:pt x="12768" y="0"/>
                  </a:lnTo>
                  <a:lnTo>
                    <a:pt x="12768" y="97750"/>
                  </a:lnTo>
                  <a:lnTo>
                    <a:pt x="0" y="97750"/>
                  </a:lnTo>
                  <a:close/>
                </a:path>
              </a:pathLst>
            </a:custGeom>
            <a:solidFill>
              <a:schemeClr val="bg1"/>
            </a:solidFill>
            <a:ln w="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389C5664-8E6E-9DF3-2B9D-BFAC627678CB}"/>
                </a:ext>
              </a:extLst>
            </p:cNvPr>
            <p:cNvSpPr/>
            <p:nvPr/>
          </p:nvSpPr>
          <p:spPr>
            <a:xfrm>
              <a:off x="1044928" y="2851461"/>
              <a:ext cx="26953" cy="111944"/>
            </a:xfrm>
            <a:custGeom>
              <a:avLst/>
              <a:gdLst>
                <a:gd name="connsiteX0" fmla="*/ 19861 w 26953"/>
                <a:gd name="connsiteY0" fmla="*/ 0 h 111944"/>
                <a:gd name="connsiteX1" fmla="*/ 26954 w 26953"/>
                <a:gd name="connsiteY1" fmla="*/ 7097 h 111944"/>
                <a:gd name="connsiteX2" fmla="*/ 26954 w 26953"/>
                <a:gd name="connsiteY2" fmla="*/ 104847 h 111944"/>
                <a:gd name="connsiteX3" fmla="*/ 19861 w 26953"/>
                <a:gd name="connsiteY3" fmla="*/ 111944 h 111944"/>
                <a:gd name="connsiteX4" fmla="*/ 7093 w 26953"/>
                <a:gd name="connsiteY4" fmla="*/ 111944 h 111944"/>
                <a:gd name="connsiteX5" fmla="*/ 0 w 26953"/>
                <a:gd name="connsiteY5" fmla="*/ 104847 h 111944"/>
                <a:gd name="connsiteX6" fmla="*/ 0 w 26953"/>
                <a:gd name="connsiteY6" fmla="*/ 7097 h 111944"/>
                <a:gd name="connsiteX7" fmla="*/ 7093 w 26953"/>
                <a:gd name="connsiteY7" fmla="*/ 0 h 11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111944">
                  <a:moveTo>
                    <a:pt x="19861" y="0"/>
                  </a:moveTo>
                  <a:cubicBezTo>
                    <a:pt x="23778" y="0"/>
                    <a:pt x="26954" y="3177"/>
                    <a:pt x="26954" y="7097"/>
                  </a:cubicBezTo>
                  <a:lnTo>
                    <a:pt x="26954" y="104847"/>
                  </a:lnTo>
                  <a:cubicBezTo>
                    <a:pt x="26954" y="108767"/>
                    <a:pt x="23778" y="111944"/>
                    <a:pt x="19861" y="111944"/>
                  </a:cubicBezTo>
                  <a:lnTo>
                    <a:pt x="7093" y="111944"/>
                  </a:lnTo>
                  <a:cubicBezTo>
                    <a:pt x="3176" y="111944"/>
                    <a:pt x="0" y="108767"/>
                    <a:pt x="0" y="104847"/>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8F7A9C3F-59BE-9CDA-4007-4F063B74815E}"/>
                </a:ext>
              </a:extLst>
            </p:cNvPr>
            <p:cNvSpPr/>
            <p:nvPr/>
          </p:nvSpPr>
          <p:spPr>
            <a:xfrm>
              <a:off x="1011354" y="2950536"/>
              <a:ext cx="278900" cy="37945"/>
            </a:xfrm>
            <a:custGeom>
              <a:avLst/>
              <a:gdLst>
                <a:gd name="connsiteX0" fmla="*/ 267457 w 278900"/>
                <a:gd name="connsiteY0" fmla="*/ 26401 h 37945"/>
                <a:gd name="connsiteX1" fmla="*/ 11538 w 278900"/>
                <a:gd name="connsiteY1" fmla="*/ 26401 h 37945"/>
                <a:gd name="connsiteX2" fmla="*/ 11538 w 278900"/>
                <a:gd name="connsiteY2" fmla="*/ 11450 h 37945"/>
                <a:gd name="connsiteX3" fmla="*/ 267457 w 278900"/>
                <a:gd name="connsiteY3" fmla="*/ 11450 h 37945"/>
                <a:gd name="connsiteX4" fmla="*/ 267457 w 278900"/>
                <a:gd name="connsiteY4" fmla="*/ 26401 h 37945"/>
                <a:gd name="connsiteX5" fmla="*/ 278900 w 278900"/>
                <a:gd name="connsiteY5" fmla="*/ 0 h 37945"/>
                <a:gd name="connsiteX6" fmla="*/ 0 w 278900"/>
                <a:gd name="connsiteY6" fmla="*/ 0 h 37945"/>
                <a:gd name="connsiteX7" fmla="*/ 0 w 278900"/>
                <a:gd name="connsiteY7" fmla="*/ 37946 h 37945"/>
                <a:gd name="connsiteX8" fmla="*/ 278900 w 278900"/>
                <a:gd name="connsiteY8" fmla="*/ 37946 h 37945"/>
                <a:gd name="connsiteX9" fmla="*/ 278900 w 278900"/>
                <a:gd name="connsiteY9" fmla="*/ 0 h 3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900" h="37945">
                  <a:moveTo>
                    <a:pt x="267457" y="26401"/>
                  </a:moveTo>
                  <a:lnTo>
                    <a:pt x="11538" y="26401"/>
                  </a:lnTo>
                  <a:lnTo>
                    <a:pt x="11538" y="11450"/>
                  </a:lnTo>
                  <a:lnTo>
                    <a:pt x="267457" y="11450"/>
                  </a:lnTo>
                  <a:lnTo>
                    <a:pt x="267457" y="26401"/>
                  </a:lnTo>
                  <a:close/>
                  <a:moveTo>
                    <a:pt x="278900" y="0"/>
                  </a:moveTo>
                  <a:lnTo>
                    <a:pt x="0" y="0"/>
                  </a:lnTo>
                  <a:lnTo>
                    <a:pt x="0" y="37946"/>
                  </a:lnTo>
                  <a:lnTo>
                    <a:pt x="278900" y="37946"/>
                  </a:lnTo>
                  <a:lnTo>
                    <a:pt x="278900" y="0"/>
                  </a:lnTo>
                  <a:close/>
                </a:path>
              </a:pathLst>
            </a:custGeom>
            <a:solidFill>
              <a:schemeClr val="bg1"/>
            </a:solidFill>
            <a:ln w="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0C4FE7E7-A384-86C6-FCAA-0F51007D1672}"/>
                </a:ext>
              </a:extLst>
            </p:cNvPr>
            <p:cNvSpPr/>
            <p:nvPr/>
          </p:nvSpPr>
          <p:spPr>
            <a:xfrm>
              <a:off x="1044928" y="2975612"/>
              <a:ext cx="26953" cy="84596"/>
            </a:xfrm>
            <a:custGeom>
              <a:avLst/>
              <a:gdLst>
                <a:gd name="connsiteX0" fmla="*/ 19861 w 26953"/>
                <a:gd name="connsiteY0" fmla="*/ 0 h 84596"/>
                <a:gd name="connsiteX1" fmla="*/ 26954 w 26953"/>
                <a:gd name="connsiteY1" fmla="*/ 7097 h 84596"/>
                <a:gd name="connsiteX2" fmla="*/ 26954 w 26953"/>
                <a:gd name="connsiteY2" fmla="*/ 77500 h 84596"/>
                <a:gd name="connsiteX3" fmla="*/ 19861 w 26953"/>
                <a:gd name="connsiteY3" fmla="*/ 84597 h 84596"/>
                <a:gd name="connsiteX4" fmla="*/ 7093 w 26953"/>
                <a:gd name="connsiteY4" fmla="*/ 84597 h 84596"/>
                <a:gd name="connsiteX5" fmla="*/ 0 w 26953"/>
                <a:gd name="connsiteY5" fmla="*/ 77500 h 84596"/>
                <a:gd name="connsiteX6" fmla="*/ 0 w 26953"/>
                <a:gd name="connsiteY6" fmla="*/ 7097 h 84596"/>
                <a:gd name="connsiteX7" fmla="*/ 7093 w 26953"/>
                <a:gd name="connsiteY7" fmla="*/ 0 h 8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84596">
                  <a:moveTo>
                    <a:pt x="19861" y="0"/>
                  </a:moveTo>
                  <a:cubicBezTo>
                    <a:pt x="23778" y="0"/>
                    <a:pt x="26954" y="3177"/>
                    <a:pt x="26954" y="7097"/>
                  </a:cubicBezTo>
                  <a:lnTo>
                    <a:pt x="26954" y="77500"/>
                  </a:lnTo>
                  <a:cubicBezTo>
                    <a:pt x="26954" y="81419"/>
                    <a:pt x="23778" y="84597"/>
                    <a:pt x="19861" y="84597"/>
                  </a:cubicBezTo>
                  <a:lnTo>
                    <a:pt x="7093" y="84597"/>
                  </a:lnTo>
                  <a:cubicBezTo>
                    <a:pt x="3176" y="84597"/>
                    <a:pt x="0" y="81419"/>
                    <a:pt x="0" y="77500"/>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67254F64-3EB9-7E57-662D-09FEC78A9DA8}"/>
                </a:ext>
              </a:extLst>
            </p:cNvPr>
            <p:cNvSpPr/>
            <p:nvPr/>
          </p:nvSpPr>
          <p:spPr>
            <a:xfrm>
              <a:off x="1044928" y="3092572"/>
              <a:ext cx="26953" cy="119892"/>
            </a:xfrm>
            <a:custGeom>
              <a:avLst/>
              <a:gdLst>
                <a:gd name="connsiteX0" fmla="*/ 19861 w 26953"/>
                <a:gd name="connsiteY0" fmla="*/ 0 h 119892"/>
                <a:gd name="connsiteX1" fmla="*/ 26954 w 26953"/>
                <a:gd name="connsiteY1" fmla="*/ 7097 h 119892"/>
                <a:gd name="connsiteX2" fmla="*/ 26954 w 26953"/>
                <a:gd name="connsiteY2" fmla="*/ 112796 h 119892"/>
                <a:gd name="connsiteX3" fmla="*/ 19861 w 26953"/>
                <a:gd name="connsiteY3" fmla="*/ 119893 h 119892"/>
                <a:gd name="connsiteX4" fmla="*/ 7093 w 26953"/>
                <a:gd name="connsiteY4" fmla="*/ 119893 h 119892"/>
                <a:gd name="connsiteX5" fmla="*/ 0 w 26953"/>
                <a:gd name="connsiteY5" fmla="*/ 112796 h 119892"/>
                <a:gd name="connsiteX6" fmla="*/ 0 w 26953"/>
                <a:gd name="connsiteY6" fmla="*/ 7097 h 119892"/>
                <a:gd name="connsiteX7" fmla="*/ 7093 w 26953"/>
                <a:gd name="connsiteY7" fmla="*/ 0 h 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119892">
                  <a:moveTo>
                    <a:pt x="19861" y="0"/>
                  </a:moveTo>
                  <a:cubicBezTo>
                    <a:pt x="23778" y="0"/>
                    <a:pt x="26954" y="3177"/>
                    <a:pt x="26954" y="7097"/>
                  </a:cubicBezTo>
                  <a:lnTo>
                    <a:pt x="26954" y="112796"/>
                  </a:lnTo>
                  <a:cubicBezTo>
                    <a:pt x="26954" y="116716"/>
                    <a:pt x="23778" y="119893"/>
                    <a:pt x="19861" y="119893"/>
                  </a:cubicBezTo>
                  <a:lnTo>
                    <a:pt x="7093" y="119893"/>
                  </a:lnTo>
                  <a:cubicBezTo>
                    <a:pt x="3176" y="119893"/>
                    <a:pt x="0" y="116716"/>
                    <a:pt x="0" y="112796"/>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3EE6C93C-29CF-6632-D851-CB474DEF87C3}"/>
                </a:ext>
              </a:extLst>
            </p:cNvPr>
            <p:cNvSpPr/>
            <p:nvPr/>
          </p:nvSpPr>
          <p:spPr>
            <a:xfrm>
              <a:off x="1052021" y="3099669"/>
              <a:ext cx="12767" cy="105698"/>
            </a:xfrm>
            <a:custGeom>
              <a:avLst/>
              <a:gdLst>
                <a:gd name="connsiteX0" fmla="*/ 0 w 12767"/>
                <a:gd name="connsiteY0" fmla="*/ 0 h 105698"/>
                <a:gd name="connsiteX1" fmla="*/ 12768 w 12767"/>
                <a:gd name="connsiteY1" fmla="*/ 0 h 105698"/>
                <a:gd name="connsiteX2" fmla="*/ 12768 w 12767"/>
                <a:gd name="connsiteY2" fmla="*/ 105699 h 105698"/>
                <a:gd name="connsiteX3" fmla="*/ 0 w 12767"/>
                <a:gd name="connsiteY3" fmla="*/ 105699 h 105698"/>
              </a:gdLst>
              <a:ahLst/>
              <a:cxnLst>
                <a:cxn ang="0">
                  <a:pos x="connsiteX0" y="connsiteY0"/>
                </a:cxn>
                <a:cxn ang="0">
                  <a:pos x="connsiteX1" y="connsiteY1"/>
                </a:cxn>
                <a:cxn ang="0">
                  <a:pos x="connsiteX2" y="connsiteY2"/>
                </a:cxn>
                <a:cxn ang="0">
                  <a:pos x="connsiteX3" y="connsiteY3"/>
                </a:cxn>
              </a:cxnLst>
              <a:rect l="l" t="t" r="r" b="b"/>
              <a:pathLst>
                <a:path w="12767" h="105698">
                  <a:moveTo>
                    <a:pt x="0" y="0"/>
                  </a:moveTo>
                  <a:lnTo>
                    <a:pt x="12768" y="0"/>
                  </a:lnTo>
                  <a:lnTo>
                    <a:pt x="12768" y="105699"/>
                  </a:lnTo>
                  <a:lnTo>
                    <a:pt x="0" y="105699"/>
                  </a:lnTo>
                  <a:close/>
                </a:path>
              </a:pathLst>
            </a:custGeom>
            <a:solidFill>
              <a:schemeClr val="bg1"/>
            </a:solidFill>
            <a:ln w="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DC6992C9-50C4-8DB1-BB7A-015A1E4D52AB}"/>
                </a:ext>
              </a:extLst>
            </p:cNvPr>
            <p:cNvSpPr/>
            <p:nvPr/>
          </p:nvSpPr>
          <p:spPr>
            <a:xfrm>
              <a:off x="1011354" y="3067590"/>
              <a:ext cx="278900" cy="37945"/>
            </a:xfrm>
            <a:custGeom>
              <a:avLst/>
              <a:gdLst>
                <a:gd name="connsiteX0" fmla="*/ 267457 w 278900"/>
                <a:gd name="connsiteY0" fmla="*/ 26401 h 37945"/>
                <a:gd name="connsiteX1" fmla="*/ 11538 w 278900"/>
                <a:gd name="connsiteY1" fmla="*/ 26401 h 37945"/>
                <a:gd name="connsiteX2" fmla="*/ 11538 w 278900"/>
                <a:gd name="connsiteY2" fmla="*/ 11450 h 37945"/>
                <a:gd name="connsiteX3" fmla="*/ 267457 w 278900"/>
                <a:gd name="connsiteY3" fmla="*/ 11450 h 37945"/>
                <a:gd name="connsiteX4" fmla="*/ 267457 w 278900"/>
                <a:gd name="connsiteY4" fmla="*/ 26401 h 37945"/>
                <a:gd name="connsiteX5" fmla="*/ 278900 w 278900"/>
                <a:gd name="connsiteY5" fmla="*/ 0 h 37945"/>
                <a:gd name="connsiteX6" fmla="*/ 0 w 278900"/>
                <a:gd name="connsiteY6" fmla="*/ 0 h 37945"/>
                <a:gd name="connsiteX7" fmla="*/ 0 w 278900"/>
                <a:gd name="connsiteY7" fmla="*/ 37946 h 37945"/>
                <a:gd name="connsiteX8" fmla="*/ 278900 w 278900"/>
                <a:gd name="connsiteY8" fmla="*/ 37946 h 37945"/>
                <a:gd name="connsiteX9" fmla="*/ 278900 w 278900"/>
                <a:gd name="connsiteY9" fmla="*/ 0 h 3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900" h="37945">
                  <a:moveTo>
                    <a:pt x="267457" y="26401"/>
                  </a:moveTo>
                  <a:lnTo>
                    <a:pt x="11538" y="26401"/>
                  </a:lnTo>
                  <a:lnTo>
                    <a:pt x="11538" y="11450"/>
                  </a:lnTo>
                  <a:lnTo>
                    <a:pt x="267457" y="11450"/>
                  </a:lnTo>
                  <a:lnTo>
                    <a:pt x="267457" y="26401"/>
                  </a:lnTo>
                  <a:close/>
                  <a:moveTo>
                    <a:pt x="278900" y="0"/>
                  </a:moveTo>
                  <a:lnTo>
                    <a:pt x="0" y="0"/>
                  </a:lnTo>
                  <a:lnTo>
                    <a:pt x="0" y="37946"/>
                  </a:lnTo>
                  <a:lnTo>
                    <a:pt x="278900" y="37946"/>
                  </a:lnTo>
                  <a:lnTo>
                    <a:pt x="278900" y="0"/>
                  </a:lnTo>
                  <a:close/>
                </a:path>
              </a:pathLst>
            </a:custGeom>
            <a:solidFill>
              <a:schemeClr val="bg1"/>
            </a:solidFill>
            <a:ln w="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251436EC-A0E7-B078-3834-741127F2841C}"/>
                </a:ext>
              </a:extLst>
            </p:cNvPr>
            <p:cNvSpPr/>
            <p:nvPr/>
          </p:nvSpPr>
          <p:spPr>
            <a:xfrm>
              <a:off x="1052021" y="2982709"/>
              <a:ext cx="12767" cy="75607"/>
            </a:xfrm>
            <a:custGeom>
              <a:avLst/>
              <a:gdLst>
                <a:gd name="connsiteX0" fmla="*/ 7188 w 12767"/>
                <a:gd name="connsiteY0" fmla="*/ 72579 h 75607"/>
                <a:gd name="connsiteX1" fmla="*/ 12768 w 12767"/>
                <a:gd name="connsiteY1" fmla="*/ 72579 h 75607"/>
                <a:gd name="connsiteX2" fmla="*/ 12768 w 12767"/>
                <a:gd name="connsiteY2" fmla="*/ 0 h 75607"/>
                <a:gd name="connsiteX3" fmla="*/ 0 w 12767"/>
                <a:gd name="connsiteY3" fmla="*/ 0 h 75607"/>
                <a:gd name="connsiteX4" fmla="*/ 0 w 12767"/>
                <a:gd name="connsiteY4" fmla="*/ 75607 h 75607"/>
                <a:gd name="connsiteX5" fmla="*/ 7188 w 12767"/>
                <a:gd name="connsiteY5" fmla="*/ 72579 h 7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7" h="75607">
                  <a:moveTo>
                    <a:pt x="7188" y="72579"/>
                  </a:moveTo>
                  <a:lnTo>
                    <a:pt x="12768" y="72579"/>
                  </a:lnTo>
                  <a:lnTo>
                    <a:pt x="12768" y="0"/>
                  </a:lnTo>
                  <a:lnTo>
                    <a:pt x="0" y="0"/>
                  </a:lnTo>
                  <a:lnTo>
                    <a:pt x="0" y="75607"/>
                  </a:lnTo>
                  <a:lnTo>
                    <a:pt x="7188" y="72579"/>
                  </a:lnTo>
                  <a:close/>
                </a:path>
              </a:pathLst>
            </a:custGeom>
            <a:solidFill>
              <a:schemeClr val="bg1"/>
            </a:solidFill>
            <a:ln w="0"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0609B113-6855-2AD2-27DF-85F724BB3659}"/>
                </a:ext>
              </a:extLst>
            </p:cNvPr>
            <p:cNvSpPr/>
            <p:nvPr/>
          </p:nvSpPr>
          <p:spPr>
            <a:xfrm>
              <a:off x="1015757" y="3048191"/>
              <a:ext cx="279190" cy="29145"/>
            </a:xfrm>
            <a:custGeom>
              <a:avLst/>
              <a:gdLst>
                <a:gd name="connsiteX0" fmla="*/ 263148 w 279190"/>
                <a:gd name="connsiteY0" fmla="*/ 29145 h 29145"/>
                <a:gd name="connsiteX1" fmla="*/ 7135 w 279190"/>
                <a:gd name="connsiteY1" fmla="*/ 29145 h 29145"/>
                <a:gd name="connsiteX2" fmla="*/ 137 w 279190"/>
                <a:gd name="connsiteY2" fmla="*/ 23468 h 29145"/>
                <a:gd name="connsiteX3" fmla="*/ 4392 w 279190"/>
                <a:gd name="connsiteY3" fmla="*/ 15519 h 29145"/>
                <a:gd name="connsiteX4" fmla="*/ 40804 w 279190"/>
                <a:gd name="connsiteY4" fmla="*/ 568 h 29145"/>
                <a:gd name="connsiteX5" fmla="*/ 43452 w 279190"/>
                <a:gd name="connsiteY5" fmla="*/ 0 h 29145"/>
                <a:gd name="connsiteX6" fmla="*/ 272133 w 279190"/>
                <a:gd name="connsiteY6" fmla="*/ 0 h 29145"/>
                <a:gd name="connsiteX7" fmla="*/ 278280 w 279190"/>
                <a:gd name="connsiteY7" fmla="*/ 3596 h 29145"/>
                <a:gd name="connsiteX8" fmla="*/ 278186 w 279190"/>
                <a:gd name="connsiteY8" fmla="*/ 10788 h 29145"/>
                <a:gd name="connsiteX9" fmla="*/ 269106 w 279190"/>
                <a:gd name="connsiteY9" fmla="*/ 25739 h 29145"/>
                <a:gd name="connsiteX10" fmla="*/ 263054 w 279190"/>
                <a:gd name="connsiteY10" fmla="*/ 29145 h 29145"/>
                <a:gd name="connsiteX11" fmla="*/ 43073 w 279190"/>
                <a:gd name="connsiteY11" fmla="*/ 14951 h 29145"/>
                <a:gd name="connsiteX12" fmla="*/ 259176 w 279190"/>
                <a:gd name="connsiteY12" fmla="*/ 14951 h 29145"/>
                <a:gd name="connsiteX13" fmla="*/ 259649 w 279190"/>
                <a:gd name="connsiteY13" fmla="*/ 14194 h 29145"/>
                <a:gd name="connsiteX14" fmla="*/ 44965 w 279190"/>
                <a:gd name="connsiteY14" fmla="*/ 14194 h 29145"/>
                <a:gd name="connsiteX15" fmla="*/ 43073 w 279190"/>
                <a:gd name="connsiteY15" fmla="*/ 14951 h 2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190" h="29145">
                  <a:moveTo>
                    <a:pt x="263148" y="29145"/>
                  </a:moveTo>
                  <a:lnTo>
                    <a:pt x="7135" y="29145"/>
                  </a:lnTo>
                  <a:cubicBezTo>
                    <a:pt x="3730" y="29145"/>
                    <a:pt x="799" y="26780"/>
                    <a:pt x="137" y="23468"/>
                  </a:cubicBezTo>
                  <a:cubicBezTo>
                    <a:pt x="-525" y="20156"/>
                    <a:pt x="1271" y="16844"/>
                    <a:pt x="4392" y="15519"/>
                  </a:cubicBezTo>
                  <a:lnTo>
                    <a:pt x="40804" y="568"/>
                  </a:lnTo>
                  <a:cubicBezTo>
                    <a:pt x="41655" y="189"/>
                    <a:pt x="42601" y="0"/>
                    <a:pt x="43452" y="0"/>
                  </a:cubicBezTo>
                  <a:lnTo>
                    <a:pt x="272133" y="0"/>
                  </a:lnTo>
                  <a:cubicBezTo>
                    <a:pt x="274686" y="0"/>
                    <a:pt x="277051" y="1419"/>
                    <a:pt x="278280" y="3596"/>
                  </a:cubicBezTo>
                  <a:cubicBezTo>
                    <a:pt x="279510" y="5772"/>
                    <a:pt x="279510" y="8611"/>
                    <a:pt x="278186" y="10788"/>
                  </a:cubicBezTo>
                  <a:lnTo>
                    <a:pt x="269106" y="25739"/>
                  </a:lnTo>
                  <a:cubicBezTo>
                    <a:pt x="267782" y="27820"/>
                    <a:pt x="265513" y="29145"/>
                    <a:pt x="263054" y="29145"/>
                  </a:cubicBezTo>
                  <a:close/>
                  <a:moveTo>
                    <a:pt x="43073" y="14951"/>
                  </a:moveTo>
                  <a:lnTo>
                    <a:pt x="259176" y="14951"/>
                  </a:lnTo>
                  <a:lnTo>
                    <a:pt x="259649" y="14194"/>
                  </a:lnTo>
                  <a:lnTo>
                    <a:pt x="44965" y="14194"/>
                  </a:lnTo>
                  <a:lnTo>
                    <a:pt x="43073" y="14951"/>
                  </a:lnTo>
                  <a:close/>
                </a:path>
              </a:pathLst>
            </a:custGeom>
            <a:solidFill>
              <a:schemeClr val="bg1"/>
            </a:solidFill>
            <a:ln w="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7E86292C-5B8E-1F7C-FB2F-FBFA2B3E7A50}"/>
                </a:ext>
              </a:extLst>
            </p:cNvPr>
            <p:cNvSpPr/>
            <p:nvPr/>
          </p:nvSpPr>
          <p:spPr>
            <a:xfrm>
              <a:off x="1017218" y="2827142"/>
              <a:ext cx="12767" cy="397151"/>
            </a:xfrm>
            <a:custGeom>
              <a:avLst/>
              <a:gdLst>
                <a:gd name="connsiteX0" fmla="*/ 0 w 12767"/>
                <a:gd name="connsiteY0" fmla="*/ 0 h 397151"/>
                <a:gd name="connsiteX1" fmla="*/ 12768 w 12767"/>
                <a:gd name="connsiteY1" fmla="*/ 0 h 397151"/>
                <a:gd name="connsiteX2" fmla="*/ 12768 w 12767"/>
                <a:gd name="connsiteY2" fmla="*/ 397151 h 397151"/>
                <a:gd name="connsiteX3" fmla="*/ 0 w 12767"/>
                <a:gd name="connsiteY3" fmla="*/ 397151 h 397151"/>
              </a:gdLst>
              <a:ahLst/>
              <a:cxnLst>
                <a:cxn ang="0">
                  <a:pos x="connsiteX0" y="connsiteY0"/>
                </a:cxn>
                <a:cxn ang="0">
                  <a:pos x="connsiteX1" y="connsiteY1"/>
                </a:cxn>
                <a:cxn ang="0">
                  <a:pos x="connsiteX2" y="connsiteY2"/>
                </a:cxn>
                <a:cxn ang="0">
                  <a:pos x="connsiteX3" y="connsiteY3"/>
                </a:cxn>
              </a:cxnLst>
              <a:rect l="l" t="t" r="r" b="b"/>
              <a:pathLst>
                <a:path w="12767" h="397151">
                  <a:moveTo>
                    <a:pt x="0" y="0"/>
                  </a:moveTo>
                  <a:lnTo>
                    <a:pt x="12768" y="0"/>
                  </a:lnTo>
                  <a:lnTo>
                    <a:pt x="12768" y="397151"/>
                  </a:lnTo>
                  <a:lnTo>
                    <a:pt x="0" y="397151"/>
                  </a:lnTo>
                  <a:close/>
                </a:path>
              </a:pathLst>
            </a:custGeom>
            <a:solidFill>
              <a:schemeClr val="bg1"/>
            </a:solidFill>
            <a:ln w="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98DA05DD-B857-21B5-D9C6-A9D71C8DB3F3}"/>
                </a:ext>
              </a:extLst>
            </p:cNvPr>
            <p:cNvSpPr/>
            <p:nvPr/>
          </p:nvSpPr>
          <p:spPr>
            <a:xfrm>
              <a:off x="1010124" y="2820045"/>
              <a:ext cx="26953" cy="411345"/>
            </a:xfrm>
            <a:custGeom>
              <a:avLst/>
              <a:gdLst>
                <a:gd name="connsiteX0" fmla="*/ 19861 w 26953"/>
                <a:gd name="connsiteY0" fmla="*/ 0 h 411345"/>
                <a:gd name="connsiteX1" fmla="*/ 26954 w 26953"/>
                <a:gd name="connsiteY1" fmla="*/ 7097 h 411345"/>
                <a:gd name="connsiteX2" fmla="*/ 26954 w 26953"/>
                <a:gd name="connsiteY2" fmla="*/ 404248 h 411345"/>
                <a:gd name="connsiteX3" fmla="*/ 19861 w 26953"/>
                <a:gd name="connsiteY3" fmla="*/ 411346 h 411345"/>
                <a:gd name="connsiteX4" fmla="*/ 7093 w 26953"/>
                <a:gd name="connsiteY4" fmla="*/ 411346 h 411345"/>
                <a:gd name="connsiteX5" fmla="*/ 0 w 26953"/>
                <a:gd name="connsiteY5" fmla="*/ 404248 h 411345"/>
                <a:gd name="connsiteX6" fmla="*/ 0 w 26953"/>
                <a:gd name="connsiteY6" fmla="*/ 7097 h 411345"/>
                <a:gd name="connsiteX7" fmla="*/ 7093 w 26953"/>
                <a:gd name="connsiteY7" fmla="*/ 0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411345">
                  <a:moveTo>
                    <a:pt x="19861" y="0"/>
                  </a:moveTo>
                  <a:cubicBezTo>
                    <a:pt x="23778" y="0"/>
                    <a:pt x="26954" y="3177"/>
                    <a:pt x="26954" y="7097"/>
                  </a:cubicBezTo>
                  <a:lnTo>
                    <a:pt x="26954" y="404248"/>
                  </a:lnTo>
                  <a:cubicBezTo>
                    <a:pt x="26954" y="408168"/>
                    <a:pt x="23778" y="411346"/>
                    <a:pt x="19861" y="411346"/>
                  </a:cubicBezTo>
                  <a:lnTo>
                    <a:pt x="7093" y="411346"/>
                  </a:lnTo>
                  <a:cubicBezTo>
                    <a:pt x="3176" y="411346"/>
                    <a:pt x="0" y="408168"/>
                    <a:pt x="0" y="404248"/>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923EEE74-8EF2-1A67-550D-459210911D12}"/>
                </a:ext>
              </a:extLst>
            </p:cNvPr>
            <p:cNvSpPr/>
            <p:nvPr/>
          </p:nvSpPr>
          <p:spPr>
            <a:xfrm>
              <a:off x="1266610" y="2827142"/>
              <a:ext cx="12767" cy="397151"/>
            </a:xfrm>
            <a:custGeom>
              <a:avLst/>
              <a:gdLst>
                <a:gd name="connsiteX0" fmla="*/ 0 w 12767"/>
                <a:gd name="connsiteY0" fmla="*/ 0 h 397151"/>
                <a:gd name="connsiteX1" fmla="*/ 12768 w 12767"/>
                <a:gd name="connsiteY1" fmla="*/ 0 h 397151"/>
                <a:gd name="connsiteX2" fmla="*/ 12768 w 12767"/>
                <a:gd name="connsiteY2" fmla="*/ 397151 h 397151"/>
                <a:gd name="connsiteX3" fmla="*/ 0 w 12767"/>
                <a:gd name="connsiteY3" fmla="*/ 397151 h 397151"/>
              </a:gdLst>
              <a:ahLst/>
              <a:cxnLst>
                <a:cxn ang="0">
                  <a:pos x="connsiteX0" y="connsiteY0"/>
                </a:cxn>
                <a:cxn ang="0">
                  <a:pos x="connsiteX1" y="connsiteY1"/>
                </a:cxn>
                <a:cxn ang="0">
                  <a:pos x="connsiteX2" y="connsiteY2"/>
                </a:cxn>
                <a:cxn ang="0">
                  <a:pos x="connsiteX3" y="connsiteY3"/>
                </a:cxn>
              </a:cxnLst>
              <a:rect l="l" t="t" r="r" b="b"/>
              <a:pathLst>
                <a:path w="12767" h="397151">
                  <a:moveTo>
                    <a:pt x="0" y="0"/>
                  </a:moveTo>
                  <a:lnTo>
                    <a:pt x="12768" y="0"/>
                  </a:lnTo>
                  <a:lnTo>
                    <a:pt x="12768" y="397151"/>
                  </a:lnTo>
                  <a:lnTo>
                    <a:pt x="0" y="397151"/>
                  </a:lnTo>
                  <a:close/>
                </a:path>
              </a:pathLst>
            </a:custGeom>
            <a:solidFill>
              <a:schemeClr val="bg1"/>
            </a:solidFill>
            <a:ln w="0"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948586C6-8EFE-2094-0142-A9311D070E78}"/>
                </a:ext>
              </a:extLst>
            </p:cNvPr>
            <p:cNvSpPr/>
            <p:nvPr/>
          </p:nvSpPr>
          <p:spPr>
            <a:xfrm>
              <a:off x="1259612" y="2820045"/>
              <a:ext cx="26953" cy="411345"/>
            </a:xfrm>
            <a:custGeom>
              <a:avLst/>
              <a:gdLst>
                <a:gd name="connsiteX0" fmla="*/ 19861 w 26953"/>
                <a:gd name="connsiteY0" fmla="*/ 0 h 411345"/>
                <a:gd name="connsiteX1" fmla="*/ 26954 w 26953"/>
                <a:gd name="connsiteY1" fmla="*/ 7097 h 411345"/>
                <a:gd name="connsiteX2" fmla="*/ 26954 w 26953"/>
                <a:gd name="connsiteY2" fmla="*/ 404248 h 411345"/>
                <a:gd name="connsiteX3" fmla="*/ 19861 w 26953"/>
                <a:gd name="connsiteY3" fmla="*/ 411346 h 411345"/>
                <a:gd name="connsiteX4" fmla="*/ 7093 w 26953"/>
                <a:gd name="connsiteY4" fmla="*/ 411346 h 411345"/>
                <a:gd name="connsiteX5" fmla="*/ 0 w 26953"/>
                <a:gd name="connsiteY5" fmla="*/ 404248 h 411345"/>
                <a:gd name="connsiteX6" fmla="*/ 0 w 26953"/>
                <a:gd name="connsiteY6" fmla="*/ 7097 h 411345"/>
                <a:gd name="connsiteX7" fmla="*/ 7093 w 26953"/>
                <a:gd name="connsiteY7" fmla="*/ 0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3" h="411345">
                  <a:moveTo>
                    <a:pt x="19861" y="0"/>
                  </a:moveTo>
                  <a:cubicBezTo>
                    <a:pt x="23778" y="0"/>
                    <a:pt x="26954" y="3177"/>
                    <a:pt x="26954" y="7097"/>
                  </a:cubicBezTo>
                  <a:lnTo>
                    <a:pt x="26954" y="404248"/>
                  </a:lnTo>
                  <a:cubicBezTo>
                    <a:pt x="26954" y="408168"/>
                    <a:pt x="23778" y="411346"/>
                    <a:pt x="19861" y="411346"/>
                  </a:cubicBezTo>
                  <a:lnTo>
                    <a:pt x="7093" y="411346"/>
                  </a:lnTo>
                  <a:cubicBezTo>
                    <a:pt x="3176" y="411346"/>
                    <a:pt x="0" y="408168"/>
                    <a:pt x="0" y="404248"/>
                  </a:cubicBezTo>
                  <a:lnTo>
                    <a:pt x="0" y="7097"/>
                  </a:lnTo>
                  <a:cubicBezTo>
                    <a:pt x="0" y="3177"/>
                    <a:pt x="3176" y="0"/>
                    <a:pt x="7093" y="0"/>
                  </a:cubicBezTo>
                  <a:close/>
                </a:path>
              </a:pathLst>
            </a:custGeom>
            <a:solidFill>
              <a:schemeClr val="bg1"/>
            </a:solidFill>
            <a:ln w="0"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79045C63-4085-F688-4F6D-F2F4C85F808F}"/>
                </a:ext>
              </a:extLst>
            </p:cNvPr>
            <p:cNvSpPr/>
            <p:nvPr/>
          </p:nvSpPr>
          <p:spPr>
            <a:xfrm>
              <a:off x="1002748" y="3223820"/>
              <a:ext cx="41801" cy="41825"/>
            </a:xfrm>
            <a:custGeom>
              <a:avLst/>
              <a:gdLst>
                <a:gd name="connsiteX0" fmla="*/ 20901 w 41801"/>
                <a:gd name="connsiteY0" fmla="*/ 41825 h 41825"/>
                <a:gd name="connsiteX1" fmla="*/ 0 w 41801"/>
                <a:gd name="connsiteY1" fmla="*/ 20913 h 41825"/>
                <a:gd name="connsiteX2" fmla="*/ 20901 w 41801"/>
                <a:gd name="connsiteY2" fmla="*/ 0 h 41825"/>
                <a:gd name="connsiteX3" fmla="*/ 41802 w 41801"/>
                <a:gd name="connsiteY3" fmla="*/ 20913 h 41825"/>
                <a:gd name="connsiteX4" fmla="*/ 20901 w 41801"/>
                <a:gd name="connsiteY4" fmla="*/ 41825 h 41825"/>
                <a:gd name="connsiteX5" fmla="*/ 20901 w 41801"/>
                <a:gd name="connsiteY5" fmla="*/ 14194 h 41825"/>
                <a:gd name="connsiteX6" fmla="*/ 14186 w 41801"/>
                <a:gd name="connsiteY6" fmla="*/ 20913 h 41825"/>
                <a:gd name="connsiteX7" fmla="*/ 20901 w 41801"/>
                <a:gd name="connsiteY7" fmla="*/ 27631 h 41825"/>
                <a:gd name="connsiteX8" fmla="*/ 27616 w 41801"/>
                <a:gd name="connsiteY8" fmla="*/ 20913 h 41825"/>
                <a:gd name="connsiteX9" fmla="*/ 20901 w 41801"/>
                <a:gd name="connsiteY9" fmla="*/ 14194 h 4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1" h="41825">
                  <a:moveTo>
                    <a:pt x="20901" y="41825"/>
                  </a:moveTo>
                  <a:cubicBezTo>
                    <a:pt x="9363" y="41825"/>
                    <a:pt x="0" y="32457"/>
                    <a:pt x="0" y="20913"/>
                  </a:cubicBezTo>
                  <a:cubicBezTo>
                    <a:pt x="0" y="9368"/>
                    <a:pt x="9363" y="0"/>
                    <a:pt x="20901" y="0"/>
                  </a:cubicBezTo>
                  <a:cubicBezTo>
                    <a:pt x="32439" y="0"/>
                    <a:pt x="41802" y="9368"/>
                    <a:pt x="41802" y="20913"/>
                  </a:cubicBezTo>
                  <a:cubicBezTo>
                    <a:pt x="41802" y="32457"/>
                    <a:pt x="32439" y="41825"/>
                    <a:pt x="20901" y="41825"/>
                  </a:cubicBezTo>
                  <a:close/>
                  <a:moveTo>
                    <a:pt x="20901" y="14194"/>
                  </a:moveTo>
                  <a:cubicBezTo>
                    <a:pt x="17118" y="14194"/>
                    <a:pt x="14186" y="17128"/>
                    <a:pt x="14186" y="20913"/>
                  </a:cubicBezTo>
                  <a:cubicBezTo>
                    <a:pt x="14186" y="24698"/>
                    <a:pt x="17118" y="27631"/>
                    <a:pt x="20901" y="27631"/>
                  </a:cubicBezTo>
                  <a:cubicBezTo>
                    <a:pt x="24684" y="27631"/>
                    <a:pt x="27616" y="24698"/>
                    <a:pt x="27616" y="20913"/>
                  </a:cubicBezTo>
                  <a:cubicBezTo>
                    <a:pt x="27616" y="17128"/>
                    <a:pt x="24684" y="14194"/>
                    <a:pt x="20901" y="14194"/>
                  </a:cubicBezTo>
                  <a:close/>
                </a:path>
              </a:pathLst>
            </a:custGeom>
            <a:solidFill>
              <a:schemeClr val="bg1"/>
            </a:solidFill>
            <a:ln w="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8B402A14-FE47-84C7-FC13-BEE3DA74672D}"/>
                </a:ext>
              </a:extLst>
            </p:cNvPr>
            <p:cNvSpPr/>
            <p:nvPr/>
          </p:nvSpPr>
          <p:spPr>
            <a:xfrm>
              <a:off x="1262260" y="3204327"/>
              <a:ext cx="41801" cy="41636"/>
            </a:xfrm>
            <a:custGeom>
              <a:avLst/>
              <a:gdLst>
                <a:gd name="connsiteX0" fmla="*/ 23360 w 41801"/>
                <a:gd name="connsiteY0" fmla="*/ 41636 h 41636"/>
                <a:gd name="connsiteX1" fmla="*/ 16929 w 41801"/>
                <a:gd name="connsiteY1" fmla="*/ 37472 h 41636"/>
                <a:gd name="connsiteX2" fmla="*/ 10876 w 41801"/>
                <a:gd name="connsiteY2" fmla="*/ 33593 h 41636"/>
                <a:gd name="connsiteX3" fmla="*/ 2081 w 41801"/>
                <a:gd name="connsiteY3" fmla="*/ 29997 h 41636"/>
                <a:gd name="connsiteX4" fmla="*/ 0 w 41801"/>
                <a:gd name="connsiteY4" fmla="*/ 21007 h 41636"/>
                <a:gd name="connsiteX5" fmla="*/ 19482 w 41801"/>
                <a:gd name="connsiteY5" fmla="*/ 95 h 41636"/>
                <a:gd name="connsiteX6" fmla="*/ 20901 w 41801"/>
                <a:gd name="connsiteY6" fmla="*/ 0 h 41636"/>
                <a:gd name="connsiteX7" fmla="*/ 41802 w 41801"/>
                <a:gd name="connsiteY7" fmla="*/ 20913 h 41636"/>
                <a:gd name="connsiteX8" fmla="*/ 24589 w 41801"/>
                <a:gd name="connsiteY8" fmla="*/ 41541 h 41636"/>
                <a:gd name="connsiteX9" fmla="*/ 23360 w 41801"/>
                <a:gd name="connsiteY9" fmla="*/ 41636 h 41636"/>
                <a:gd name="connsiteX10" fmla="*/ 14281 w 41801"/>
                <a:gd name="connsiteY10" fmla="*/ 19682 h 41636"/>
                <a:gd name="connsiteX11" fmla="*/ 25724 w 41801"/>
                <a:gd name="connsiteY11" fmla="*/ 25644 h 41636"/>
                <a:gd name="connsiteX12" fmla="*/ 27616 w 41801"/>
                <a:gd name="connsiteY12" fmla="*/ 20913 h 41636"/>
                <a:gd name="connsiteX13" fmla="*/ 21752 w 41801"/>
                <a:gd name="connsiteY13" fmla="*/ 14194 h 41636"/>
                <a:gd name="connsiteX14" fmla="*/ 20996 w 41801"/>
                <a:gd name="connsiteY14" fmla="*/ 14194 h 41636"/>
                <a:gd name="connsiteX15" fmla="*/ 14375 w 41801"/>
                <a:gd name="connsiteY15" fmla="*/ 19588 h 4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801" h="41636">
                  <a:moveTo>
                    <a:pt x="23360" y="41636"/>
                  </a:moveTo>
                  <a:cubicBezTo>
                    <a:pt x="20617" y="41636"/>
                    <a:pt x="18064" y="40027"/>
                    <a:pt x="16929" y="37472"/>
                  </a:cubicBezTo>
                  <a:cubicBezTo>
                    <a:pt x="15794" y="35107"/>
                    <a:pt x="13524" y="33593"/>
                    <a:pt x="10876" y="33593"/>
                  </a:cubicBezTo>
                  <a:cubicBezTo>
                    <a:pt x="7661" y="34350"/>
                    <a:pt x="3594" y="32930"/>
                    <a:pt x="2081" y="29997"/>
                  </a:cubicBezTo>
                  <a:cubicBezTo>
                    <a:pt x="662" y="27253"/>
                    <a:pt x="0" y="24225"/>
                    <a:pt x="0" y="21007"/>
                  </a:cubicBezTo>
                  <a:cubicBezTo>
                    <a:pt x="0" y="9936"/>
                    <a:pt x="8606" y="852"/>
                    <a:pt x="19482" y="95"/>
                  </a:cubicBezTo>
                  <a:cubicBezTo>
                    <a:pt x="19955" y="95"/>
                    <a:pt x="20428" y="0"/>
                    <a:pt x="20901" y="0"/>
                  </a:cubicBezTo>
                  <a:cubicBezTo>
                    <a:pt x="32439" y="0"/>
                    <a:pt x="41802" y="9368"/>
                    <a:pt x="41802" y="20913"/>
                  </a:cubicBezTo>
                  <a:cubicBezTo>
                    <a:pt x="41802" y="31132"/>
                    <a:pt x="34614" y="39744"/>
                    <a:pt x="24589" y="41541"/>
                  </a:cubicBezTo>
                  <a:cubicBezTo>
                    <a:pt x="24211" y="41541"/>
                    <a:pt x="23738" y="41636"/>
                    <a:pt x="23360" y="41636"/>
                  </a:cubicBezTo>
                  <a:close/>
                  <a:moveTo>
                    <a:pt x="14281" y="19682"/>
                  </a:moveTo>
                  <a:cubicBezTo>
                    <a:pt x="18631" y="20440"/>
                    <a:pt x="22603" y="22521"/>
                    <a:pt x="25724" y="25644"/>
                  </a:cubicBezTo>
                  <a:cubicBezTo>
                    <a:pt x="26859" y="24414"/>
                    <a:pt x="27616" y="22711"/>
                    <a:pt x="27616" y="20913"/>
                  </a:cubicBezTo>
                  <a:cubicBezTo>
                    <a:pt x="27616" y="17411"/>
                    <a:pt x="25062" y="14667"/>
                    <a:pt x="21752" y="14194"/>
                  </a:cubicBezTo>
                  <a:cubicBezTo>
                    <a:pt x="21468" y="14194"/>
                    <a:pt x="21185" y="14194"/>
                    <a:pt x="20996" y="14194"/>
                  </a:cubicBezTo>
                  <a:cubicBezTo>
                    <a:pt x="17685" y="14194"/>
                    <a:pt x="15037" y="16465"/>
                    <a:pt x="14375" y="19588"/>
                  </a:cubicBezTo>
                  <a:close/>
                </a:path>
              </a:pathLst>
            </a:custGeom>
            <a:solidFill>
              <a:schemeClr val="bg1"/>
            </a:solidFill>
            <a:ln w="0"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E83B9037-DA2D-DBBF-A834-96408FD63A5E}"/>
                </a:ext>
              </a:extLst>
            </p:cNvPr>
            <p:cNvSpPr/>
            <p:nvPr/>
          </p:nvSpPr>
          <p:spPr>
            <a:xfrm>
              <a:off x="1252141" y="3223820"/>
              <a:ext cx="41801" cy="41825"/>
            </a:xfrm>
            <a:custGeom>
              <a:avLst/>
              <a:gdLst>
                <a:gd name="connsiteX0" fmla="*/ 20901 w 41801"/>
                <a:gd name="connsiteY0" fmla="*/ 41825 h 41825"/>
                <a:gd name="connsiteX1" fmla="*/ 0 w 41801"/>
                <a:gd name="connsiteY1" fmla="*/ 20913 h 41825"/>
                <a:gd name="connsiteX2" fmla="*/ 20901 w 41801"/>
                <a:gd name="connsiteY2" fmla="*/ 0 h 41825"/>
                <a:gd name="connsiteX3" fmla="*/ 41802 w 41801"/>
                <a:gd name="connsiteY3" fmla="*/ 20913 h 41825"/>
                <a:gd name="connsiteX4" fmla="*/ 20901 w 41801"/>
                <a:gd name="connsiteY4" fmla="*/ 41825 h 41825"/>
                <a:gd name="connsiteX5" fmla="*/ 20901 w 41801"/>
                <a:gd name="connsiteY5" fmla="*/ 14194 h 41825"/>
                <a:gd name="connsiteX6" fmla="*/ 14186 w 41801"/>
                <a:gd name="connsiteY6" fmla="*/ 20913 h 41825"/>
                <a:gd name="connsiteX7" fmla="*/ 20901 w 41801"/>
                <a:gd name="connsiteY7" fmla="*/ 27631 h 41825"/>
                <a:gd name="connsiteX8" fmla="*/ 27616 w 41801"/>
                <a:gd name="connsiteY8" fmla="*/ 20913 h 41825"/>
                <a:gd name="connsiteX9" fmla="*/ 20901 w 41801"/>
                <a:gd name="connsiteY9" fmla="*/ 14194 h 4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1" h="41825">
                  <a:moveTo>
                    <a:pt x="20901" y="41825"/>
                  </a:moveTo>
                  <a:cubicBezTo>
                    <a:pt x="9363" y="41825"/>
                    <a:pt x="0" y="32457"/>
                    <a:pt x="0" y="20913"/>
                  </a:cubicBezTo>
                  <a:cubicBezTo>
                    <a:pt x="0" y="9368"/>
                    <a:pt x="9363" y="0"/>
                    <a:pt x="20901" y="0"/>
                  </a:cubicBezTo>
                  <a:cubicBezTo>
                    <a:pt x="32439" y="0"/>
                    <a:pt x="41802" y="9368"/>
                    <a:pt x="41802" y="20913"/>
                  </a:cubicBezTo>
                  <a:cubicBezTo>
                    <a:pt x="41802" y="32457"/>
                    <a:pt x="32439" y="41825"/>
                    <a:pt x="20901" y="41825"/>
                  </a:cubicBezTo>
                  <a:close/>
                  <a:moveTo>
                    <a:pt x="20901" y="14194"/>
                  </a:moveTo>
                  <a:cubicBezTo>
                    <a:pt x="17118" y="14194"/>
                    <a:pt x="14186" y="17128"/>
                    <a:pt x="14186" y="20913"/>
                  </a:cubicBezTo>
                  <a:cubicBezTo>
                    <a:pt x="14186" y="24698"/>
                    <a:pt x="17118" y="27631"/>
                    <a:pt x="20901" y="27631"/>
                  </a:cubicBezTo>
                  <a:cubicBezTo>
                    <a:pt x="24684" y="27631"/>
                    <a:pt x="27616" y="24698"/>
                    <a:pt x="27616" y="20913"/>
                  </a:cubicBezTo>
                  <a:cubicBezTo>
                    <a:pt x="27616" y="17128"/>
                    <a:pt x="24684" y="14194"/>
                    <a:pt x="20901" y="14194"/>
                  </a:cubicBezTo>
                  <a:close/>
                </a:path>
              </a:pathLst>
            </a:custGeom>
            <a:solidFill>
              <a:schemeClr val="bg1"/>
            </a:solidFill>
            <a:ln w="0"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6FBF72FB-803C-A95E-D50C-290ED376BF1C}"/>
                </a:ext>
              </a:extLst>
            </p:cNvPr>
            <p:cNvSpPr/>
            <p:nvPr/>
          </p:nvSpPr>
          <p:spPr>
            <a:xfrm>
              <a:off x="873653" y="2918363"/>
              <a:ext cx="33857" cy="86016"/>
            </a:xfrm>
            <a:custGeom>
              <a:avLst/>
              <a:gdLst>
                <a:gd name="connsiteX0" fmla="*/ 33763 w 33857"/>
                <a:gd name="connsiteY0" fmla="*/ 10031 h 86016"/>
                <a:gd name="connsiteX1" fmla="*/ 33763 w 33857"/>
                <a:gd name="connsiteY1" fmla="*/ 3785 h 86016"/>
                <a:gd name="connsiteX2" fmla="*/ 29980 w 33857"/>
                <a:gd name="connsiteY2" fmla="*/ 0 h 86016"/>
                <a:gd name="connsiteX3" fmla="*/ 27616 w 33857"/>
                <a:gd name="connsiteY3" fmla="*/ 852 h 86016"/>
                <a:gd name="connsiteX4" fmla="*/ 6147 w 33857"/>
                <a:gd name="connsiteY4" fmla="*/ 852 h 86016"/>
                <a:gd name="connsiteX5" fmla="*/ 3783 w 33857"/>
                <a:gd name="connsiteY5" fmla="*/ 0 h 86016"/>
                <a:gd name="connsiteX6" fmla="*/ 0 w 33857"/>
                <a:gd name="connsiteY6" fmla="*/ 3785 h 86016"/>
                <a:gd name="connsiteX7" fmla="*/ 0 w 33857"/>
                <a:gd name="connsiteY7" fmla="*/ 10031 h 86016"/>
                <a:gd name="connsiteX8" fmla="*/ 662 w 33857"/>
                <a:gd name="connsiteY8" fmla="*/ 12207 h 86016"/>
                <a:gd name="connsiteX9" fmla="*/ 662 w 33857"/>
                <a:gd name="connsiteY9" fmla="*/ 44759 h 86016"/>
                <a:gd name="connsiteX10" fmla="*/ 0 w 33857"/>
                <a:gd name="connsiteY10" fmla="*/ 46935 h 86016"/>
                <a:gd name="connsiteX11" fmla="*/ 4445 w 33857"/>
                <a:gd name="connsiteY11" fmla="*/ 59615 h 86016"/>
                <a:gd name="connsiteX12" fmla="*/ 4445 w 33857"/>
                <a:gd name="connsiteY12" fmla="*/ 81474 h 86016"/>
                <a:gd name="connsiteX13" fmla="*/ 8985 w 33857"/>
                <a:gd name="connsiteY13" fmla="*/ 86016 h 86016"/>
                <a:gd name="connsiteX14" fmla="*/ 24873 w 33857"/>
                <a:gd name="connsiteY14" fmla="*/ 86016 h 86016"/>
                <a:gd name="connsiteX15" fmla="*/ 29413 w 33857"/>
                <a:gd name="connsiteY15" fmla="*/ 81474 h 86016"/>
                <a:gd name="connsiteX16" fmla="*/ 29413 w 33857"/>
                <a:gd name="connsiteY16" fmla="*/ 59615 h 86016"/>
                <a:gd name="connsiteX17" fmla="*/ 33858 w 33857"/>
                <a:gd name="connsiteY17" fmla="*/ 46935 h 86016"/>
                <a:gd name="connsiteX18" fmla="*/ 33196 w 33857"/>
                <a:gd name="connsiteY18" fmla="*/ 44759 h 86016"/>
                <a:gd name="connsiteX19" fmla="*/ 33196 w 33857"/>
                <a:gd name="connsiteY19" fmla="*/ 12207 h 86016"/>
                <a:gd name="connsiteX20" fmla="*/ 33858 w 33857"/>
                <a:gd name="connsiteY20" fmla="*/ 10031 h 86016"/>
                <a:gd name="connsiteX21" fmla="*/ 33858 w 33857"/>
                <a:gd name="connsiteY21" fmla="*/ 10031 h 86016"/>
                <a:gd name="connsiteX22" fmla="*/ 12200 w 33857"/>
                <a:gd name="connsiteY22" fmla="*/ 52897 h 86016"/>
                <a:gd name="connsiteX23" fmla="*/ 10876 w 33857"/>
                <a:gd name="connsiteY23" fmla="*/ 52897 h 86016"/>
                <a:gd name="connsiteX24" fmla="*/ 10025 w 33857"/>
                <a:gd name="connsiteY24" fmla="*/ 52045 h 86016"/>
                <a:gd name="connsiteX25" fmla="*/ 10876 w 33857"/>
                <a:gd name="connsiteY25" fmla="*/ 51193 h 86016"/>
                <a:gd name="connsiteX26" fmla="*/ 12200 w 33857"/>
                <a:gd name="connsiteY26" fmla="*/ 51193 h 86016"/>
                <a:gd name="connsiteX27" fmla="*/ 13051 w 33857"/>
                <a:gd name="connsiteY27" fmla="*/ 52045 h 86016"/>
                <a:gd name="connsiteX28" fmla="*/ 12200 w 33857"/>
                <a:gd name="connsiteY28" fmla="*/ 52897 h 86016"/>
                <a:gd name="connsiteX29" fmla="*/ 12768 w 33857"/>
                <a:gd name="connsiteY29" fmla="*/ 49206 h 86016"/>
                <a:gd name="connsiteX30" fmla="*/ 13619 w 33857"/>
                <a:gd name="connsiteY30" fmla="*/ 48355 h 86016"/>
                <a:gd name="connsiteX31" fmla="*/ 14943 w 33857"/>
                <a:gd name="connsiteY31" fmla="*/ 48355 h 86016"/>
                <a:gd name="connsiteX32" fmla="*/ 15794 w 33857"/>
                <a:gd name="connsiteY32" fmla="*/ 49206 h 86016"/>
                <a:gd name="connsiteX33" fmla="*/ 14943 w 33857"/>
                <a:gd name="connsiteY33" fmla="*/ 50058 h 86016"/>
                <a:gd name="connsiteX34" fmla="*/ 13619 w 33857"/>
                <a:gd name="connsiteY34" fmla="*/ 50058 h 86016"/>
                <a:gd name="connsiteX35" fmla="*/ 12768 w 33857"/>
                <a:gd name="connsiteY35" fmla="*/ 49206 h 86016"/>
                <a:gd name="connsiteX36" fmla="*/ 18158 w 33857"/>
                <a:gd name="connsiteY36" fmla="*/ 53370 h 86016"/>
                <a:gd name="connsiteX37" fmla="*/ 15416 w 33857"/>
                <a:gd name="connsiteY37" fmla="*/ 53370 h 86016"/>
                <a:gd name="connsiteX38" fmla="*/ 13997 w 33857"/>
                <a:gd name="connsiteY38" fmla="*/ 51950 h 86016"/>
                <a:gd name="connsiteX39" fmla="*/ 15416 w 33857"/>
                <a:gd name="connsiteY39" fmla="*/ 50531 h 86016"/>
                <a:gd name="connsiteX40" fmla="*/ 18158 w 33857"/>
                <a:gd name="connsiteY40" fmla="*/ 50531 h 86016"/>
                <a:gd name="connsiteX41" fmla="*/ 19577 w 33857"/>
                <a:gd name="connsiteY41" fmla="*/ 51950 h 86016"/>
                <a:gd name="connsiteX42" fmla="*/ 18158 w 33857"/>
                <a:gd name="connsiteY42" fmla="*/ 53370 h 86016"/>
                <a:gd name="connsiteX43" fmla="*/ 18820 w 33857"/>
                <a:gd name="connsiteY43" fmla="*/ 50058 h 86016"/>
                <a:gd name="connsiteX44" fmla="*/ 17969 w 33857"/>
                <a:gd name="connsiteY44" fmla="*/ 49206 h 86016"/>
                <a:gd name="connsiteX45" fmla="*/ 18820 w 33857"/>
                <a:gd name="connsiteY45" fmla="*/ 48355 h 86016"/>
                <a:gd name="connsiteX46" fmla="*/ 20144 w 33857"/>
                <a:gd name="connsiteY46" fmla="*/ 48355 h 86016"/>
                <a:gd name="connsiteX47" fmla="*/ 20996 w 33857"/>
                <a:gd name="connsiteY47" fmla="*/ 49206 h 86016"/>
                <a:gd name="connsiteX48" fmla="*/ 20144 w 33857"/>
                <a:gd name="connsiteY48" fmla="*/ 50058 h 86016"/>
                <a:gd name="connsiteX49" fmla="*/ 18820 w 33857"/>
                <a:gd name="connsiteY49" fmla="*/ 50058 h 86016"/>
                <a:gd name="connsiteX50" fmla="*/ 22792 w 33857"/>
                <a:gd name="connsiteY50" fmla="*/ 52897 h 86016"/>
                <a:gd name="connsiteX51" fmla="*/ 21468 w 33857"/>
                <a:gd name="connsiteY51" fmla="*/ 52897 h 86016"/>
                <a:gd name="connsiteX52" fmla="*/ 20617 w 33857"/>
                <a:gd name="connsiteY52" fmla="*/ 52045 h 86016"/>
                <a:gd name="connsiteX53" fmla="*/ 21468 w 33857"/>
                <a:gd name="connsiteY53" fmla="*/ 51193 h 86016"/>
                <a:gd name="connsiteX54" fmla="*/ 22792 w 33857"/>
                <a:gd name="connsiteY54" fmla="*/ 51193 h 86016"/>
                <a:gd name="connsiteX55" fmla="*/ 23644 w 33857"/>
                <a:gd name="connsiteY55" fmla="*/ 52045 h 86016"/>
                <a:gd name="connsiteX56" fmla="*/ 22792 w 33857"/>
                <a:gd name="connsiteY56" fmla="*/ 52897 h 86016"/>
                <a:gd name="connsiteX57" fmla="*/ 27616 w 33857"/>
                <a:gd name="connsiteY57" fmla="*/ 44191 h 86016"/>
                <a:gd name="connsiteX58" fmla="*/ 6242 w 33857"/>
                <a:gd name="connsiteY58" fmla="*/ 44191 h 86016"/>
                <a:gd name="connsiteX59" fmla="*/ 6242 w 33857"/>
                <a:gd name="connsiteY59" fmla="*/ 10314 h 86016"/>
                <a:gd name="connsiteX60" fmla="*/ 27616 w 33857"/>
                <a:gd name="connsiteY60" fmla="*/ 10314 h 86016"/>
                <a:gd name="connsiteX61" fmla="*/ 27616 w 33857"/>
                <a:gd name="connsiteY61" fmla="*/ 44191 h 8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57" h="86016">
                  <a:moveTo>
                    <a:pt x="33763" y="10031"/>
                  </a:moveTo>
                  <a:lnTo>
                    <a:pt x="33763" y="3785"/>
                  </a:lnTo>
                  <a:cubicBezTo>
                    <a:pt x="33763" y="1703"/>
                    <a:pt x="32061" y="0"/>
                    <a:pt x="29980" y="0"/>
                  </a:cubicBezTo>
                  <a:cubicBezTo>
                    <a:pt x="29034" y="0"/>
                    <a:pt x="28278" y="284"/>
                    <a:pt x="27616" y="852"/>
                  </a:cubicBezTo>
                  <a:lnTo>
                    <a:pt x="6147" y="852"/>
                  </a:lnTo>
                  <a:cubicBezTo>
                    <a:pt x="5485" y="284"/>
                    <a:pt x="4634" y="0"/>
                    <a:pt x="3783" y="0"/>
                  </a:cubicBezTo>
                  <a:cubicBezTo>
                    <a:pt x="1702" y="0"/>
                    <a:pt x="0" y="1703"/>
                    <a:pt x="0" y="3785"/>
                  </a:cubicBezTo>
                  <a:lnTo>
                    <a:pt x="0" y="10031"/>
                  </a:lnTo>
                  <a:cubicBezTo>
                    <a:pt x="0" y="10882"/>
                    <a:pt x="284" y="11545"/>
                    <a:pt x="662" y="12207"/>
                  </a:cubicBezTo>
                  <a:lnTo>
                    <a:pt x="662" y="44759"/>
                  </a:lnTo>
                  <a:cubicBezTo>
                    <a:pt x="189" y="45421"/>
                    <a:pt x="0" y="46084"/>
                    <a:pt x="0" y="46935"/>
                  </a:cubicBezTo>
                  <a:cubicBezTo>
                    <a:pt x="0" y="46935"/>
                    <a:pt x="4445" y="54127"/>
                    <a:pt x="4445" y="59615"/>
                  </a:cubicBezTo>
                  <a:lnTo>
                    <a:pt x="4445" y="81474"/>
                  </a:lnTo>
                  <a:cubicBezTo>
                    <a:pt x="4445" y="83935"/>
                    <a:pt x="6431" y="86016"/>
                    <a:pt x="8985" y="86016"/>
                  </a:cubicBezTo>
                  <a:lnTo>
                    <a:pt x="24873" y="86016"/>
                  </a:lnTo>
                  <a:cubicBezTo>
                    <a:pt x="27332" y="86016"/>
                    <a:pt x="29413" y="84029"/>
                    <a:pt x="29413" y="81474"/>
                  </a:cubicBezTo>
                  <a:lnTo>
                    <a:pt x="29413" y="59615"/>
                  </a:lnTo>
                  <a:cubicBezTo>
                    <a:pt x="29413" y="53370"/>
                    <a:pt x="33858" y="46935"/>
                    <a:pt x="33858" y="46935"/>
                  </a:cubicBezTo>
                  <a:cubicBezTo>
                    <a:pt x="33858" y="46084"/>
                    <a:pt x="33574" y="45421"/>
                    <a:pt x="33196" y="44759"/>
                  </a:cubicBezTo>
                  <a:lnTo>
                    <a:pt x="33196" y="12207"/>
                  </a:lnTo>
                  <a:cubicBezTo>
                    <a:pt x="33669" y="11545"/>
                    <a:pt x="33858" y="10882"/>
                    <a:pt x="33858" y="10031"/>
                  </a:cubicBezTo>
                  <a:lnTo>
                    <a:pt x="33858" y="10031"/>
                  </a:lnTo>
                  <a:close/>
                  <a:moveTo>
                    <a:pt x="12200" y="52897"/>
                  </a:moveTo>
                  <a:lnTo>
                    <a:pt x="10876" y="52897"/>
                  </a:lnTo>
                  <a:cubicBezTo>
                    <a:pt x="10876" y="52897"/>
                    <a:pt x="10025" y="52518"/>
                    <a:pt x="10025" y="52045"/>
                  </a:cubicBezTo>
                  <a:cubicBezTo>
                    <a:pt x="10025" y="51572"/>
                    <a:pt x="10403" y="51193"/>
                    <a:pt x="10876" y="51193"/>
                  </a:cubicBezTo>
                  <a:lnTo>
                    <a:pt x="12200" y="51193"/>
                  </a:lnTo>
                  <a:cubicBezTo>
                    <a:pt x="12200" y="51193"/>
                    <a:pt x="13051" y="51572"/>
                    <a:pt x="13051" y="52045"/>
                  </a:cubicBezTo>
                  <a:cubicBezTo>
                    <a:pt x="13051" y="52518"/>
                    <a:pt x="12673" y="52897"/>
                    <a:pt x="12200" y="52897"/>
                  </a:cubicBezTo>
                  <a:close/>
                  <a:moveTo>
                    <a:pt x="12768" y="49206"/>
                  </a:moveTo>
                  <a:cubicBezTo>
                    <a:pt x="12768" y="49206"/>
                    <a:pt x="13146" y="48355"/>
                    <a:pt x="13619" y="48355"/>
                  </a:cubicBezTo>
                  <a:lnTo>
                    <a:pt x="14943" y="48355"/>
                  </a:lnTo>
                  <a:cubicBezTo>
                    <a:pt x="14943" y="48355"/>
                    <a:pt x="15794" y="48733"/>
                    <a:pt x="15794" y="49206"/>
                  </a:cubicBezTo>
                  <a:cubicBezTo>
                    <a:pt x="15794" y="49679"/>
                    <a:pt x="15416" y="50058"/>
                    <a:pt x="14943" y="50058"/>
                  </a:cubicBezTo>
                  <a:lnTo>
                    <a:pt x="13619" y="50058"/>
                  </a:lnTo>
                  <a:cubicBezTo>
                    <a:pt x="13619" y="50058"/>
                    <a:pt x="12768" y="49679"/>
                    <a:pt x="12768" y="49206"/>
                  </a:cubicBezTo>
                  <a:close/>
                  <a:moveTo>
                    <a:pt x="18158" y="53370"/>
                  </a:moveTo>
                  <a:lnTo>
                    <a:pt x="15416" y="53370"/>
                  </a:lnTo>
                  <a:cubicBezTo>
                    <a:pt x="14659" y="53370"/>
                    <a:pt x="13997" y="52707"/>
                    <a:pt x="13997" y="51950"/>
                  </a:cubicBezTo>
                  <a:cubicBezTo>
                    <a:pt x="13997" y="51193"/>
                    <a:pt x="14659" y="50531"/>
                    <a:pt x="15416" y="50531"/>
                  </a:cubicBezTo>
                  <a:lnTo>
                    <a:pt x="18158" y="50531"/>
                  </a:lnTo>
                  <a:cubicBezTo>
                    <a:pt x="18915" y="50531"/>
                    <a:pt x="19577" y="51193"/>
                    <a:pt x="19577" y="51950"/>
                  </a:cubicBezTo>
                  <a:cubicBezTo>
                    <a:pt x="19577" y="52707"/>
                    <a:pt x="18915" y="53370"/>
                    <a:pt x="18158" y="53370"/>
                  </a:cubicBezTo>
                  <a:close/>
                  <a:moveTo>
                    <a:pt x="18820" y="50058"/>
                  </a:moveTo>
                  <a:cubicBezTo>
                    <a:pt x="18820" y="50058"/>
                    <a:pt x="17969" y="49679"/>
                    <a:pt x="17969" y="49206"/>
                  </a:cubicBezTo>
                  <a:cubicBezTo>
                    <a:pt x="17969" y="48733"/>
                    <a:pt x="18347" y="48355"/>
                    <a:pt x="18820" y="48355"/>
                  </a:cubicBezTo>
                  <a:lnTo>
                    <a:pt x="20144" y="48355"/>
                  </a:lnTo>
                  <a:cubicBezTo>
                    <a:pt x="20144" y="48355"/>
                    <a:pt x="20996" y="48733"/>
                    <a:pt x="20996" y="49206"/>
                  </a:cubicBezTo>
                  <a:cubicBezTo>
                    <a:pt x="20996" y="49679"/>
                    <a:pt x="20617" y="50058"/>
                    <a:pt x="20144" y="50058"/>
                  </a:cubicBezTo>
                  <a:lnTo>
                    <a:pt x="18820" y="50058"/>
                  </a:lnTo>
                  <a:close/>
                  <a:moveTo>
                    <a:pt x="22792" y="52897"/>
                  </a:moveTo>
                  <a:lnTo>
                    <a:pt x="21468" y="52897"/>
                  </a:lnTo>
                  <a:cubicBezTo>
                    <a:pt x="21468" y="52897"/>
                    <a:pt x="20617" y="52518"/>
                    <a:pt x="20617" y="52045"/>
                  </a:cubicBezTo>
                  <a:cubicBezTo>
                    <a:pt x="20617" y="51572"/>
                    <a:pt x="20996" y="51193"/>
                    <a:pt x="21468" y="51193"/>
                  </a:cubicBezTo>
                  <a:lnTo>
                    <a:pt x="22792" y="51193"/>
                  </a:lnTo>
                  <a:cubicBezTo>
                    <a:pt x="22792" y="51193"/>
                    <a:pt x="23644" y="51572"/>
                    <a:pt x="23644" y="52045"/>
                  </a:cubicBezTo>
                  <a:cubicBezTo>
                    <a:pt x="23644" y="52518"/>
                    <a:pt x="23265" y="52897"/>
                    <a:pt x="22792" y="52897"/>
                  </a:cubicBezTo>
                  <a:close/>
                  <a:moveTo>
                    <a:pt x="27616" y="44191"/>
                  </a:moveTo>
                  <a:lnTo>
                    <a:pt x="6242" y="44191"/>
                  </a:lnTo>
                  <a:lnTo>
                    <a:pt x="6242" y="10314"/>
                  </a:lnTo>
                  <a:lnTo>
                    <a:pt x="27616" y="10314"/>
                  </a:lnTo>
                  <a:lnTo>
                    <a:pt x="27616" y="44191"/>
                  </a:lnTo>
                  <a:close/>
                </a:path>
              </a:pathLst>
            </a:custGeom>
            <a:solidFill>
              <a:schemeClr val="bg1"/>
            </a:solidFill>
            <a:ln w="0"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11434210-5F8F-6A70-DBD6-B09548D68698}"/>
                </a:ext>
              </a:extLst>
            </p:cNvPr>
            <p:cNvSpPr/>
            <p:nvPr/>
          </p:nvSpPr>
          <p:spPr>
            <a:xfrm>
              <a:off x="692025" y="2940884"/>
              <a:ext cx="220400" cy="353528"/>
            </a:xfrm>
            <a:custGeom>
              <a:avLst/>
              <a:gdLst>
                <a:gd name="connsiteX0" fmla="*/ 115521 w 220400"/>
                <a:gd name="connsiteY0" fmla="*/ 15708 h 353528"/>
                <a:gd name="connsiteX1" fmla="*/ 151081 w 220400"/>
                <a:gd name="connsiteY1" fmla="*/ 28672 h 353528"/>
                <a:gd name="connsiteX2" fmla="*/ 160160 w 220400"/>
                <a:gd name="connsiteY2" fmla="*/ 98129 h 353528"/>
                <a:gd name="connsiteX3" fmla="*/ 192788 w 220400"/>
                <a:gd name="connsiteY3" fmla="*/ 89423 h 353528"/>
                <a:gd name="connsiteX4" fmla="*/ 195247 w 220400"/>
                <a:gd name="connsiteY4" fmla="*/ 89139 h 353528"/>
                <a:gd name="connsiteX5" fmla="*/ 205178 w 220400"/>
                <a:gd name="connsiteY5" fmla="*/ 96709 h 353528"/>
                <a:gd name="connsiteX6" fmla="*/ 205556 w 220400"/>
                <a:gd name="connsiteY6" fmla="*/ 97939 h 353528"/>
                <a:gd name="connsiteX7" fmla="*/ 198179 w 220400"/>
                <a:gd name="connsiteY7" fmla="*/ 111377 h 353528"/>
                <a:gd name="connsiteX8" fmla="*/ 141151 w 220400"/>
                <a:gd name="connsiteY8" fmla="*/ 130964 h 353528"/>
                <a:gd name="connsiteX9" fmla="*/ 131882 w 220400"/>
                <a:gd name="connsiteY9" fmla="*/ 83935 h 353528"/>
                <a:gd name="connsiteX10" fmla="*/ 134341 w 220400"/>
                <a:gd name="connsiteY10" fmla="*/ 324478 h 353528"/>
                <a:gd name="connsiteX11" fmla="*/ 119872 w 220400"/>
                <a:gd name="connsiteY11" fmla="*/ 339145 h 353528"/>
                <a:gd name="connsiteX12" fmla="*/ 119115 w 220400"/>
                <a:gd name="connsiteY12" fmla="*/ 339334 h 353528"/>
                <a:gd name="connsiteX13" fmla="*/ 104740 w 220400"/>
                <a:gd name="connsiteY13" fmla="*/ 326181 h 353528"/>
                <a:gd name="connsiteX14" fmla="*/ 93391 w 220400"/>
                <a:gd name="connsiteY14" fmla="*/ 181590 h 353528"/>
                <a:gd name="connsiteX15" fmla="*/ 80434 w 220400"/>
                <a:gd name="connsiteY15" fmla="*/ 325992 h 353528"/>
                <a:gd name="connsiteX16" fmla="*/ 65870 w 220400"/>
                <a:gd name="connsiteY16" fmla="*/ 339334 h 353528"/>
                <a:gd name="connsiteX17" fmla="*/ 65113 w 220400"/>
                <a:gd name="connsiteY17" fmla="*/ 339145 h 353528"/>
                <a:gd name="connsiteX18" fmla="*/ 50738 w 220400"/>
                <a:gd name="connsiteY18" fmla="*/ 324761 h 353528"/>
                <a:gd name="connsiteX19" fmla="*/ 51494 w 220400"/>
                <a:gd name="connsiteY19" fmla="*/ 83935 h 353528"/>
                <a:gd name="connsiteX20" fmla="*/ 36646 w 220400"/>
                <a:gd name="connsiteY20" fmla="*/ 161151 h 353528"/>
                <a:gd name="connsiteX21" fmla="*/ 25865 w 220400"/>
                <a:gd name="connsiteY21" fmla="*/ 170140 h 353528"/>
                <a:gd name="connsiteX22" fmla="*/ 23878 w 220400"/>
                <a:gd name="connsiteY22" fmla="*/ 169951 h 353528"/>
                <a:gd name="connsiteX23" fmla="*/ 22554 w 220400"/>
                <a:gd name="connsiteY23" fmla="*/ 169762 h 353528"/>
                <a:gd name="connsiteX24" fmla="*/ 14232 w 220400"/>
                <a:gd name="connsiteY24" fmla="*/ 158312 h 353528"/>
                <a:gd name="connsiteX25" fmla="*/ 32106 w 220400"/>
                <a:gd name="connsiteY25" fmla="*/ 28767 h 353528"/>
                <a:gd name="connsiteX26" fmla="*/ 69747 w 220400"/>
                <a:gd name="connsiteY26" fmla="*/ 15803 h 353528"/>
                <a:gd name="connsiteX27" fmla="*/ 92729 w 220400"/>
                <a:gd name="connsiteY27" fmla="*/ 31700 h 353528"/>
                <a:gd name="connsiteX28" fmla="*/ 115710 w 220400"/>
                <a:gd name="connsiteY28" fmla="*/ 15803 h 353528"/>
                <a:gd name="connsiteX29" fmla="*/ 113630 w 220400"/>
                <a:gd name="connsiteY29" fmla="*/ 0 h 353528"/>
                <a:gd name="connsiteX30" fmla="*/ 107577 w 220400"/>
                <a:gd name="connsiteY30" fmla="*/ 4164 h 353528"/>
                <a:gd name="connsiteX31" fmla="*/ 92729 w 220400"/>
                <a:gd name="connsiteY31" fmla="*/ 14478 h 353528"/>
                <a:gd name="connsiteX32" fmla="*/ 77880 w 220400"/>
                <a:gd name="connsiteY32" fmla="*/ 4164 h 353528"/>
                <a:gd name="connsiteX33" fmla="*/ 72017 w 220400"/>
                <a:gd name="connsiteY33" fmla="*/ 95 h 353528"/>
                <a:gd name="connsiteX34" fmla="*/ 65207 w 220400"/>
                <a:gd name="connsiteY34" fmla="*/ 2460 h 353528"/>
                <a:gd name="connsiteX35" fmla="*/ 27567 w 220400"/>
                <a:gd name="connsiteY35" fmla="*/ 15424 h 353528"/>
                <a:gd name="connsiteX36" fmla="*/ 19339 w 220400"/>
                <a:gd name="connsiteY36" fmla="*/ 18263 h 353528"/>
                <a:gd name="connsiteX37" fmla="*/ 18109 w 220400"/>
                <a:gd name="connsiteY37" fmla="*/ 26874 h 353528"/>
                <a:gd name="connsiteX38" fmla="*/ 235 w 220400"/>
                <a:gd name="connsiteY38" fmla="*/ 156419 h 353528"/>
                <a:gd name="connsiteX39" fmla="*/ 20001 w 220400"/>
                <a:gd name="connsiteY39" fmla="*/ 183767 h 353528"/>
                <a:gd name="connsiteX40" fmla="*/ 21609 w 220400"/>
                <a:gd name="connsiteY40" fmla="*/ 184050 h 353528"/>
                <a:gd name="connsiteX41" fmla="*/ 25865 w 220400"/>
                <a:gd name="connsiteY41" fmla="*/ 184429 h 353528"/>
                <a:gd name="connsiteX42" fmla="*/ 37024 w 220400"/>
                <a:gd name="connsiteY42" fmla="*/ 181779 h 353528"/>
                <a:gd name="connsiteX43" fmla="*/ 36551 w 220400"/>
                <a:gd name="connsiteY43" fmla="*/ 324761 h 353528"/>
                <a:gd name="connsiteX44" fmla="*/ 44874 w 220400"/>
                <a:gd name="connsiteY44" fmla="*/ 345012 h 353528"/>
                <a:gd name="connsiteX45" fmla="*/ 63505 w 220400"/>
                <a:gd name="connsiteY45" fmla="*/ 353339 h 353528"/>
                <a:gd name="connsiteX46" fmla="*/ 64545 w 220400"/>
                <a:gd name="connsiteY46" fmla="*/ 353528 h 353528"/>
                <a:gd name="connsiteX47" fmla="*/ 65964 w 220400"/>
                <a:gd name="connsiteY47" fmla="*/ 353528 h 353528"/>
                <a:gd name="connsiteX48" fmla="*/ 92540 w 220400"/>
                <a:gd name="connsiteY48" fmla="*/ 335170 h 353528"/>
                <a:gd name="connsiteX49" fmla="*/ 119210 w 220400"/>
                <a:gd name="connsiteY49" fmla="*/ 353528 h 353528"/>
                <a:gd name="connsiteX50" fmla="*/ 120628 w 220400"/>
                <a:gd name="connsiteY50" fmla="*/ 353528 h 353528"/>
                <a:gd name="connsiteX51" fmla="*/ 121668 w 220400"/>
                <a:gd name="connsiteY51" fmla="*/ 353339 h 353528"/>
                <a:gd name="connsiteX52" fmla="*/ 140394 w 220400"/>
                <a:gd name="connsiteY52" fmla="*/ 344917 h 353528"/>
                <a:gd name="connsiteX53" fmla="*/ 148717 w 220400"/>
                <a:gd name="connsiteY53" fmla="*/ 324478 h 353528"/>
                <a:gd name="connsiteX54" fmla="*/ 146920 w 220400"/>
                <a:gd name="connsiteY54" fmla="*/ 144212 h 353528"/>
                <a:gd name="connsiteX55" fmla="*/ 202813 w 220400"/>
                <a:gd name="connsiteY55" fmla="*/ 125003 h 353528"/>
                <a:gd name="connsiteX56" fmla="*/ 219458 w 220400"/>
                <a:gd name="connsiteY56" fmla="*/ 94249 h 353528"/>
                <a:gd name="connsiteX57" fmla="*/ 219175 w 220400"/>
                <a:gd name="connsiteY57" fmla="*/ 93208 h 353528"/>
                <a:gd name="connsiteX58" fmla="*/ 195531 w 220400"/>
                <a:gd name="connsiteY58" fmla="*/ 75134 h 353528"/>
                <a:gd name="connsiteX59" fmla="*/ 189762 w 220400"/>
                <a:gd name="connsiteY59" fmla="*/ 75797 h 353528"/>
                <a:gd name="connsiteX60" fmla="*/ 172360 w 220400"/>
                <a:gd name="connsiteY60" fmla="*/ 80433 h 353528"/>
                <a:gd name="connsiteX61" fmla="*/ 165362 w 220400"/>
                <a:gd name="connsiteY61" fmla="*/ 27063 h 353528"/>
                <a:gd name="connsiteX62" fmla="*/ 164227 w 220400"/>
                <a:gd name="connsiteY62" fmla="*/ 18547 h 353528"/>
                <a:gd name="connsiteX63" fmla="*/ 156094 w 220400"/>
                <a:gd name="connsiteY63" fmla="*/ 15614 h 353528"/>
                <a:gd name="connsiteX64" fmla="*/ 120534 w 220400"/>
                <a:gd name="connsiteY64" fmla="*/ 2650 h 353528"/>
                <a:gd name="connsiteX65" fmla="*/ 113630 w 220400"/>
                <a:gd name="connsiteY65" fmla="*/ 189 h 353528"/>
                <a:gd name="connsiteX66" fmla="*/ 113630 w 220400"/>
                <a:gd name="connsiteY66" fmla="*/ 189 h 353528"/>
                <a:gd name="connsiteX67" fmla="*/ 113630 w 220400"/>
                <a:gd name="connsiteY67" fmla="*/ 0 h 35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00" h="353528">
                  <a:moveTo>
                    <a:pt x="115521" y="15708"/>
                  </a:moveTo>
                  <a:lnTo>
                    <a:pt x="151081" y="28672"/>
                  </a:lnTo>
                  <a:lnTo>
                    <a:pt x="160160" y="98129"/>
                  </a:lnTo>
                  <a:lnTo>
                    <a:pt x="192788" y="89423"/>
                  </a:lnTo>
                  <a:cubicBezTo>
                    <a:pt x="193640" y="89234"/>
                    <a:pt x="194396" y="89139"/>
                    <a:pt x="195247" y="89139"/>
                  </a:cubicBezTo>
                  <a:cubicBezTo>
                    <a:pt x="199787" y="89139"/>
                    <a:pt x="203854" y="92167"/>
                    <a:pt x="205178" y="96709"/>
                  </a:cubicBezTo>
                  <a:lnTo>
                    <a:pt x="205556" y="97939"/>
                  </a:lnTo>
                  <a:cubicBezTo>
                    <a:pt x="207164" y="103712"/>
                    <a:pt x="203854" y="109673"/>
                    <a:pt x="198179" y="111377"/>
                  </a:cubicBezTo>
                  <a:lnTo>
                    <a:pt x="141151" y="130964"/>
                  </a:lnTo>
                  <a:lnTo>
                    <a:pt x="131882" y="83935"/>
                  </a:lnTo>
                  <a:lnTo>
                    <a:pt x="134341" y="324478"/>
                  </a:lnTo>
                  <a:cubicBezTo>
                    <a:pt x="134341" y="332521"/>
                    <a:pt x="127910" y="339145"/>
                    <a:pt x="119872" y="339145"/>
                  </a:cubicBezTo>
                  <a:lnTo>
                    <a:pt x="119115" y="339334"/>
                  </a:lnTo>
                  <a:cubicBezTo>
                    <a:pt x="111644" y="339334"/>
                    <a:pt x="105402" y="333656"/>
                    <a:pt x="104740" y="326181"/>
                  </a:cubicBezTo>
                  <a:lnTo>
                    <a:pt x="93391" y="181590"/>
                  </a:lnTo>
                  <a:lnTo>
                    <a:pt x="80434" y="325992"/>
                  </a:lnTo>
                  <a:cubicBezTo>
                    <a:pt x="79015" y="333373"/>
                    <a:pt x="73435" y="339334"/>
                    <a:pt x="65870" y="339334"/>
                  </a:cubicBezTo>
                  <a:lnTo>
                    <a:pt x="65113" y="339145"/>
                  </a:lnTo>
                  <a:cubicBezTo>
                    <a:pt x="57169" y="339145"/>
                    <a:pt x="50643" y="332710"/>
                    <a:pt x="50738" y="324761"/>
                  </a:cubicBezTo>
                  <a:cubicBezTo>
                    <a:pt x="50832" y="269878"/>
                    <a:pt x="51494" y="83935"/>
                    <a:pt x="51494" y="83935"/>
                  </a:cubicBezTo>
                  <a:lnTo>
                    <a:pt x="36646" y="161151"/>
                  </a:lnTo>
                  <a:cubicBezTo>
                    <a:pt x="35606" y="166450"/>
                    <a:pt x="31066" y="170140"/>
                    <a:pt x="25865" y="170140"/>
                  </a:cubicBezTo>
                  <a:cubicBezTo>
                    <a:pt x="25202" y="170140"/>
                    <a:pt x="24540" y="170140"/>
                    <a:pt x="23878" y="169951"/>
                  </a:cubicBezTo>
                  <a:lnTo>
                    <a:pt x="22554" y="169762"/>
                  </a:lnTo>
                  <a:cubicBezTo>
                    <a:pt x="17164" y="168815"/>
                    <a:pt x="13475" y="163705"/>
                    <a:pt x="14232" y="158312"/>
                  </a:cubicBezTo>
                  <a:lnTo>
                    <a:pt x="32106" y="28767"/>
                  </a:lnTo>
                  <a:lnTo>
                    <a:pt x="69747" y="15803"/>
                  </a:lnTo>
                  <a:lnTo>
                    <a:pt x="92729" y="31700"/>
                  </a:lnTo>
                  <a:lnTo>
                    <a:pt x="115710" y="15803"/>
                  </a:lnTo>
                  <a:moveTo>
                    <a:pt x="113630" y="0"/>
                  </a:moveTo>
                  <a:lnTo>
                    <a:pt x="107577" y="4164"/>
                  </a:lnTo>
                  <a:lnTo>
                    <a:pt x="92729" y="14478"/>
                  </a:lnTo>
                  <a:lnTo>
                    <a:pt x="77880" y="4164"/>
                  </a:lnTo>
                  <a:lnTo>
                    <a:pt x="72017" y="95"/>
                  </a:lnTo>
                  <a:lnTo>
                    <a:pt x="65207" y="2460"/>
                  </a:lnTo>
                  <a:lnTo>
                    <a:pt x="27567" y="15424"/>
                  </a:lnTo>
                  <a:lnTo>
                    <a:pt x="19339" y="18263"/>
                  </a:lnTo>
                  <a:lnTo>
                    <a:pt x="18109" y="26874"/>
                  </a:lnTo>
                  <a:lnTo>
                    <a:pt x="235" y="156419"/>
                  </a:lnTo>
                  <a:cubicBezTo>
                    <a:pt x="-1562" y="169383"/>
                    <a:pt x="7139" y="181401"/>
                    <a:pt x="20001" y="183767"/>
                  </a:cubicBezTo>
                  <a:lnTo>
                    <a:pt x="21609" y="184050"/>
                  </a:lnTo>
                  <a:cubicBezTo>
                    <a:pt x="22838" y="184240"/>
                    <a:pt x="24351" y="184429"/>
                    <a:pt x="25865" y="184429"/>
                  </a:cubicBezTo>
                  <a:cubicBezTo>
                    <a:pt x="29837" y="184429"/>
                    <a:pt x="33620" y="183483"/>
                    <a:pt x="37024" y="181779"/>
                  </a:cubicBezTo>
                  <a:cubicBezTo>
                    <a:pt x="36835" y="235622"/>
                    <a:pt x="36646" y="297036"/>
                    <a:pt x="36551" y="324761"/>
                  </a:cubicBezTo>
                  <a:cubicBezTo>
                    <a:pt x="36551" y="332426"/>
                    <a:pt x="39483" y="339618"/>
                    <a:pt x="44874" y="345012"/>
                  </a:cubicBezTo>
                  <a:cubicBezTo>
                    <a:pt x="49886" y="350027"/>
                    <a:pt x="56412" y="352960"/>
                    <a:pt x="63505" y="353339"/>
                  </a:cubicBezTo>
                  <a:lnTo>
                    <a:pt x="64545" y="353528"/>
                  </a:lnTo>
                  <a:lnTo>
                    <a:pt x="65964" y="353528"/>
                  </a:lnTo>
                  <a:cubicBezTo>
                    <a:pt x="77691" y="353528"/>
                    <a:pt x="87905" y="346242"/>
                    <a:pt x="92540" y="335170"/>
                  </a:cubicBezTo>
                  <a:cubicBezTo>
                    <a:pt x="96701" y="346053"/>
                    <a:pt x="107104" y="353528"/>
                    <a:pt x="119210" y="353528"/>
                  </a:cubicBezTo>
                  <a:lnTo>
                    <a:pt x="120628" y="353528"/>
                  </a:lnTo>
                  <a:lnTo>
                    <a:pt x="121668" y="353339"/>
                  </a:lnTo>
                  <a:cubicBezTo>
                    <a:pt x="128762" y="352960"/>
                    <a:pt x="135382" y="349932"/>
                    <a:pt x="140394" y="344917"/>
                  </a:cubicBezTo>
                  <a:cubicBezTo>
                    <a:pt x="145785" y="339429"/>
                    <a:pt x="148811" y="332142"/>
                    <a:pt x="148717" y="324478"/>
                  </a:cubicBezTo>
                  <a:lnTo>
                    <a:pt x="146920" y="144212"/>
                  </a:lnTo>
                  <a:lnTo>
                    <a:pt x="202813" y="125003"/>
                  </a:lnTo>
                  <a:cubicBezTo>
                    <a:pt x="215675" y="120934"/>
                    <a:pt x="223147" y="107308"/>
                    <a:pt x="219458" y="94249"/>
                  </a:cubicBezTo>
                  <a:lnTo>
                    <a:pt x="219175" y="93208"/>
                  </a:lnTo>
                  <a:cubicBezTo>
                    <a:pt x="216243" y="82515"/>
                    <a:pt x="206502" y="75134"/>
                    <a:pt x="195531" y="75134"/>
                  </a:cubicBezTo>
                  <a:cubicBezTo>
                    <a:pt x="193640" y="75134"/>
                    <a:pt x="191654" y="75323"/>
                    <a:pt x="189762" y="75797"/>
                  </a:cubicBezTo>
                  <a:lnTo>
                    <a:pt x="172360" y="80433"/>
                  </a:lnTo>
                  <a:lnTo>
                    <a:pt x="165362" y="27063"/>
                  </a:lnTo>
                  <a:lnTo>
                    <a:pt x="164227" y="18547"/>
                  </a:lnTo>
                  <a:lnTo>
                    <a:pt x="156094" y="15614"/>
                  </a:lnTo>
                  <a:lnTo>
                    <a:pt x="120534" y="2650"/>
                  </a:lnTo>
                  <a:lnTo>
                    <a:pt x="113630" y="189"/>
                  </a:lnTo>
                  <a:lnTo>
                    <a:pt x="113630" y="189"/>
                  </a:lnTo>
                  <a:lnTo>
                    <a:pt x="113630" y="0"/>
                  </a:lnTo>
                  <a:close/>
                </a:path>
              </a:pathLst>
            </a:custGeom>
            <a:solidFill>
              <a:schemeClr val="bg1"/>
            </a:solidFill>
            <a:ln w="0"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0F5C298F-607B-496A-B801-701270460F52}"/>
                </a:ext>
              </a:extLst>
            </p:cNvPr>
            <p:cNvSpPr/>
            <p:nvPr/>
          </p:nvSpPr>
          <p:spPr>
            <a:xfrm>
              <a:off x="744086" y="2875212"/>
              <a:ext cx="81523" cy="91977"/>
            </a:xfrm>
            <a:custGeom>
              <a:avLst/>
              <a:gdLst>
                <a:gd name="connsiteX0" fmla="*/ 40762 w 81523"/>
                <a:gd name="connsiteY0" fmla="*/ 14194 h 91977"/>
                <a:gd name="connsiteX1" fmla="*/ 67337 w 81523"/>
                <a:gd name="connsiteY1" fmla="*/ 42204 h 91977"/>
                <a:gd name="connsiteX2" fmla="*/ 66864 w 81523"/>
                <a:gd name="connsiteY2" fmla="*/ 48639 h 91977"/>
                <a:gd name="connsiteX3" fmla="*/ 40762 w 81523"/>
                <a:gd name="connsiteY3" fmla="*/ 77784 h 91977"/>
                <a:gd name="connsiteX4" fmla="*/ 14659 w 81523"/>
                <a:gd name="connsiteY4" fmla="*/ 48639 h 91977"/>
                <a:gd name="connsiteX5" fmla="*/ 14186 w 81523"/>
                <a:gd name="connsiteY5" fmla="*/ 42204 h 91977"/>
                <a:gd name="connsiteX6" fmla="*/ 40762 w 81523"/>
                <a:gd name="connsiteY6" fmla="*/ 14194 h 91977"/>
                <a:gd name="connsiteX7" fmla="*/ 40762 w 81523"/>
                <a:gd name="connsiteY7" fmla="*/ 0 h 91977"/>
                <a:gd name="connsiteX8" fmla="*/ 0 w 81523"/>
                <a:gd name="connsiteY8" fmla="*/ 42204 h 91977"/>
                <a:gd name="connsiteX9" fmla="*/ 0 w 81523"/>
                <a:gd name="connsiteY9" fmla="*/ 43245 h 91977"/>
                <a:gd name="connsiteX10" fmla="*/ 473 w 81523"/>
                <a:gd name="connsiteY10" fmla="*/ 49679 h 91977"/>
                <a:gd name="connsiteX11" fmla="*/ 473 w 81523"/>
                <a:gd name="connsiteY11" fmla="*/ 50531 h 91977"/>
                <a:gd name="connsiteX12" fmla="*/ 662 w 81523"/>
                <a:gd name="connsiteY12" fmla="*/ 51288 h 91977"/>
                <a:gd name="connsiteX13" fmla="*/ 40762 w 81523"/>
                <a:gd name="connsiteY13" fmla="*/ 91978 h 91977"/>
                <a:gd name="connsiteX14" fmla="*/ 80767 w 81523"/>
                <a:gd name="connsiteY14" fmla="*/ 51477 h 91977"/>
                <a:gd name="connsiteX15" fmla="*/ 80956 w 81523"/>
                <a:gd name="connsiteY15" fmla="*/ 50626 h 91977"/>
                <a:gd name="connsiteX16" fmla="*/ 80956 w 81523"/>
                <a:gd name="connsiteY16" fmla="*/ 49679 h 91977"/>
                <a:gd name="connsiteX17" fmla="*/ 81523 w 81523"/>
                <a:gd name="connsiteY17" fmla="*/ 43245 h 91977"/>
                <a:gd name="connsiteX18" fmla="*/ 81523 w 81523"/>
                <a:gd name="connsiteY18" fmla="*/ 42298 h 91977"/>
                <a:gd name="connsiteX19" fmla="*/ 40762 w 81523"/>
                <a:gd name="connsiteY19" fmla="*/ 95 h 91977"/>
                <a:gd name="connsiteX20" fmla="*/ 40762 w 81523"/>
                <a:gd name="connsiteY20" fmla="*/ 95 h 9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523" h="91977">
                  <a:moveTo>
                    <a:pt x="40762" y="14194"/>
                  </a:moveTo>
                  <a:cubicBezTo>
                    <a:pt x="55799" y="14194"/>
                    <a:pt x="67337" y="26117"/>
                    <a:pt x="67337" y="42204"/>
                  </a:cubicBezTo>
                  <a:lnTo>
                    <a:pt x="66864" y="48639"/>
                  </a:lnTo>
                  <a:cubicBezTo>
                    <a:pt x="63649" y="64820"/>
                    <a:pt x="55704" y="77784"/>
                    <a:pt x="40762" y="77784"/>
                  </a:cubicBezTo>
                  <a:cubicBezTo>
                    <a:pt x="25819" y="77784"/>
                    <a:pt x="17591" y="64157"/>
                    <a:pt x="14659" y="48639"/>
                  </a:cubicBezTo>
                  <a:lnTo>
                    <a:pt x="14186" y="42204"/>
                  </a:lnTo>
                  <a:cubicBezTo>
                    <a:pt x="14186" y="19872"/>
                    <a:pt x="31304" y="14194"/>
                    <a:pt x="40762" y="14194"/>
                  </a:cubicBezTo>
                  <a:moveTo>
                    <a:pt x="40762" y="0"/>
                  </a:moveTo>
                  <a:cubicBezTo>
                    <a:pt x="20523" y="0"/>
                    <a:pt x="0" y="14478"/>
                    <a:pt x="0" y="42204"/>
                  </a:cubicBezTo>
                  <a:lnTo>
                    <a:pt x="0" y="43245"/>
                  </a:lnTo>
                  <a:lnTo>
                    <a:pt x="473" y="49679"/>
                  </a:lnTo>
                  <a:lnTo>
                    <a:pt x="473" y="50531"/>
                  </a:lnTo>
                  <a:lnTo>
                    <a:pt x="662" y="51288"/>
                  </a:lnTo>
                  <a:cubicBezTo>
                    <a:pt x="5485" y="76743"/>
                    <a:pt x="20428" y="91978"/>
                    <a:pt x="40762" y="91978"/>
                  </a:cubicBezTo>
                  <a:cubicBezTo>
                    <a:pt x="50314" y="91978"/>
                    <a:pt x="73390" y="88004"/>
                    <a:pt x="80767" y="51477"/>
                  </a:cubicBezTo>
                  <a:lnTo>
                    <a:pt x="80956" y="50626"/>
                  </a:lnTo>
                  <a:lnTo>
                    <a:pt x="80956" y="49679"/>
                  </a:lnTo>
                  <a:lnTo>
                    <a:pt x="81523" y="43245"/>
                  </a:lnTo>
                  <a:lnTo>
                    <a:pt x="81523" y="42298"/>
                  </a:lnTo>
                  <a:cubicBezTo>
                    <a:pt x="81523" y="18642"/>
                    <a:pt x="63649" y="95"/>
                    <a:pt x="40762" y="95"/>
                  </a:cubicBezTo>
                  <a:lnTo>
                    <a:pt x="40762" y="95"/>
                  </a:lnTo>
                  <a:close/>
                </a:path>
              </a:pathLst>
            </a:custGeom>
            <a:solidFill>
              <a:schemeClr val="bg1"/>
            </a:solidFill>
            <a:ln w="0"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982CE10C-2AF2-979E-28C9-269A8B7EB6BD}"/>
                </a:ext>
              </a:extLst>
            </p:cNvPr>
            <p:cNvSpPr/>
            <p:nvPr/>
          </p:nvSpPr>
          <p:spPr>
            <a:xfrm>
              <a:off x="742352" y="2958201"/>
              <a:ext cx="35611" cy="129835"/>
            </a:xfrm>
            <a:custGeom>
              <a:avLst/>
              <a:gdLst>
                <a:gd name="connsiteX0" fmla="*/ 1735 w 35611"/>
                <a:gd name="connsiteY0" fmla="*/ 4447 h 129835"/>
                <a:gd name="connsiteX1" fmla="*/ 14597 w 35611"/>
                <a:gd name="connsiteY1" fmla="*/ 0 h 129835"/>
                <a:gd name="connsiteX2" fmla="*/ 35403 w 35611"/>
                <a:gd name="connsiteY2" fmla="*/ 46935 h 129835"/>
                <a:gd name="connsiteX3" fmla="*/ 33512 w 35611"/>
                <a:gd name="connsiteY3" fmla="*/ 126517 h 129835"/>
                <a:gd name="connsiteX4" fmla="*/ 2397 w 35611"/>
                <a:gd name="connsiteY4" fmla="*/ 126517 h 129835"/>
                <a:gd name="connsiteX5" fmla="*/ 316 w 35611"/>
                <a:gd name="connsiteY5" fmla="*/ 51761 h 129835"/>
                <a:gd name="connsiteX6" fmla="*/ 1735 w 35611"/>
                <a:gd name="connsiteY6" fmla="*/ 4447 h 12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11" h="129835">
                  <a:moveTo>
                    <a:pt x="1735" y="4447"/>
                  </a:moveTo>
                  <a:lnTo>
                    <a:pt x="14597" y="0"/>
                  </a:lnTo>
                  <a:lnTo>
                    <a:pt x="35403" y="46935"/>
                  </a:lnTo>
                  <a:cubicBezTo>
                    <a:pt x="35403" y="46935"/>
                    <a:pt x="36538" y="123300"/>
                    <a:pt x="33512" y="126517"/>
                  </a:cubicBezTo>
                  <a:cubicBezTo>
                    <a:pt x="30485" y="129734"/>
                    <a:pt x="11476" y="132005"/>
                    <a:pt x="2397" y="126517"/>
                  </a:cubicBezTo>
                  <a:cubicBezTo>
                    <a:pt x="-1197" y="118474"/>
                    <a:pt x="316" y="51761"/>
                    <a:pt x="316" y="51761"/>
                  </a:cubicBezTo>
                  <a:cubicBezTo>
                    <a:pt x="316" y="51761"/>
                    <a:pt x="12043" y="35864"/>
                    <a:pt x="1735" y="4447"/>
                  </a:cubicBezTo>
                  <a:close/>
                </a:path>
              </a:pathLst>
            </a:custGeom>
            <a:solidFill>
              <a:schemeClr val="bg1"/>
            </a:solidFill>
            <a:ln w="0"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D61D56B5-C6D2-39B4-7E4B-C20B649D847D}"/>
                </a:ext>
              </a:extLst>
            </p:cNvPr>
            <p:cNvSpPr/>
            <p:nvPr/>
          </p:nvSpPr>
          <p:spPr>
            <a:xfrm>
              <a:off x="788612" y="2957444"/>
              <a:ext cx="35989" cy="130686"/>
            </a:xfrm>
            <a:custGeom>
              <a:avLst/>
              <a:gdLst>
                <a:gd name="connsiteX0" fmla="*/ 34066 w 35989"/>
                <a:gd name="connsiteY0" fmla="*/ 4637 h 130686"/>
                <a:gd name="connsiteX1" fmla="*/ 21204 w 35989"/>
                <a:gd name="connsiteY1" fmla="*/ 0 h 130686"/>
                <a:gd name="connsiteX2" fmla="*/ 208 w 35989"/>
                <a:gd name="connsiteY2" fmla="*/ 47787 h 130686"/>
                <a:gd name="connsiteX3" fmla="*/ 2100 w 35989"/>
                <a:gd name="connsiteY3" fmla="*/ 127369 h 130686"/>
                <a:gd name="connsiteX4" fmla="*/ 33877 w 35989"/>
                <a:gd name="connsiteY4" fmla="*/ 127369 h 130686"/>
                <a:gd name="connsiteX5" fmla="*/ 35390 w 35989"/>
                <a:gd name="connsiteY5" fmla="*/ 52613 h 130686"/>
                <a:gd name="connsiteX6" fmla="*/ 34161 w 35989"/>
                <a:gd name="connsiteY6" fmla="*/ 4731 h 130686"/>
                <a:gd name="connsiteX7" fmla="*/ 34066 w 35989"/>
                <a:gd name="connsiteY7" fmla="*/ 4731 h 13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9" h="130686">
                  <a:moveTo>
                    <a:pt x="34066" y="4637"/>
                  </a:moveTo>
                  <a:lnTo>
                    <a:pt x="21204" y="0"/>
                  </a:lnTo>
                  <a:lnTo>
                    <a:pt x="208" y="47787"/>
                  </a:lnTo>
                  <a:cubicBezTo>
                    <a:pt x="208" y="47787"/>
                    <a:pt x="-926" y="124151"/>
                    <a:pt x="2100" y="127369"/>
                  </a:cubicBezTo>
                  <a:cubicBezTo>
                    <a:pt x="5126" y="130586"/>
                    <a:pt x="24703" y="132857"/>
                    <a:pt x="33877" y="127369"/>
                  </a:cubicBezTo>
                  <a:cubicBezTo>
                    <a:pt x="37471" y="119325"/>
                    <a:pt x="35390" y="52613"/>
                    <a:pt x="35390" y="52613"/>
                  </a:cubicBezTo>
                  <a:cubicBezTo>
                    <a:pt x="35390" y="52613"/>
                    <a:pt x="23852" y="36148"/>
                    <a:pt x="34161" y="4731"/>
                  </a:cubicBezTo>
                  <a:lnTo>
                    <a:pt x="34066" y="4731"/>
                  </a:lnTo>
                  <a:close/>
                </a:path>
              </a:pathLst>
            </a:custGeom>
            <a:solidFill>
              <a:schemeClr val="bg1"/>
            </a:solidFill>
            <a:ln w="0"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25F5C3B5-C38D-EA66-7B94-E0365001387E}"/>
                </a:ext>
              </a:extLst>
            </p:cNvPr>
            <p:cNvSpPr/>
            <p:nvPr/>
          </p:nvSpPr>
          <p:spPr>
            <a:xfrm>
              <a:off x="1394002" y="3276811"/>
              <a:ext cx="23832" cy="14856"/>
            </a:xfrm>
            <a:custGeom>
              <a:avLst/>
              <a:gdLst>
                <a:gd name="connsiteX0" fmla="*/ 0 w 23832"/>
                <a:gd name="connsiteY0" fmla="*/ 0 h 14856"/>
                <a:gd name="connsiteX1" fmla="*/ 23833 w 23832"/>
                <a:gd name="connsiteY1" fmla="*/ 0 h 14856"/>
                <a:gd name="connsiteX2" fmla="*/ 23833 w 23832"/>
                <a:gd name="connsiteY2" fmla="*/ 14857 h 14856"/>
                <a:gd name="connsiteX3" fmla="*/ 0 w 23832"/>
                <a:gd name="connsiteY3" fmla="*/ 14857 h 14856"/>
              </a:gdLst>
              <a:ahLst/>
              <a:cxnLst>
                <a:cxn ang="0">
                  <a:pos x="connsiteX0" y="connsiteY0"/>
                </a:cxn>
                <a:cxn ang="0">
                  <a:pos x="connsiteX1" y="connsiteY1"/>
                </a:cxn>
                <a:cxn ang="0">
                  <a:pos x="connsiteX2" y="connsiteY2"/>
                </a:cxn>
                <a:cxn ang="0">
                  <a:pos x="connsiteX3" y="connsiteY3"/>
                </a:cxn>
              </a:cxnLst>
              <a:rect l="l" t="t" r="r" b="b"/>
              <a:pathLst>
                <a:path w="23832" h="14856">
                  <a:moveTo>
                    <a:pt x="0" y="0"/>
                  </a:moveTo>
                  <a:lnTo>
                    <a:pt x="23833" y="0"/>
                  </a:lnTo>
                  <a:lnTo>
                    <a:pt x="23833" y="14857"/>
                  </a:lnTo>
                  <a:lnTo>
                    <a:pt x="0" y="14857"/>
                  </a:lnTo>
                  <a:close/>
                </a:path>
              </a:pathLst>
            </a:custGeom>
            <a:solidFill>
              <a:schemeClr val="bg1"/>
            </a:solidFill>
            <a:ln w="0"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6BFCC82E-9474-374C-4D36-31F19006CA67}"/>
                </a:ext>
              </a:extLst>
            </p:cNvPr>
            <p:cNvSpPr/>
            <p:nvPr/>
          </p:nvSpPr>
          <p:spPr>
            <a:xfrm>
              <a:off x="1508437" y="3276811"/>
              <a:ext cx="23832" cy="14856"/>
            </a:xfrm>
            <a:custGeom>
              <a:avLst/>
              <a:gdLst>
                <a:gd name="connsiteX0" fmla="*/ 0 w 23832"/>
                <a:gd name="connsiteY0" fmla="*/ 0 h 14856"/>
                <a:gd name="connsiteX1" fmla="*/ 23833 w 23832"/>
                <a:gd name="connsiteY1" fmla="*/ 0 h 14856"/>
                <a:gd name="connsiteX2" fmla="*/ 23833 w 23832"/>
                <a:gd name="connsiteY2" fmla="*/ 14857 h 14856"/>
                <a:gd name="connsiteX3" fmla="*/ 0 w 23832"/>
                <a:gd name="connsiteY3" fmla="*/ 14857 h 14856"/>
              </a:gdLst>
              <a:ahLst/>
              <a:cxnLst>
                <a:cxn ang="0">
                  <a:pos x="connsiteX0" y="connsiteY0"/>
                </a:cxn>
                <a:cxn ang="0">
                  <a:pos x="connsiteX1" y="connsiteY1"/>
                </a:cxn>
                <a:cxn ang="0">
                  <a:pos x="connsiteX2" y="connsiteY2"/>
                </a:cxn>
                <a:cxn ang="0">
                  <a:pos x="connsiteX3" y="connsiteY3"/>
                </a:cxn>
              </a:cxnLst>
              <a:rect l="l" t="t" r="r" b="b"/>
              <a:pathLst>
                <a:path w="23832" h="14856">
                  <a:moveTo>
                    <a:pt x="0" y="0"/>
                  </a:moveTo>
                  <a:lnTo>
                    <a:pt x="23833" y="0"/>
                  </a:lnTo>
                  <a:lnTo>
                    <a:pt x="23833" y="14857"/>
                  </a:lnTo>
                  <a:lnTo>
                    <a:pt x="0" y="14857"/>
                  </a:lnTo>
                  <a:close/>
                </a:path>
              </a:pathLst>
            </a:custGeom>
            <a:solidFill>
              <a:schemeClr val="bg1"/>
            </a:solidFill>
            <a:ln w="0"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E96A540B-422E-C15F-25B2-26D1C0AD434D}"/>
                </a:ext>
              </a:extLst>
            </p:cNvPr>
            <p:cNvSpPr/>
            <p:nvPr/>
          </p:nvSpPr>
          <p:spPr>
            <a:xfrm>
              <a:off x="1348228" y="3090111"/>
              <a:ext cx="232080" cy="66333"/>
            </a:xfrm>
            <a:custGeom>
              <a:avLst/>
              <a:gdLst>
                <a:gd name="connsiteX0" fmla="*/ 115948 w 232080"/>
                <a:gd name="connsiteY0" fmla="*/ 66239 h 66333"/>
                <a:gd name="connsiteX1" fmla="*/ 0 w 232080"/>
                <a:gd name="connsiteY1" fmla="*/ 46462 h 66333"/>
                <a:gd name="connsiteX2" fmla="*/ 51070 w 232080"/>
                <a:gd name="connsiteY2" fmla="*/ 0 h 66333"/>
                <a:gd name="connsiteX3" fmla="*/ 51070 w 232080"/>
                <a:gd name="connsiteY3" fmla="*/ 11923 h 66333"/>
                <a:gd name="connsiteX4" fmla="*/ 12389 w 232080"/>
                <a:gd name="connsiteY4" fmla="*/ 44853 h 66333"/>
                <a:gd name="connsiteX5" fmla="*/ 115948 w 232080"/>
                <a:gd name="connsiteY5" fmla="*/ 54316 h 66333"/>
                <a:gd name="connsiteX6" fmla="*/ 219129 w 232080"/>
                <a:gd name="connsiteY6" fmla="*/ 44948 h 66333"/>
                <a:gd name="connsiteX7" fmla="*/ 184042 w 232080"/>
                <a:gd name="connsiteY7" fmla="*/ 13626 h 66333"/>
                <a:gd name="connsiteX8" fmla="*/ 184042 w 232080"/>
                <a:gd name="connsiteY8" fmla="*/ 1703 h 66333"/>
                <a:gd name="connsiteX9" fmla="*/ 231329 w 232080"/>
                <a:gd name="connsiteY9" fmla="*/ 42488 h 66333"/>
                <a:gd name="connsiteX10" fmla="*/ 231140 w 232080"/>
                <a:gd name="connsiteY10" fmla="*/ 49585 h 66333"/>
                <a:gd name="connsiteX11" fmla="*/ 116043 w 232080"/>
                <a:gd name="connsiteY11" fmla="*/ 66334 h 66333"/>
                <a:gd name="connsiteX12" fmla="*/ 115948 w 232080"/>
                <a:gd name="connsiteY12" fmla="*/ 66334 h 6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080" h="66333">
                  <a:moveTo>
                    <a:pt x="115948" y="66239"/>
                  </a:moveTo>
                  <a:cubicBezTo>
                    <a:pt x="72633" y="66239"/>
                    <a:pt x="0" y="63684"/>
                    <a:pt x="0" y="46462"/>
                  </a:cubicBezTo>
                  <a:cubicBezTo>
                    <a:pt x="0" y="35580"/>
                    <a:pt x="21752" y="0"/>
                    <a:pt x="51070" y="0"/>
                  </a:cubicBezTo>
                  <a:lnTo>
                    <a:pt x="51070" y="11923"/>
                  </a:lnTo>
                  <a:cubicBezTo>
                    <a:pt x="30737" y="11923"/>
                    <a:pt x="15226" y="36905"/>
                    <a:pt x="12389" y="44853"/>
                  </a:cubicBezTo>
                  <a:cubicBezTo>
                    <a:pt x="21185" y="49112"/>
                    <a:pt x="59204" y="54316"/>
                    <a:pt x="115948" y="54316"/>
                  </a:cubicBezTo>
                  <a:cubicBezTo>
                    <a:pt x="172693" y="54316"/>
                    <a:pt x="209861" y="49206"/>
                    <a:pt x="219129" y="44948"/>
                  </a:cubicBezTo>
                  <a:cubicBezTo>
                    <a:pt x="213455" y="36242"/>
                    <a:pt x="190662" y="13910"/>
                    <a:pt x="184042" y="13626"/>
                  </a:cubicBezTo>
                  <a:lnTo>
                    <a:pt x="184042" y="1703"/>
                  </a:lnTo>
                  <a:cubicBezTo>
                    <a:pt x="198228" y="1703"/>
                    <a:pt x="227925" y="34255"/>
                    <a:pt x="231329" y="42488"/>
                  </a:cubicBezTo>
                  <a:cubicBezTo>
                    <a:pt x="232653" y="45800"/>
                    <a:pt x="231991" y="48165"/>
                    <a:pt x="231140" y="49585"/>
                  </a:cubicBezTo>
                  <a:cubicBezTo>
                    <a:pt x="223101" y="64063"/>
                    <a:pt x="156615" y="66334"/>
                    <a:pt x="116043" y="66334"/>
                  </a:cubicBezTo>
                  <a:lnTo>
                    <a:pt x="115948" y="66334"/>
                  </a:lnTo>
                  <a:close/>
                </a:path>
              </a:pathLst>
            </a:custGeom>
            <a:solidFill>
              <a:schemeClr val="bg1"/>
            </a:solidFill>
            <a:ln w="0"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F8AB5F00-ADA9-1782-986A-B11D13AE279B}"/>
                </a:ext>
              </a:extLst>
            </p:cNvPr>
            <p:cNvSpPr/>
            <p:nvPr/>
          </p:nvSpPr>
          <p:spPr>
            <a:xfrm>
              <a:off x="1348228" y="3130517"/>
              <a:ext cx="231896" cy="83082"/>
            </a:xfrm>
            <a:custGeom>
              <a:avLst/>
              <a:gdLst>
                <a:gd name="connsiteX0" fmla="*/ 115948 w 231896"/>
                <a:gd name="connsiteY0" fmla="*/ 83083 h 83082"/>
                <a:gd name="connsiteX1" fmla="*/ 0 w 231896"/>
                <a:gd name="connsiteY1" fmla="*/ 63306 h 83082"/>
                <a:gd name="connsiteX2" fmla="*/ 0 w 231896"/>
                <a:gd name="connsiteY2" fmla="*/ 5962 h 83082"/>
                <a:gd name="connsiteX3" fmla="*/ 5958 w 231896"/>
                <a:gd name="connsiteY3" fmla="*/ 0 h 83082"/>
                <a:gd name="connsiteX4" fmla="*/ 11538 w 231896"/>
                <a:gd name="connsiteY4" fmla="*/ 3880 h 83082"/>
                <a:gd name="connsiteX5" fmla="*/ 115948 w 231896"/>
                <a:gd name="connsiteY5" fmla="*/ 13816 h 83082"/>
                <a:gd name="connsiteX6" fmla="*/ 220359 w 231896"/>
                <a:gd name="connsiteY6" fmla="*/ 3880 h 83082"/>
                <a:gd name="connsiteX7" fmla="*/ 225938 w 231896"/>
                <a:gd name="connsiteY7" fmla="*/ 0 h 83082"/>
                <a:gd name="connsiteX8" fmla="*/ 231897 w 231896"/>
                <a:gd name="connsiteY8" fmla="*/ 5962 h 83082"/>
                <a:gd name="connsiteX9" fmla="*/ 231897 w 231896"/>
                <a:gd name="connsiteY9" fmla="*/ 63306 h 83082"/>
                <a:gd name="connsiteX10" fmla="*/ 115948 w 231896"/>
                <a:gd name="connsiteY10" fmla="*/ 83083 h 83082"/>
                <a:gd name="connsiteX11" fmla="*/ 115948 w 231896"/>
                <a:gd name="connsiteY11" fmla="*/ 83083 h 83082"/>
                <a:gd name="connsiteX12" fmla="*/ 11916 w 231896"/>
                <a:gd name="connsiteY12" fmla="*/ 61413 h 83082"/>
                <a:gd name="connsiteX13" fmla="*/ 115948 w 231896"/>
                <a:gd name="connsiteY13" fmla="*/ 71160 h 83082"/>
                <a:gd name="connsiteX14" fmla="*/ 219980 w 231896"/>
                <a:gd name="connsiteY14" fmla="*/ 61413 h 83082"/>
                <a:gd name="connsiteX15" fmla="*/ 219980 w 231896"/>
                <a:gd name="connsiteY15" fmla="*/ 16276 h 83082"/>
                <a:gd name="connsiteX16" fmla="*/ 115948 w 231896"/>
                <a:gd name="connsiteY16" fmla="*/ 25739 h 83082"/>
                <a:gd name="connsiteX17" fmla="*/ 11916 w 231896"/>
                <a:gd name="connsiteY17" fmla="*/ 16276 h 83082"/>
                <a:gd name="connsiteX18" fmla="*/ 11916 w 231896"/>
                <a:gd name="connsiteY18" fmla="*/ 61413 h 8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96" h="83082">
                  <a:moveTo>
                    <a:pt x="115948" y="83083"/>
                  </a:moveTo>
                  <a:cubicBezTo>
                    <a:pt x="72633" y="83083"/>
                    <a:pt x="0" y="80528"/>
                    <a:pt x="0" y="63306"/>
                  </a:cubicBezTo>
                  <a:lnTo>
                    <a:pt x="0" y="5962"/>
                  </a:lnTo>
                  <a:cubicBezTo>
                    <a:pt x="0" y="2650"/>
                    <a:pt x="2648" y="0"/>
                    <a:pt x="5958" y="0"/>
                  </a:cubicBezTo>
                  <a:cubicBezTo>
                    <a:pt x="8512" y="0"/>
                    <a:pt x="10687" y="1609"/>
                    <a:pt x="11538" y="3880"/>
                  </a:cubicBezTo>
                  <a:cubicBezTo>
                    <a:pt x="18347" y="8138"/>
                    <a:pt x="57028" y="13816"/>
                    <a:pt x="115948" y="13816"/>
                  </a:cubicBezTo>
                  <a:cubicBezTo>
                    <a:pt x="174868" y="13816"/>
                    <a:pt x="213549" y="8138"/>
                    <a:pt x="220359" y="3880"/>
                  </a:cubicBezTo>
                  <a:cubicBezTo>
                    <a:pt x="221210" y="1609"/>
                    <a:pt x="223385" y="0"/>
                    <a:pt x="225938" y="0"/>
                  </a:cubicBezTo>
                  <a:cubicBezTo>
                    <a:pt x="229249" y="0"/>
                    <a:pt x="231897" y="2650"/>
                    <a:pt x="231897" y="5962"/>
                  </a:cubicBezTo>
                  <a:lnTo>
                    <a:pt x="231897" y="63306"/>
                  </a:lnTo>
                  <a:cubicBezTo>
                    <a:pt x="231897" y="80528"/>
                    <a:pt x="159263" y="83083"/>
                    <a:pt x="115948" y="83083"/>
                  </a:cubicBezTo>
                  <a:lnTo>
                    <a:pt x="115948" y="83083"/>
                  </a:lnTo>
                  <a:close/>
                  <a:moveTo>
                    <a:pt x="11916" y="61413"/>
                  </a:moveTo>
                  <a:cubicBezTo>
                    <a:pt x="19672" y="65671"/>
                    <a:pt x="58069" y="71160"/>
                    <a:pt x="115948" y="71160"/>
                  </a:cubicBezTo>
                  <a:cubicBezTo>
                    <a:pt x="173828" y="71160"/>
                    <a:pt x="212131" y="65671"/>
                    <a:pt x="219980" y="61413"/>
                  </a:cubicBezTo>
                  <a:lnTo>
                    <a:pt x="219980" y="16276"/>
                  </a:lnTo>
                  <a:cubicBezTo>
                    <a:pt x="197566" y="24319"/>
                    <a:pt x="148482" y="25739"/>
                    <a:pt x="115948" y="25739"/>
                  </a:cubicBezTo>
                  <a:cubicBezTo>
                    <a:pt x="83415" y="25739"/>
                    <a:pt x="34425" y="24319"/>
                    <a:pt x="11916" y="16276"/>
                  </a:cubicBezTo>
                  <a:lnTo>
                    <a:pt x="11916" y="61413"/>
                  </a:lnTo>
                  <a:close/>
                </a:path>
              </a:pathLst>
            </a:custGeom>
            <a:solidFill>
              <a:schemeClr val="bg1"/>
            </a:solidFill>
            <a:ln w="0"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233082E2-5822-1102-5C5F-777AF3F466A1}"/>
                </a:ext>
              </a:extLst>
            </p:cNvPr>
            <p:cNvSpPr/>
            <p:nvPr/>
          </p:nvSpPr>
          <p:spPr>
            <a:xfrm>
              <a:off x="1348985" y="3161839"/>
              <a:ext cx="230856" cy="23183"/>
            </a:xfrm>
            <a:custGeom>
              <a:avLst/>
              <a:gdLst>
                <a:gd name="connsiteX0" fmla="*/ 115948 w 230856"/>
                <a:gd name="connsiteY0" fmla="*/ 23089 h 23183"/>
                <a:gd name="connsiteX1" fmla="*/ 0 w 230856"/>
                <a:gd name="connsiteY1" fmla="*/ 3312 h 23183"/>
                <a:gd name="connsiteX2" fmla="*/ 11916 w 230856"/>
                <a:gd name="connsiteY2" fmla="*/ 3312 h 23183"/>
                <a:gd name="connsiteX3" fmla="*/ 10971 w 230856"/>
                <a:gd name="connsiteY3" fmla="*/ 757 h 23183"/>
                <a:gd name="connsiteX4" fmla="*/ 115854 w 230856"/>
                <a:gd name="connsiteY4" fmla="*/ 11166 h 23183"/>
                <a:gd name="connsiteX5" fmla="*/ 220926 w 230856"/>
                <a:gd name="connsiteY5" fmla="*/ 0 h 23183"/>
                <a:gd name="connsiteX6" fmla="*/ 230856 w 230856"/>
                <a:gd name="connsiteY6" fmla="*/ 6624 h 23183"/>
                <a:gd name="connsiteX7" fmla="*/ 115854 w 230856"/>
                <a:gd name="connsiteY7" fmla="*/ 23184 h 23183"/>
                <a:gd name="connsiteX8" fmla="*/ 115854 w 230856"/>
                <a:gd name="connsiteY8" fmla="*/ 23184 h 23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856" h="23183">
                  <a:moveTo>
                    <a:pt x="115948" y="23089"/>
                  </a:moveTo>
                  <a:cubicBezTo>
                    <a:pt x="72633" y="23089"/>
                    <a:pt x="0" y="20534"/>
                    <a:pt x="0" y="3312"/>
                  </a:cubicBezTo>
                  <a:lnTo>
                    <a:pt x="11916" y="3312"/>
                  </a:lnTo>
                  <a:cubicBezTo>
                    <a:pt x="11916" y="1893"/>
                    <a:pt x="11254" y="1041"/>
                    <a:pt x="10971" y="757"/>
                  </a:cubicBezTo>
                  <a:cubicBezTo>
                    <a:pt x="15983" y="5110"/>
                    <a:pt x="55232" y="11166"/>
                    <a:pt x="115854" y="11166"/>
                  </a:cubicBezTo>
                  <a:cubicBezTo>
                    <a:pt x="185271" y="11166"/>
                    <a:pt x="217143" y="4258"/>
                    <a:pt x="220926" y="0"/>
                  </a:cubicBezTo>
                  <a:lnTo>
                    <a:pt x="230856" y="6624"/>
                  </a:lnTo>
                  <a:cubicBezTo>
                    <a:pt x="221493" y="21007"/>
                    <a:pt x="154818" y="23184"/>
                    <a:pt x="115854" y="23184"/>
                  </a:cubicBezTo>
                  <a:lnTo>
                    <a:pt x="115854" y="23184"/>
                  </a:lnTo>
                  <a:close/>
                </a:path>
              </a:pathLst>
            </a:custGeom>
            <a:solidFill>
              <a:schemeClr val="bg1"/>
            </a:solidFill>
            <a:ln w="0"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070C7B36-12E8-99AF-C3A5-9CA25B0EC0A4}"/>
                </a:ext>
              </a:extLst>
            </p:cNvPr>
            <p:cNvSpPr/>
            <p:nvPr/>
          </p:nvSpPr>
          <p:spPr>
            <a:xfrm>
              <a:off x="1502479" y="3274315"/>
              <a:ext cx="35843" cy="23314"/>
            </a:xfrm>
            <a:custGeom>
              <a:avLst/>
              <a:gdLst>
                <a:gd name="connsiteX0" fmla="*/ 29791 w 35843"/>
                <a:gd name="connsiteY0" fmla="*/ 23314 h 23314"/>
                <a:gd name="connsiteX1" fmla="*/ 5958 w 35843"/>
                <a:gd name="connsiteY1" fmla="*/ 23314 h 23314"/>
                <a:gd name="connsiteX2" fmla="*/ 0 w 35843"/>
                <a:gd name="connsiteY2" fmla="*/ 17353 h 23314"/>
                <a:gd name="connsiteX3" fmla="*/ 0 w 35843"/>
                <a:gd name="connsiteY3" fmla="*/ 7795 h 23314"/>
                <a:gd name="connsiteX4" fmla="*/ 5674 w 35843"/>
                <a:gd name="connsiteY4" fmla="*/ 1834 h 23314"/>
                <a:gd name="connsiteX5" fmla="*/ 29223 w 35843"/>
                <a:gd name="connsiteY5" fmla="*/ 36 h 23314"/>
                <a:gd name="connsiteX6" fmla="*/ 33858 w 35843"/>
                <a:gd name="connsiteY6" fmla="*/ 1550 h 23314"/>
                <a:gd name="connsiteX7" fmla="*/ 35844 w 35843"/>
                <a:gd name="connsiteY7" fmla="*/ 5997 h 23314"/>
                <a:gd name="connsiteX8" fmla="*/ 35844 w 35843"/>
                <a:gd name="connsiteY8" fmla="*/ 17353 h 23314"/>
                <a:gd name="connsiteX9" fmla="*/ 29885 w 35843"/>
                <a:gd name="connsiteY9" fmla="*/ 23314 h 23314"/>
                <a:gd name="connsiteX10" fmla="*/ 29791 w 35843"/>
                <a:gd name="connsiteY10" fmla="*/ 23314 h 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43" h="23314">
                  <a:moveTo>
                    <a:pt x="29791" y="23314"/>
                  </a:moveTo>
                  <a:lnTo>
                    <a:pt x="5958" y="23314"/>
                  </a:lnTo>
                  <a:cubicBezTo>
                    <a:pt x="2648" y="23314"/>
                    <a:pt x="0" y="20665"/>
                    <a:pt x="0" y="17353"/>
                  </a:cubicBezTo>
                  <a:lnTo>
                    <a:pt x="0" y="7795"/>
                  </a:lnTo>
                  <a:cubicBezTo>
                    <a:pt x="0" y="4578"/>
                    <a:pt x="2459" y="2023"/>
                    <a:pt x="5674" y="1834"/>
                  </a:cubicBezTo>
                  <a:cubicBezTo>
                    <a:pt x="14186" y="1361"/>
                    <a:pt x="22036" y="793"/>
                    <a:pt x="29223" y="36"/>
                  </a:cubicBezTo>
                  <a:cubicBezTo>
                    <a:pt x="30926" y="-153"/>
                    <a:pt x="32534" y="414"/>
                    <a:pt x="33858" y="1550"/>
                  </a:cubicBezTo>
                  <a:cubicBezTo>
                    <a:pt x="35087" y="2685"/>
                    <a:pt x="35844" y="4294"/>
                    <a:pt x="35844" y="5997"/>
                  </a:cubicBezTo>
                  <a:lnTo>
                    <a:pt x="35844" y="17353"/>
                  </a:lnTo>
                  <a:cubicBezTo>
                    <a:pt x="35844" y="20665"/>
                    <a:pt x="33196" y="23314"/>
                    <a:pt x="29885" y="23314"/>
                  </a:cubicBezTo>
                  <a:lnTo>
                    <a:pt x="29791" y="23314"/>
                  </a:lnTo>
                  <a:close/>
                </a:path>
              </a:pathLst>
            </a:custGeom>
            <a:solidFill>
              <a:schemeClr val="bg1"/>
            </a:solidFill>
            <a:ln w="0"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A803AC11-4EB3-7C5F-883B-68AD187B678D}"/>
                </a:ext>
              </a:extLst>
            </p:cNvPr>
            <p:cNvSpPr/>
            <p:nvPr/>
          </p:nvSpPr>
          <p:spPr>
            <a:xfrm>
              <a:off x="1388044" y="3274126"/>
              <a:ext cx="35749" cy="23503"/>
            </a:xfrm>
            <a:custGeom>
              <a:avLst/>
              <a:gdLst>
                <a:gd name="connsiteX0" fmla="*/ 29791 w 35749"/>
                <a:gd name="connsiteY0" fmla="*/ 23503 h 23503"/>
                <a:gd name="connsiteX1" fmla="*/ 5958 w 35749"/>
                <a:gd name="connsiteY1" fmla="*/ 23503 h 23503"/>
                <a:gd name="connsiteX2" fmla="*/ 0 w 35749"/>
                <a:gd name="connsiteY2" fmla="*/ 17542 h 23503"/>
                <a:gd name="connsiteX3" fmla="*/ 0 w 35749"/>
                <a:gd name="connsiteY3" fmla="*/ 5997 h 23503"/>
                <a:gd name="connsiteX4" fmla="*/ 1986 w 35749"/>
                <a:gd name="connsiteY4" fmla="*/ 1550 h 23503"/>
                <a:gd name="connsiteX5" fmla="*/ 6620 w 35749"/>
                <a:gd name="connsiteY5" fmla="*/ 36 h 23503"/>
                <a:gd name="connsiteX6" fmla="*/ 30169 w 35749"/>
                <a:gd name="connsiteY6" fmla="*/ 1928 h 23503"/>
                <a:gd name="connsiteX7" fmla="*/ 35749 w 35749"/>
                <a:gd name="connsiteY7" fmla="*/ 7890 h 23503"/>
                <a:gd name="connsiteX8" fmla="*/ 35749 w 35749"/>
                <a:gd name="connsiteY8" fmla="*/ 17542 h 23503"/>
                <a:gd name="connsiteX9" fmla="*/ 29791 w 35749"/>
                <a:gd name="connsiteY9" fmla="*/ 23503 h 23503"/>
                <a:gd name="connsiteX10" fmla="*/ 29791 w 35749"/>
                <a:gd name="connsiteY10" fmla="*/ 23503 h 2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49" h="23503">
                  <a:moveTo>
                    <a:pt x="29791" y="23503"/>
                  </a:moveTo>
                  <a:lnTo>
                    <a:pt x="5958" y="23503"/>
                  </a:lnTo>
                  <a:cubicBezTo>
                    <a:pt x="2648" y="23503"/>
                    <a:pt x="0" y="20854"/>
                    <a:pt x="0" y="17542"/>
                  </a:cubicBezTo>
                  <a:lnTo>
                    <a:pt x="0" y="5997"/>
                  </a:lnTo>
                  <a:cubicBezTo>
                    <a:pt x="0" y="4294"/>
                    <a:pt x="757" y="2685"/>
                    <a:pt x="1986" y="1550"/>
                  </a:cubicBezTo>
                  <a:cubicBezTo>
                    <a:pt x="3216" y="414"/>
                    <a:pt x="4918" y="-153"/>
                    <a:pt x="6620" y="36"/>
                  </a:cubicBezTo>
                  <a:cubicBezTo>
                    <a:pt x="13524" y="793"/>
                    <a:pt x="21468" y="1361"/>
                    <a:pt x="30169" y="1928"/>
                  </a:cubicBezTo>
                  <a:cubicBezTo>
                    <a:pt x="33290" y="2118"/>
                    <a:pt x="35749" y="4767"/>
                    <a:pt x="35749" y="7890"/>
                  </a:cubicBezTo>
                  <a:lnTo>
                    <a:pt x="35749" y="17542"/>
                  </a:lnTo>
                  <a:cubicBezTo>
                    <a:pt x="35749" y="20854"/>
                    <a:pt x="33101" y="23503"/>
                    <a:pt x="29791" y="23503"/>
                  </a:cubicBezTo>
                  <a:lnTo>
                    <a:pt x="29791" y="23503"/>
                  </a:lnTo>
                  <a:close/>
                </a:path>
              </a:pathLst>
            </a:custGeom>
            <a:solidFill>
              <a:schemeClr val="bg1"/>
            </a:solidFill>
            <a:ln w="0"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745B9808-D2D4-FB4A-7327-AD4B339C671E}"/>
                </a:ext>
              </a:extLst>
            </p:cNvPr>
            <p:cNvSpPr/>
            <p:nvPr/>
          </p:nvSpPr>
          <p:spPr>
            <a:xfrm>
              <a:off x="1383670" y="3070784"/>
              <a:ext cx="158670" cy="78564"/>
            </a:xfrm>
            <a:custGeom>
              <a:avLst/>
              <a:gdLst>
                <a:gd name="connsiteX0" fmla="*/ 128645 w 158670"/>
                <a:gd name="connsiteY0" fmla="*/ 78564 h 78564"/>
                <a:gd name="connsiteX1" fmla="*/ 128645 w 158670"/>
                <a:gd name="connsiteY1" fmla="*/ 78564 h 78564"/>
                <a:gd name="connsiteX2" fmla="*/ 18655 w 158670"/>
                <a:gd name="connsiteY2" fmla="*/ 76861 h 78564"/>
                <a:gd name="connsiteX3" fmla="*/ 13264 w 158670"/>
                <a:gd name="connsiteY3" fmla="*/ 73265 h 78564"/>
                <a:gd name="connsiteX4" fmla="*/ 497 w 158670"/>
                <a:gd name="connsiteY4" fmla="*/ 44025 h 78564"/>
                <a:gd name="connsiteX5" fmla="*/ 497 w 158670"/>
                <a:gd name="connsiteY5" fmla="*/ 39294 h 78564"/>
                <a:gd name="connsiteX6" fmla="*/ 12413 w 158670"/>
                <a:gd name="connsiteY6" fmla="*/ 11000 h 78564"/>
                <a:gd name="connsiteX7" fmla="*/ 17898 w 158670"/>
                <a:gd name="connsiteY7" fmla="*/ 7310 h 78564"/>
                <a:gd name="connsiteX8" fmla="*/ 130726 w 158670"/>
                <a:gd name="connsiteY8" fmla="*/ 7310 h 78564"/>
                <a:gd name="connsiteX9" fmla="*/ 141223 w 158670"/>
                <a:gd name="connsiteY9" fmla="*/ 875 h 78564"/>
                <a:gd name="connsiteX10" fmla="*/ 146709 w 158670"/>
                <a:gd name="connsiteY10" fmla="*/ 497 h 78564"/>
                <a:gd name="connsiteX11" fmla="*/ 150208 w 158670"/>
                <a:gd name="connsiteY11" fmla="*/ 4755 h 78564"/>
                <a:gd name="connsiteX12" fmla="*/ 158530 w 158670"/>
                <a:gd name="connsiteY12" fmla="*/ 42795 h 78564"/>
                <a:gd name="connsiteX13" fmla="*/ 157301 w 158670"/>
                <a:gd name="connsiteY13" fmla="*/ 47905 h 78564"/>
                <a:gd name="connsiteX14" fmla="*/ 133468 w 158670"/>
                <a:gd name="connsiteY14" fmla="*/ 76388 h 78564"/>
                <a:gd name="connsiteX15" fmla="*/ 128929 w 158670"/>
                <a:gd name="connsiteY15" fmla="*/ 78564 h 78564"/>
                <a:gd name="connsiteX16" fmla="*/ 128645 w 158670"/>
                <a:gd name="connsiteY16" fmla="*/ 78564 h 78564"/>
                <a:gd name="connsiteX17" fmla="*/ 22627 w 158670"/>
                <a:gd name="connsiteY17" fmla="*/ 65033 h 78564"/>
                <a:gd name="connsiteX18" fmla="*/ 125902 w 158670"/>
                <a:gd name="connsiteY18" fmla="*/ 66641 h 78564"/>
                <a:gd name="connsiteX19" fmla="*/ 146047 w 158670"/>
                <a:gd name="connsiteY19" fmla="*/ 42606 h 78564"/>
                <a:gd name="connsiteX20" fmla="*/ 140183 w 158670"/>
                <a:gd name="connsiteY20" fmla="*/ 15637 h 78564"/>
                <a:gd name="connsiteX21" fmla="*/ 135454 w 158670"/>
                <a:gd name="connsiteY21" fmla="*/ 18571 h 78564"/>
                <a:gd name="connsiteX22" fmla="*/ 132333 w 158670"/>
                <a:gd name="connsiteY22" fmla="*/ 19422 h 78564"/>
                <a:gd name="connsiteX23" fmla="*/ 21776 w 158670"/>
                <a:gd name="connsiteY23" fmla="*/ 19422 h 78564"/>
                <a:gd name="connsiteX24" fmla="*/ 12413 w 158670"/>
                <a:gd name="connsiteY24" fmla="*/ 41660 h 78564"/>
                <a:gd name="connsiteX25" fmla="*/ 22627 w 158670"/>
                <a:gd name="connsiteY25" fmla="*/ 65033 h 7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670" h="78564">
                  <a:moveTo>
                    <a:pt x="128645" y="78564"/>
                  </a:moveTo>
                  <a:lnTo>
                    <a:pt x="128645" y="78564"/>
                  </a:lnTo>
                  <a:lnTo>
                    <a:pt x="18655" y="76861"/>
                  </a:lnTo>
                  <a:cubicBezTo>
                    <a:pt x="16290" y="76861"/>
                    <a:pt x="14210" y="75442"/>
                    <a:pt x="13264" y="73265"/>
                  </a:cubicBezTo>
                  <a:lnTo>
                    <a:pt x="497" y="44025"/>
                  </a:lnTo>
                  <a:cubicBezTo>
                    <a:pt x="-166" y="42511"/>
                    <a:pt x="-166" y="40808"/>
                    <a:pt x="497" y="39294"/>
                  </a:cubicBezTo>
                  <a:lnTo>
                    <a:pt x="12413" y="11000"/>
                  </a:lnTo>
                  <a:cubicBezTo>
                    <a:pt x="13359" y="8824"/>
                    <a:pt x="15534" y="7310"/>
                    <a:pt x="17898" y="7310"/>
                  </a:cubicBezTo>
                  <a:lnTo>
                    <a:pt x="130726" y="7310"/>
                  </a:lnTo>
                  <a:lnTo>
                    <a:pt x="141223" y="875"/>
                  </a:lnTo>
                  <a:cubicBezTo>
                    <a:pt x="142831" y="-166"/>
                    <a:pt x="144912" y="-260"/>
                    <a:pt x="146709" y="497"/>
                  </a:cubicBezTo>
                  <a:cubicBezTo>
                    <a:pt x="148506" y="1254"/>
                    <a:pt x="149830" y="2862"/>
                    <a:pt x="150208" y="4755"/>
                  </a:cubicBezTo>
                  <a:lnTo>
                    <a:pt x="158530" y="42795"/>
                  </a:lnTo>
                  <a:cubicBezTo>
                    <a:pt x="158909" y="44593"/>
                    <a:pt x="158530" y="46486"/>
                    <a:pt x="157301" y="47905"/>
                  </a:cubicBezTo>
                  <a:lnTo>
                    <a:pt x="133468" y="76388"/>
                  </a:lnTo>
                  <a:cubicBezTo>
                    <a:pt x="132333" y="77713"/>
                    <a:pt x="130631" y="78564"/>
                    <a:pt x="128929" y="78564"/>
                  </a:cubicBezTo>
                  <a:lnTo>
                    <a:pt x="128645" y="78564"/>
                  </a:lnTo>
                  <a:close/>
                  <a:moveTo>
                    <a:pt x="22627" y="65033"/>
                  </a:moveTo>
                  <a:lnTo>
                    <a:pt x="125902" y="66641"/>
                  </a:lnTo>
                  <a:lnTo>
                    <a:pt x="146047" y="42606"/>
                  </a:lnTo>
                  <a:lnTo>
                    <a:pt x="140183" y="15637"/>
                  </a:lnTo>
                  <a:lnTo>
                    <a:pt x="135454" y="18571"/>
                  </a:lnTo>
                  <a:cubicBezTo>
                    <a:pt x="134509" y="19138"/>
                    <a:pt x="133468" y="19422"/>
                    <a:pt x="132333" y="19422"/>
                  </a:cubicBezTo>
                  <a:lnTo>
                    <a:pt x="21776" y="19422"/>
                  </a:lnTo>
                  <a:lnTo>
                    <a:pt x="12413" y="41660"/>
                  </a:lnTo>
                  <a:cubicBezTo>
                    <a:pt x="12413" y="41660"/>
                    <a:pt x="22627" y="65033"/>
                    <a:pt x="22627" y="65033"/>
                  </a:cubicBezTo>
                  <a:close/>
                </a:path>
              </a:pathLst>
            </a:custGeom>
            <a:solidFill>
              <a:schemeClr val="bg1"/>
            </a:solidFill>
            <a:ln w="0"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C5D47225-A6C9-E291-48EB-BBD3132D1357}"/>
                </a:ext>
              </a:extLst>
            </p:cNvPr>
            <p:cNvSpPr/>
            <p:nvPr/>
          </p:nvSpPr>
          <p:spPr>
            <a:xfrm>
              <a:off x="1354375" y="3097776"/>
              <a:ext cx="220162" cy="52612"/>
            </a:xfrm>
            <a:custGeom>
              <a:avLst/>
              <a:gdLst>
                <a:gd name="connsiteX0" fmla="*/ 178084 w 220162"/>
                <a:gd name="connsiteY0" fmla="*/ 0 h 52612"/>
                <a:gd name="connsiteX1" fmla="*/ 181867 w 220162"/>
                <a:gd name="connsiteY1" fmla="*/ 17222 h 52612"/>
                <a:gd name="connsiteX2" fmla="*/ 161817 w 220162"/>
                <a:gd name="connsiteY2" fmla="*/ 45232 h 52612"/>
                <a:gd name="connsiteX3" fmla="*/ 30169 w 220162"/>
                <a:gd name="connsiteY3" fmla="*/ 44380 h 52612"/>
                <a:gd name="connsiteX4" fmla="*/ 35276 w 220162"/>
                <a:gd name="connsiteY4" fmla="*/ 14762 h 52612"/>
                <a:gd name="connsiteX5" fmla="*/ 41518 w 220162"/>
                <a:gd name="connsiteY5" fmla="*/ 0 h 52612"/>
                <a:gd name="connsiteX6" fmla="*/ 35276 w 220162"/>
                <a:gd name="connsiteY6" fmla="*/ 0 h 52612"/>
                <a:gd name="connsiteX7" fmla="*/ 0 w 220162"/>
                <a:gd name="connsiteY7" fmla="*/ 38797 h 52612"/>
                <a:gd name="connsiteX8" fmla="*/ 109990 w 220162"/>
                <a:gd name="connsiteY8" fmla="*/ 52613 h 52612"/>
                <a:gd name="connsiteX9" fmla="*/ 219980 w 220162"/>
                <a:gd name="connsiteY9" fmla="*/ 38797 h 52612"/>
                <a:gd name="connsiteX10" fmla="*/ 178273 w 220162"/>
                <a:gd name="connsiteY10" fmla="*/ 0 h 52612"/>
                <a:gd name="connsiteX11" fmla="*/ 178084 w 220162"/>
                <a:gd name="connsiteY11" fmla="*/ 0 h 5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62" h="52612">
                  <a:moveTo>
                    <a:pt x="178084" y="0"/>
                  </a:moveTo>
                  <a:lnTo>
                    <a:pt x="181867" y="17222"/>
                  </a:lnTo>
                  <a:lnTo>
                    <a:pt x="161817" y="45232"/>
                  </a:lnTo>
                  <a:lnTo>
                    <a:pt x="30169" y="44380"/>
                  </a:lnTo>
                  <a:lnTo>
                    <a:pt x="35276" y="14762"/>
                  </a:lnTo>
                  <a:lnTo>
                    <a:pt x="41518" y="0"/>
                  </a:lnTo>
                  <a:lnTo>
                    <a:pt x="35276" y="0"/>
                  </a:lnTo>
                  <a:cubicBezTo>
                    <a:pt x="26670" y="0"/>
                    <a:pt x="0" y="31984"/>
                    <a:pt x="0" y="38797"/>
                  </a:cubicBezTo>
                  <a:cubicBezTo>
                    <a:pt x="0" y="46462"/>
                    <a:pt x="49273" y="52613"/>
                    <a:pt x="109990" y="52613"/>
                  </a:cubicBezTo>
                  <a:cubicBezTo>
                    <a:pt x="170707" y="52613"/>
                    <a:pt x="219980" y="46462"/>
                    <a:pt x="219980" y="38797"/>
                  </a:cubicBezTo>
                  <a:cubicBezTo>
                    <a:pt x="222912" y="35864"/>
                    <a:pt x="189716" y="284"/>
                    <a:pt x="178273" y="0"/>
                  </a:cubicBezTo>
                  <a:lnTo>
                    <a:pt x="178084" y="0"/>
                  </a:lnTo>
                  <a:close/>
                </a:path>
              </a:pathLst>
            </a:custGeom>
            <a:solidFill>
              <a:schemeClr val="bg1"/>
            </a:solidFill>
            <a:ln w="0"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6B96C473-CAAC-5395-E521-6950DE64F315}"/>
                </a:ext>
              </a:extLst>
            </p:cNvPr>
            <p:cNvSpPr/>
            <p:nvPr/>
          </p:nvSpPr>
          <p:spPr>
            <a:xfrm>
              <a:off x="1402608" y="3053869"/>
              <a:ext cx="124838" cy="30375"/>
            </a:xfrm>
            <a:custGeom>
              <a:avLst/>
              <a:gdLst>
                <a:gd name="connsiteX0" fmla="*/ 118880 w 124838"/>
                <a:gd name="connsiteY0" fmla="*/ 30375 h 30375"/>
                <a:gd name="connsiteX1" fmla="*/ 5958 w 124838"/>
                <a:gd name="connsiteY1" fmla="*/ 30375 h 30375"/>
                <a:gd name="connsiteX2" fmla="*/ 0 w 124838"/>
                <a:gd name="connsiteY2" fmla="*/ 24414 h 30375"/>
                <a:gd name="connsiteX3" fmla="*/ 0 w 124838"/>
                <a:gd name="connsiteY3" fmla="*/ 5962 h 30375"/>
                <a:gd name="connsiteX4" fmla="*/ 5958 w 124838"/>
                <a:gd name="connsiteY4" fmla="*/ 0 h 30375"/>
                <a:gd name="connsiteX5" fmla="*/ 118880 w 124838"/>
                <a:gd name="connsiteY5" fmla="*/ 0 h 30375"/>
                <a:gd name="connsiteX6" fmla="*/ 124838 w 124838"/>
                <a:gd name="connsiteY6" fmla="*/ 5962 h 30375"/>
                <a:gd name="connsiteX7" fmla="*/ 124838 w 124838"/>
                <a:gd name="connsiteY7" fmla="*/ 24414 h 30375"/>
                <a:gd name="connsiteX8" fmla="*/ 118880 w 124838"/>
                <a:gd name="connsiteY8" fmla="*/ 30375 h 30375"/>
                <a:gd name="connsiteX9" fmla="*/ 11916 w 124838"/>
                <a:gd name="connsiteY9" fmla="*/ 18452 h 30375"/>
                <a:gd name="connsiteX10" fmla="*/ 112922 w 124838"/>
                <a:gd name="connsiteY10" fmla="*/ 18452 h 30375"/>
                <a:gd name="connsiteX11" fmla="*/ 112922 w 124838"/>
                <a:gd name="connsiteY11" fmla="*/ 11923 h 30375"/>
                <a:gd name="connsiteX12" fmla="*/ 11916 w 124838"/>
                <a:gd name="connsiteY12" fmla="*/ 11923 h 30375"/>
                <a:gd name="connsiteX13" fmla="*/ 11916 w 124838"/>
                <a:gd name="connsiteY13" fmla="*/ 18452 h 3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838" h="30375">
                  <a:moveTo>
                    <a:pt x="118880" y="30375"/>
                  </a:moveTo>
                  <a:lnTo>
                    <a:pt x="5958" y="30375"/>
                  </a:lnTo>
                  <a:cubicBezTo>
                    <a:pt x="2648" y="30375"/>
                    <a:pt x="0" y="27726"/>
                    <a:pt x="0" y="24414"/>
                  </a:cubicBezTo>
                  <a:lnTo>
                    <a:pt x="0" y="5962"/>
                  </a:lnTo>
                  <a:cubicBezTo>
                    <a:pt x="0" y="2650"/>
                    <a:pt x="2648" y="0"/>
                    <a:pt x="5958" y="0"/>
                  </a:cubicBezTo>
                  <a:lnTo>
                    <a:pt x="118880" y="0"/>
                  </a:lnTo>
                  <a:cubicBezTo>
                    <a:pt x="122190" y="0"/>
                    <a:pt x="124838" y="2650"/>
                    <a:pt x="124838" y="5962"/>
                  </a:cubicBezTo>
                  <a:lnTo>
                    <a:pt x="124838" y="24414"/>
                  </a:lnTo>
                  <a:cubicBezTo>
                    <a:pt x="124838" y="27726"/>
                    <a:pt x="122190" y="30375"/>
                    <a:pt x="118880" y="30375"/>
                  </a:cubicBezTo>
                  <a:close/>
                  <a:moveTo>
                    <a:pt x="11916" y="18452"/>
                  </a:moveTo>
                  <a:lnTo>
                    <a:pt x="112922" y="18452"/>
                  </a:lnTo>
                  <a:lnTo>
                    <a:pt x="112922" y="11923"/>
                  </a:lnTo>
                  <a:lnTo>
                    <a:pt x="11916" y="11923"/>
                  </a:lnTo>
                  <a:lnTo>
                    <a:pt x="11916" y="18452"/>
                  </a:lnTo>
                  <a:close/>
                </a:path>
              </a:pathLst>
            </a:custGeom>
            <a:solidFill>
              <a:schemeClr val="bg1"/>
            </a:solidFill>
            <a:ln w="0"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71C5F388-9968-F6F4-D4ED-15E6414EDA85}"/>
                </a:ext>
              </a:extLst>
            </p:cNvPr>
            <p:cNvSpPr/>
            <p:nvPr/>
          </p:nvSpPr>
          <p:spPr>
            <a:xfrm>
              <a:off x="1397974" y="3071280"/>
              <a:ext cx="134295" cy="21480"/>
            </a:xfrm>
            <a:custGeom>
              <a:avLst/>
              <a:gdLst>
                <a:gd name="connsiteX0" fmla="*/ 123609 w 134295"/>
                <a:gd name="connsiteY0" fmla="*/ 0 h 21480"/>
                <a:gd name="connsiteX1" fmla="*/ 134296 w 134295"/>
                <a:gd name="connsiteY1" fmla="*/ 10693 h 21480"/>
                <a:gd name="connsiteX2" fmla="*/ 134296 w 134295"/>
                <a:gd name="connsiteY2" fmla="*/ 10788 h 21480"/>
                <a:gd name="connsiteX3" fmla="*/ 123609 w 134295"/>
                <a:gd name="connsiteY3" fmla="*/ 21480 h 21480"/>
                <a:gd name="connsiteX4" fmla="*/ 10687 w 134295"/>
                <a:gd name="connsiteY4" fmla="*/ 21480 h 21480"/>
                <a:gd name="connsiteX5" fmla="*/ 0 w 134295"/>
                <a:gd name="connsiteY5" fmla="*/ 10788 h 21480"/>
                <a:gd name="connsiteX6" fmla="*/ 0 w 134295"/>
                <a:gd name="connsiteY6" fmla="*/ 10693 h 21480"/>
                <a:gd name="connsiteX7" fmla="*/ 10687 w 134295"/>
                <a:gd name="connsiteY7" fmla="*/ 0 h 2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295" h="21480">
                  <a:moveTo>
                    <a:pt x="123609" y="0"/>
                  </a:moveTo>
                  <a:cubicBezTo>
                    <a:pt x="129511" y="0"/>
                    <a:pt x="134296" y="4787"/>
                    <a:pt x="134296" y="10693"/>
                  </a:cubicBezTo>
                  <a:lnTo>
                    <a:pt x="134296" y="10788"/>
                  </a:lnTo>
                  <a:cubicBezTo>
                    <a:pt x="134296" y="16693"/>
                    <a:pt x="129511" y="21480"/>
                    <a:pt x="123609" y="21480"/>
                  </a:cubicBezTo>
                  <a:lnTo>
                    <a:pt x="10687" y="21480"/>
                  </a:lnTo>
                  <a:cubicBezTo>
                    <a:pt x="4785" y="21480"/>
                    <a:pt x="0" y="16693"/>
                    <a:pt x="0" y="10788"/>
                  </a:cubicBezTo>
                  <a:lnTo>
                    <a:pt x="0" y="10693"/>
                  </a:lnTo>
                  <a:cubicBezTo>
                    <a:pt x="0" y="4787"/>
                    <a:pt x="4785" y="0"/>
                    <a:pt x="10687" y="0"/>
                  </a:cubicBezTo>
                  <a:close/>
                </a:path>
              </a:pathLst>
            </a:custGeom>
            <a:solidFill>
              <a:schemeClr val="bg1"/>
            </a:solidFill>
            <a:ln w="0"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3B340E64-A811-EC04-1C3D-F56FFC79573F}"/>
                </a:ext>
              </a:extLst>
            </p:cNvPr>
            <p:cNvSpPr/>
            <p:nvPr/>
          </p:nvSpPr>
          <p:spPr>
            <a:xfrm>
              <a:off x="1350025" y="3203286"/>
              <a:ext cx="228302" cy="77783"/>
            </a:xfrm>
            <a:custGeom>
              <a:avLst/>
              <a:gdLst>
                <a:gd name="connsiteX0" fmla="*/ 227735 w 228302"/>
                <a:gd name="connsiteY0" fmla="*/ 9084 h 77783"/>
                <a:gd name="connsiteX1" fmla="*/ 169572 w 228302"/>
                <a:gd name="connsiteY1" fmla="*/ 16181 h 77783"/>
                <a:gd name="connsiteX2" fmla="*/ 164749 w 228302"/>
                <a:gd name="connsiteY2" fmla="*/ 3596 h 77783"/>
                <a:gd name="connsiteX3" fmla="*/ 178367 w 228302"/>
                <a:gd name="connsiteY3" fmla="*/ 1893 h 77783"/>
                <a:gd name="connsiteX4" fmla="*/ 177516 w 228302"/>
                <a:gd name="connsiteY4" fmla="*/ 662 h 77783"/>
                <a:gd name="connsiteX5" fmla="*/ 62514 w 228302"/>
                <a:gd name="connsiteY5" fmla="*/ 0 h 77783"/>
                <a:gd name="connsiteX6" fmla="*/ 61473 w 228302"/>
                <a:gd name="connsiteY6" fmla="*/ 1609 h 77783"/>
                <a:gd name="connsiteX7" fmla="*/ 64500 w 228302"/>
                <a:gd name="connsiteY7" fmla="*/ 2176 h 77783"/>
                <a:gd name="connsiteX8" fmla="*/ 54853 w 228302"/>
                <a:gd name="connsiteY8" fmla="*/ 15519 h 77783"/>
                <a:gd name="connsiteX9" fmla="*/ 0 w 228302"/>
                <a:gd name="connsiteY9" fmla="*/ 7759 h 77783"/>
                <a:gd name="connsiteX10" fmla="*/ 0 w 228302"/>
                <a:gd name="connsiteY10" fmla="*/ 63968 h 77783"/>
                <a:gd name="connsiteX11" fmla="*/ 114151 w 228302"/>
                <a:gd name="connsiteY11" fmla="*/ 77784 h 77783"/>
                <a:gd name="connsiteX12" fmla="*/ 228303 w 228302"/>
                <a:gd name="connsiteY12" fmla="*/ 63968 h 77783"/>
                <a:gd name="connsiteX13" fmla="*/ 228303 w 228302"/>
                <a:gd name="connsiteY13" fmla="*/ 3217 h 77783"/>
                <a:gd name="connsiteX14" fmla="*/ 227830 w 228302"/>
                <a:gd name="connsiteY14" fmla="*/ 8990 h 77783"/>
                <a:gd name="connsiteX15" fmla="*/ 227830 w 228302"/>
                <a:gd name="connsiteY15" fmla="*/ 8990 h 77783"/>
                <a:gd name="connsiteX16" fmla="*/ 134769 w 228302"/>
                <a:gd name="connsiteY16" fmla="*/ 41163 h 77783"/>
                <a:gd name="connsiteX17" fmla="*/ 130607 w 228302"/>
                <a:gd name="connsiteY17" fmla="*/ 45232 h 77783"/>
                <a:gd name="connsiteX18" fmla="*/ 107058 w 228302"/>
                <a:gd name="connsiteY18" fmla="*/ 45232 h 77783"/>
                <a:gd name="connsiteX19" fmla="*/ 102897 w 228302"/>
                <a:gd name="connsiteY19" fmla="*/ 41163 h 77783"/>
                <a:gd name="connsiteX20" fmla="*/ 102897 w 228302"/>
                <a:gd name="connsiteY20" fmla="*/ 24792 h 77783"/>
                <a:gd name="connsiteX21" fmla="*/ 107058 w 228302"/>
                <a:gd name="connsiteY21" fmla="*/ 20723 h 77783"/>
                <a:gd name="connsiteX22" fmla="*/ 130607 w 228302"/>
                <a:gd name="connsiteY22" fmla="*/ 20723 h 77783"/>
                <a:gd name="connsiteX23" fmla="*/ 134769 w 228302"/>
                <a:gd name="connsiteY23" fmla="*/ 24792 h 77783"/>
                <a:gd name="connsiteX24" fmla="*/ 134769 w 228302"/>
                <a:gd name="connsiteY24" fmla="*/ 41163 h 7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302" h="77783">
                  <a:moveTo>
                    <a:pt x="227735" y="9084"/>
                  </a:moveTo>
                  <a:lnTo>
                    <a:pt x="169572" y="16181"/>
                  </a:lnTo>
                  <a:lnTo>
                    <a:pt x="164749" y="3596"/>
                  </a:lnTo>
                  <a:cubicBezTo>
                    <a:pt x="164749" y="3596"/>
                    <a:pt x="177516" y="2082"/>
                    <a:pt x="178367" y="1893"/>
                  </a:cubicBezTo>
                  <a:lnTo>
                    <a:pt x="177516" y="662"/>
                  </a:lnTo>
                  <a:lnTo>
                    <a:pt x="62514" y="0"/>
                  </a:lnTo>
                  <a:lnTo>
                    <a:pt x="61473" y="1609"/>
                  </a:lnTo>
                  <a:cubicBezTo>
                    <a:pt x="63365" y="1987"/>
                    <a:pt x="64500" y="2176"/>
                    <a:pt x="64500" y="2176"/>
                  </a:cubicBezTo>
                  <a:lnTo>
                    <a:pt x="54853" y="15519"/>
                  </a:lnTo>
                  <a:lnTo>
                    <a:pt x="0" y="7759"/>
                  </a:lnTo>
                  <a:lnTo>
                    <a:pt x="0" y="63968"/>
                  </a:lnTo>
                  <a:cubicBezTo>
                    <a:pt x="0" y="71633"/>
                    <a:pt x="51070" y="77784"/>
                    <a:pt x="114151" y="77784"/>
                  </a:cubicBezTo>
                  <a:cubicBezTo>
                    <a:pt x="177233" y="77784"/>
                    <a:pt x="228303" y="71633"/>
                    <a:pt x="228303" y="63968"/>
                  </a:cubicBezTo>
                  <a:lnTo>
                    <a:pt x="228303" y="3217"/>
                  </a:lnTo>
                  <a:lnTo>
                    <a:pt x="227830" y="8990"/>
                  </a:lnTo>
                  <a:lnTo>
                    <a:pt x="227830" y="8990"/>
                  </a:lnTo>
                  <a:close/>
                  <a:moveTo>
                    <a:pt x="134769" y="41163"/>
                  </a:moveTo>
                  <a:cubicBezTo>
                    <a:pt x="134769" y="43434"/>
                    <a:pt x="132877" y="45232"/>
                    <a:pt x="130607" y="45232"/>
                  </a:cubicBezTo>
                  <a:lnTo>
                    <a:pt x="107058" y="45232"/>
                  </a:lnTo>
                  <a:cubicBezTo>
                    <a:pt x="104789" y="45232"/>
                    <a:pt x="102897" y="43434"/>
                    <a:pt x="102897" y="41163"/>
                  </a:cubicBezTo>
                  <a:lnTo>
                    <a:pt x="102897" y="24792"/>
                  </a:lnTo>
                  <a:cubicBezTo>
                    <a:pt x="102897" y="22521"/>
                    <a:pt x="104789" y="20723"/>
                    <a:pt x="107058" y="20723"/>
                  </a:cubicBezTo>
                  <a:lnTo>
                    <a:pt x="130607" y="20723"/>
                  </a:lnTo>
                  <a:cubicBezTo>
                    <a:pt x="132877" y="20723"/>
                    <a:pt x="134769" y="22521"/>
                    <a:pt x="134769" y="24792"/>
                  </a:cubicBezTo>
                  <a:lnTo>
                    <a:pt x="134769" y="41163"/>
                  </a:lnTo>
                  <a:close/>
                </a:path>
              </a:pathLst>
            </a:custGeom>
            <a:solidFill>
              <a:schemeClr val="bg1"/>
            </a:solidFill>
            <a:ln w="0"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C0050A71-D0BC-9929-9163-46E4AA22415F}"/>
                </a:ext>
              </a:extLst>
            </p:cNvPr>
            <p:cNvSpPr/>
            <p:nvPr/>
          </p:nvSpPr>
          <p:spPr>
            <a:xfrm>
              <a:off x="1354281" y="3192120"/>
              <a:ext cx="2269" cy="25927"/>
            </a:xfrm>
            <a:custGeom>
              <a:avLst/>
              <a:gdLst>
                <a:gd name="connsiteX0" fmla="*/ 0 w 2269"/>
                <a:gd name="connsiteY0" fmla="*/ 0 h 25927"/>
                <a:gd name="connsiteX1" fmla="*/ 2270 w 2269"/>
                <a:gd name="connsiteY1" fmla="*/ 25928 h 25927"/>
              </a:gdLst>
              <a:ahLst/>
              <a:cxnLst>
                <a:cxn ang="0">
                  <a:pos x="connsiteX0" y="connsiteY0"/>
                </a:cxn>
                <a:cxn ang="0">
                  <a:pos x="connsiteX1" y="connsiteY1"/>
                </a:cxn>
              </a:cxnLst>
              <a:rect l="l" t="t" r="r" b="b"/>
              <a:pathLst>
                <a:path w="2269" h="25927">
                  <a:moveTo>
                    <a:pt x="0" y="0"/>
                  </a:moveTo>
                  <a:lnTo>
                    <a:pt x="2270" y="25928"/>
                  </a:lnTo>
                </a:path>
              </a:pathLst>
            </a:custGeom>
            <a:ln w="0"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8770D31A-2E0D-C8CB-56A1-72F29D1C102A}"/>
                </a:ext>
              </a:extLst>
            </p:cNvPr>
            <p:cNvSpPr/>
            <p:nvPr/>
          </p:nvSpPr>
          <p:spPr>
            <a:xfrm rot="-300600">
              <a:off x="1349490" y="3192101"/>
              <a:ext cx="11916" cy="25927"/>
            </a:xfrm>
            <a:custGeom>
              <a:avLst/>
              <a:gdLst>
                <a:gd name="connsiteX0" fmla="*/ 0 w 11916"/>
                <a:gd name="connsiteY0" fmla="*/ 0 h 25927"/>
                <a:gd name="connsiteX1" fmla="*/ 11916 w 11916"/>
                <a:gd name="connsiteY1" fmla="*/ 0 h 25927"/>
                <a:gd name="connsiteX2" fmla="*/ 11916 w 11916"/>
                <a:gd name="connsiteY2" fmla="*/ 25928 h 25927"/>
                <a:gd name="connsiteX3" fmla="*/ 0 w 11916"/>
                <a:gd name="connsiteY3" fmla="*/ 25928 h 25927"/>
              </a:gdLst>
              <a:ahLst/>
              <a:cxnLst>
                <a:cxn ang="0">
                  <a:pos x="connsiteX0" y="connsiteY0"/>
                </a:cxn>
                <a:cxn ang="0">
                  <a:pos x="connsiteX1" y="connsiteY1"/>
                </a:cxn>
                <a:cxn ang="0">
                  <a:pos x="connsiteX2" y="connsiteY2"/>
                </a:cxn>
                <a:cxn ang="0">
                  <a:pos x="connsiteX3" y="connsiteY3"/>
                </a:cxn>
              </a:cxnLst>
              <a:rect l="l" t="t" r="r" b="b"/>
              <a:pathLst>
                <a:path w="11916" h="25927">
                  <a:moveTo>
                    <a:pt x="0" y="0"/>
                  </a:moveTo>
                  <a:lnTo>
                    <a:pt x="11916" y="0"/>
                  </a:lnTo>
                  <a:lnTo>
                    <a:pt x="11916" y="25928"/>
                  </a:lnTo>
                  <a:lnTo>
                    <a:pt x="0" y="25928"/>
                  </a:lnTo>
                  <a:close/>
                </a:path>
              </a:pathLst>
            </a:custGeom>
            <a:solidFill>
              <a:schemeClr val="bg1"/>
            </a:solidFill>
            <a:ln w="0"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CB8691F5-7ACF-1406-A451-883B95D16233}"/>
                </a:ext>
              </a:extLst>
            </p:cNvPr>
            <p:cNvSpPr/>
            <p:nvPr/>
          </p:nvSpPr>
          <p:spPr>
            <a:xfrm>
              <a:off x="1571424" y="3195337"/>
              <a:ext cx="2269" cy="25833"/>
            </a:xfrm>
            <a:custGeom>
              <a:avLst/>
              <a:gdLst>
                <a:gd name="connsiteX0" fmla="*/ 2270 w 2269"/>
                <a:gd name="connsiteY0" fmla="*/ 0 h 25833"/>
                <a:gd name="connsiteX1" fmla="*/ 0 w 2269"/>
                <a:gd name="connsiteY1" fmla="*/ 25833 h 25833"/>
              </a:gdLst>
              <a:ahLst/>
              <a:cxnLst>
                <a:cxn ang="0">
                  <a:pos x="connsiteX0" y="connsiteY0"/>
                </a:cxn>
                <a:cxn ang="0">
                  <a:pos x="connsiteX1" y="connsiteY1"/>
                </a:cxn>
              </a:cxnLst>
              <a:rect l="l" t="t" r="r" b="b"/>
              <a:pathLst>
                <a:path w="2269" h="25833">
                  <a:moveTo>
                    <a:pt x="2270" y="0"/>
                  </a:moveTo>
                  <a:lnTo>
                    <a:pt x="0" y="25833"/>
                  </a:lnTo>
                </a:path>
              </a:pathLst>
            </a:custGeom>
            <a:ln w="0"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47A817B4-2F64-3828-2DE2-70C59593E268}"/>
                </a:ext>
              </a:extLst>
            </p:cNvPr>
            <p:cNvSpPr/>
            <p:nvPr/>
          </p:nvSpPr>
          <p:spPr>
            <a:xfrm rot="-5099400">
              <a:off x="1559633" y="3202404"/>
              <a:ext cx="25913" cy="11923"/>
            </a:xfrm>
            <a:custGeom>
              <a:avLst/>
              <a:gdLst>
                <a:gd name="connsiteX0" fmla="*/ 0 w 25913"/>
                <a:gd name="connsiteY0" fmla="*/ 0 h 11923"/>
                <a:gd name="connsiteX1" fmla="*/ 25913 w 25913"/>
                <a:gd name="connsiteY1" fmla="*/ 0 h 11923"/>
                <a:gd name="connsiteX2" fmla="*/ 25913 w 25913"/>
                <a:gd name="connsiteY2" fmla="*/ 11923 h 11923"/>
                <a:gd name="connsiteX3" fmla="*/ 0 w 25913"/>
                <a:gd name="connsiteY3" fmla="*/ 11923 h 11923"/>
              </a:gdLst>
              <a:ahLst/>
              <a:cxnLst>
                <a:cxn ang="0">
                  <a:pos x="connsiteX0" y="connsiteY0"/>
                </a:cxn>
                <a:cxn ang="0">
                  <a:pos x="connsiteX1" y="connsiteY1"/>
                </a:cxn>
                <a:cxn ang="0">
                  <a:pos x="connsiteX2" y="connsiteY2"/>
                </a:cxn>
                <a:cxn ang="0">
                  <a:pos x="connsiteX3" y="connsiteY3"/>
                </a:cxn>
              </a:cxnLst>
              <a:rect l="l" t="t" r="r" b="b"/>
              <a:pathLst>
                <a:path w="25913" h="11923">
                  <a:moveTo>
                    <a:pt x="0" y="0"/>
                  </a:moveTo>
                  <a:lnTo>
                    <a:pt x="25913" y="0"/>
                  </a:lnTo>
                  <a:lnTo>
                    <a:pt x="25913" y="11923"/>
                  </a:lnTo>
                  <a:lnTo>
                    <a:pt x="0" y="11923"/>
                  </a:lnTo>
                  <a:close/>
                </a:path>
              </a:pathLst>
            </a:custGeom>
            <a:solidFill>
              <a:schemeClr val="bg1"/>
            </a:solidFill>
            <a:ln w="0" cap="flat">
              <a:noFill/>
              <a:prstDash val="solid"/>
              <a:miter/>
            </a:ln>
          </p:spPr>
          <p:txBody>
            <a:bodyPr rtlCol="0" anchor="ctr"/>
            <a:lstStyle/>
            <a:p>
              <a:endParaRPr lang="en-GB"/>
            </a:p>
          </p:txBody>
        </p:sp>
      </p:grpSp>
      <p:grpSp>
        <p:nvGrpSpPr>
          <p:cNvPr id="146" name="Group 145">
            <a:extLst>
              <a:ext uri="{FF2B5EF4-FFF2-40B4-BE49-F238E27FC236}">
                <a16:creationId xmlns:a16="http://schemas.microsoft.com/office/drawing/2014/main" id="{9972EF16-069C-ED5B-9A7E-341D655B8206}"/>
              </a:ext>
            </a:extLst>
          </p:cNvPr>
          <p:cNvGrpSpPr/>
          <p:nvPr/>
        </p:nvGrpSpPr>
        <p:grpSpPr>
          <a:xfrm>
            <a:off x="1270309" y="4826185"/>
            <a:ext cx="232080" cy="243760"/>
            <a:chOff x="808400" y="4697574"/>
            <a:chExt cx="232080" cy="243760"/>
          </a:xfrm>
        </p:grpSpPr>
        <p:sp>
          <p:nvSpPr>
            <p:cNvPr id="130" name="Freeform: Shape 129">
              <a:extLst>
                <a:ext uri="{FF2B5EF4-FFF2-40B4-BE49-F238E27FC236}">
                  <a16:creationId xmlns:a16="http://schemas.microsoft.com/office/drawing/2014/main" id="{6DBA1BA2-196F-A798-0CF0-69266ED51E85}"/>
                </a:ext>
              </a:extLst>
            </p:cNvPr>
            <p:cNvSpPr/>
            <p:nvPr/>
          </p:nvSpPr>
          <p:spPr>
            <a:xfrm>
              <a:off x="854174" y="4920516"/>
              <a:ext cx="23832" cy="14856"/>
            </a:xfrm>
            <a:custGeom>
              <a:avLst/>
              <a:gdLst>
                <a:gd name="connsiteX0" fmla="*/ 0 w 23832"/>
                <a:gd name="connsiteY0" fmla="*/ 0 h 14856"/>
                <a:gd name="connsiteX1" fmla="*/ 23833 w 23832"/>
                <a:gd name="connsiteY1" fmla="*/ 0 h 14856"/>
                <a:gd name="connsiteX2" fmla="*/ 23833 w 23832"/>
                <a:gd name="connsiteY2" fmla="*/ 14857 h 14856"/>
                <a:gd name="connsiteX3" fmla="*/ 0 w 23832"/>
                <a:gd name="connsiteY3" fmla="*/ 14857 h 14856"/>
              </a:gdLst>
              <a:ahLst/>
              <a:cxnLst>
                <a:cxn ang="0">
                  <a:pos x="connsiteX0" y="connsiteY0"/>
                </a:cxn>
                <a:cxn ang="0">
                  <a:pos x="connsiteX1" y="connsiteY1"/>
                </a:cxn>
                <a:cxn ang="0">
                  <a:pos x="connsiteX2" y="connsiteY2"/>
                </a:cxn>
                <a:cxn ang="0">
                  <a:pos x="connsiteX3" y="connsiteY3"/>
                </a:cxn>
              </a:cxnLst>
              <a:rect l="l" t="t" r="r" b="b"/>
              <a:pathLst>
                <a:path w="23832" h="14856">
                  <a:moveTo>
                    <a:pt x="0" y="0"/>
                  </a:moveTo>
                  <a:lnTo>
                    <a:pt x="23833" y="0"/>
                  </a:lnTo>
                  <a:lnTo>
                    <a:pt x="23833" y="14857"/>
                  </a:lnTo>
                  <a:lnTo>
                    <a:pt x="0" y="14857"/>
                  </a:lnTo>
                  <a:close/>
                </a:path>
              </a:pathLst>
            </a:custGeom>
            <a:solidFill>
              <a:schemeClr val="bg1"/>
            </a:solidFill>
            <a:ln w="0"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8C67EAB6-2BC7-5754-CDCF-054404C1AFC6}"/>
                </a:ext>
              </a:extLst>
            </p:cNvPr>
            <p:cNvSpPr/>
            <p:nvPr/>
          </p:nvSpPr>
          <p:spPr>
            <a:xfrm>
              <a:off x="968609" y="4920516"/>
              <a:ext cx="23832" cy="14856"/>
            </a:xfrm>
            <a:custGeom>
              <a:avLst/>
              <a:gdLst>
                <a:gd name="connsiteX0" fmla="*/ 0 w 23832"/>
                <a:gd name="connsiteY0" fmla="*/ 0 h 14856"/>
                <a:gd name="connsiteX1" fmla="*/ 23833 w 23832"/>
                <a:gd name="connsiteY1" fmla="*/ 0 h 14856"/>
                <a:gd name="connsiteX2" fmla="*/ 23833 w 23832"/>
                <a:gd name="connsiteY2" fmla="*/ 14857 h 14856"/>
                <a:gd name="connsiteX3" fmla="*/ 0 w 23832"/>
                <a:gd name="connsiteY3" fmla="*/ 14857 h 14856"/>
              </a:gdLst>
              <a:ahLst/>
              <a:cxnLst>
                <a:cxn ang="0">
                  <a:pos x="connsiteX0" y="connsiteY0"/>
                </a:cxn>
                <a:cxn ang="0">
                  <a:pos x="connsiteX1" y="connsiteY1"/>
                </a:cxn>
                <a:cxn ang="0">
                  <a:pos x="connsiteX2" y="connsiteY2"/>
                </a:cxn>
                <a:cxn ang="0">
                  <a:pos x="connsiteX3" y="connsiteY3"/>
                </a:cxn>
              </a:cxnLst>
              <a:rect l="l" t="t" r="r" b="b"/>
              <a:pathLst>
                <a:path w="23832" h="14856">
                  <a:moveTo>
                    <a:pt x="0" y="0"/>
                  </a:moveTo>
                  <a:lnTo>
                    <a:pt x="23833" y="0"/>
                  </a:lnTo>
                  <a:lnTo>
                    <a:pt x="23833" y="14857"/>
                  </a:lnTo>
                  <a:lnTo>
                    <a:pt x="0" y="14857"/>
                  </a:lnTo>
                  <a:close/>
                </a:path>
              </a:pathLst>
            </a:custGeom>
            <a:solidFill>
              <a:schemeClr val="bg1"/>
            </a:solidFill>
            <a:ln w="0"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55C2F25B-9022-FFEF-5E45-4E17EC10F3C8}"/>
                </a:ext>
              </a:extLst>
            </p:cNvPr>
            <p:cNvSpPr/>
            <p:nvPr/>
          </p:nvSpPr>
          <p:spPr>
            <a:xfrm>
              <a:off x="808400" y="4733816"/>
              <a:ext cx="232080" cy="66333"/>
            </a:xfrm>
            <a:custGeom>
              <a:avLst/>
              <a:gdLst>
                <a:gd name="connsiteX0" fmla="*/ 115948 w 232080"/>
                <a:gd name="connsiteY0" fmla="*/ 66239 h 66333"/>
                <a:gd name="connsiteX1" fmla="*/ 0 w 232080"/>
                <a:gd name="connsiteY1" fmla="*/ 46462 h 66333"/>
                <a:gd name="connsiteX2" fmla="*/ 51070 w 232080"/>
                <a:gd name="connsiteY2" fmla="*/ 0 h 66333"/>
                <a:gd name="connsiteX3" fmla="*/ 51070 w 232080"/>
                <a:gd name="connsiteY3" fmla="*/ 11923 h 66333"/>
                <a:gd name="connsiteX4" fmla="*/ 12389 w 232080"/>
                <a:gd name="connsiteY4" fmla="*/ 44853 h 66333"/>
                <a:gd name="connsiteX5" fmla="*/ 115948 w 232080"/>
                <a:gd name="connsiteY5" fmla="*/ 54316 h 66333"/>
                <a:gd name="connsiteX6" fmla="*/ 219129 w 232080"/>
                <a:gd name="connsiteY6" fmla="*/ 44948 h 66333"/>
                <a:gd name="connsiteX7" fmla="*/ 184042 w 232080"/>
                <a:gd name="connsiteY7" fmla="*/ 13626 h 66333"/>
                <a:gd name="connsiteX8" fmla="*/ 184042 w 232080"/>
                <a:gd name="connsiteY8" fmla="*/ 1703 h 66333"/>
                <a:gd name="connsiteX9" fmla="*/ 231329 w 232080"/>
                <a:gd name="connsiteY9" fmla="*/ 42488 h 66333"/>
                <a:gd name="connsiteX10" fmla="*/ 231140 w 232080"/>
                <a:gd name="connsiteY10" fmla="*/ 49585 h 66333"/>
                <a:gd name="connsiteX11" fmla="*/ 116043 w 232080"/>
                <a:gd name="connsiteY11" fmla="*/ 66334 h 66333"/>
                <a:gd name="connsiteX12" fmla="*/ 115948 w 232080"/>
                <a:gd name="connsiteY12" fmla="*/ 66334 h 6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080" h="66333">
                  <a:moveTo>
                    <a:pt x="115948" y="66239"/>
                  </a:moveTo>
                  <a:cubicBezTo>
                    <a:pt x="72633" y="66239"/>
                    <a:pt x="0" y="63684"/>
                    <a:pt x="0" y="46462"/>
                  </a:cubicBezTo>
                  <a:cubicBezTo>
                    <a:pt x="0" y="35580"/>
                    <a:pt x="21752" y="0"/>
                    <a:pt x="51070" y="0"/>
                  </a:cubicBezTo>
                  <a:lnTo>
                    <a:pt x="51070" y="11923"/>
                  </a:lnTo>
                  <a:cubicBezTo>
                    <a:pt x="30737" y="11923"/>
                    <a:pt x="15226" y="36905"/>
                    <a:pt x="12389" y="44853"/>
                  </a:cubicBezTo>
                  <a:cubicBezTo>
                    <a:pt x="21185" y="49112"/>
                    <a:pt x="59204" y="54316"/>
                    <a:pt x="115948" y="54316"/>
                  </a:cubicBezTo>
                  <a:cubicBezTo>
                    <a:pt x="172693" y="54316"/>
                    <a:pt x="209861" y="49206"/>
                    <a:pt x="219129" y="44948"/>
                  </a:cubicBezTo>
                  <a:cubicBezTo>
                    <a:pt x="213455" y="36242"/>
                    <a:pt x="190662" y="13910"/>
                    <a:pt x="184042" y="13626"/>
                  </a:cubicBezTo>
                  <a:lnTo>
                    <a:pt x="184042" y="1703"/>
                  </a:lnTo>
                  <a:cubicBezTo>
                    <a:pt x="198228" y="1703"/>
                    <a:pt x="227925" y="34255"/>
                    <a:pt x="231329" y="42488"/>
                  </a:cubicBezTo>
                  <a:cubicBezTo>
                    <a:pt x="232653" y="45800"/>
                    <a:pt x="231991" y="48165"/>
                    <a:pt x="231140" y="49585"/>
                  </a:cubicBezTo>
                  <a:cubicBezTo>
                    <a:pt x="223101" y="64063"/>
                    <a:pt x="156615" y="66334"/>
                    <a:pt x="116043" y="66334"/>
                  </a:cubicBezTo>
                  <a:lnTo>
                    <a:pt x="115948" y="66334"/>
                  </a:lnTo>
                  <a:close/>
                </a:path>
              </a:pathLst>
            </a:custGeom>
            <a:solidFill>
              <a:schemeClr val="bg1"/>
            </a:solidFill>
            <a:ln w="0"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E8103AE5-587D-E488-C6EA-1206C7DD0072}"/>
                </a:ext>
              </a:extLst>
            </p:cNvPr>
            <p:cNvSpPr/>
            <p:nvPr/>
          </p:nvSpPr>
          <p:spPr>
            <a:xfrm>
              <a:off x="808400" y="4774222"/>
              <a:ext cx="231896" cy="83082"/>
            </a:xfrm>
            <a:custGeom>
              <a:avLst/>
              <a:gdLst>
                <a:gd name="connsiteX0" fmla="*/ 115948 w 231896"/>
                <a:gd name="connsiteY0" fmla="*/ 83083 h 83082"/>
                <a:gd name="connsiteX1" fmla="*/ 0 w 231896"/>
                <a:gd name="connsiteY1" fmla="*/ 63306 h 83082"/>
                <a:gd name="connsiteX2" fmla="*/ 0 w 231896"/>
                <a:gd name="connsiteY2" fmla="*/ 5962 h 83082"/>
                <a:gd name="connsiteX3" fmla="*/ 5958 w 231896"/>
                <a:gd name="connsiteY3" fmla="*/ 0 h 83082"/>
                <a:gd name="connsiteX4" fmla="*/ 11538 w 231896"/>
                <a:gd name="connsiteY4" fmla="*/ 3880 h 83082"/>
                <a:gd name="connsiteX5" fmla="*/ 115948 w 231896"/>
                <a:gd name="connsiteY5" fmla="*/ 13816 h 83082"/>
                <a:gd name="connsiteX6" fmla="*/ 220359 w 231896"/>
                <a:gd name="connsiteY6" fmla="*/ 3880 h 83082"/>
                <a:gd name="connsiteX7" fmla="*/ 225938 w 231896"/>
                <a:gd name="connsiteY7" fmla="*/ 0 h 83082"/>
                <a:gd name="connsiteX8" fmla="*/ 231897 w 231896"/>
                <a:gd name="connsiteY8" fmla="*/ 5962 h 83082"/>
                <a:gd name="connsiteX9" fmla="*/ 231897 w 231896"/>
                <a:gd name="connsiteY9" fmla="*/ 63306 h 83082"/>
                <a:gd name="connsiteX10" fmla="*/ 115948 w 231896"/>
                <a:gd name="connsiteY10" fmla="*/ 83083 h 83082"/>
                <a:gd name="connsiteX11" fmla="*/ 115948 w 231896"/>
                <a:gd name="connsiteY11" fmla="*/ 83083 h 83082"/>
                <a:gd name="connsiteX12" fmla="*/ 11916 w 231896"/>
                <a:gd name="connsiteY12" fmla="*/ 61413 h 83082"/>
                <a:gd name="connsiteX13" fmla="*/ 115948 w 231896"/>
                <a:gd name="connsiteY13" fmla="*/ 71160 h 83082"/>
                <a:gd name="connsiteX14" fmla="*/ 219980 w 231896"/>
                <a:gd name="connsiteY14" fmla="*/ 61413 h 83082"/>
                <a:gd name="connsiteX15" fmla="*/ 219980 w 231896"/>
                <a:gd name="connsiteY15" fmla="*/ 16276 h 83082"/>
                <a:gd name="connsiteX16" fmla="*/ 115948 w 231896"/>
                <a:gd name="connsiteY16" fmla="*/ 25739 h 83082"/>
                <a:gd name="connsiteX17" fmla="*/ 11916 w 231896"/>
                <a:gd name="connsiteY17" fmla="*/ 16276 h 83082"/>
                <a:gd name="connsiteX18" fmla="*/ 11916 w 231896"/>
                <a:gd name="connsiteY18" fmla="*/ 61413 h 8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96" h="83082">
                  <a:moveTo>
                    <a:pt x="115948" y="83083"/>
                  </a:moveTo>
                  <a:cubicBezTo>
                    <a:pt x="72633" y="83083"/>
                    <a:pt x="0" y="80528"/>
                    <a:pt x="0" y="63306"/>
                  </a:cubicBezTo>
                  <a:lnTo>
                    <a:pt x="0" y="5962"/>
                  </a:lnTo>
                  <a:cubicBezTo>
                    <a:pt x="0" y="2650"/>
                    <a:pt x="2648" y="0"/>
                    <a:pt x="5958" y="0"/>
                  </a:cubicBezTo>
                  <a:cubicBezTo>
                    <a:pt x="8512" y="0"/>
                    <a:pt x="10687" y="1609"/>
                    <a:pt x="11538" y="3880"/>
                  </a:cubicBezTo>
                  <a:cubicBezTo>
                    <a:pt x="18347" y="8138"/>
                    <a:pt x="57028" y="13816"/>
                    <a:pt x="115948" y="13816"/>
                  </a:cubicBezTo>
                  <a:cubicBezTo>
                    <a:pt x="174868" y="13816"/>
                    <a:pt x="213549" y="8138"/>
                    <a:pt x="220359" y="3880"/>
                  </a:cubicBezTo>
                  <a:cubicBezTo>
                    <a:pt x="221210" y="1609"/>
                    <a:pt x="223385" y="0"/>
                    <a:pt x="225938" y="0"/>
                  </a:cubicBezTo>
                  <a:cubicBezTo>
                    <a:pt x="229249" y="0"/>
                    <a:pt x="231897" y="2650"/>
                    <a:pt x="231897" y="5962"/>
                  </a:cubicBezTo>
                  <a:lnTo>
                    <a:pt x="231897" y="63306"/>
                  </a:lnTo>
                  <a:cubicBezTo>
                    <a:pt x="231897" y="80528"/>
                    <a:pt x="159263" y="83083"/>
                    <a:pt x="115948" y="83083"/>
                  </a:cubicBezTo>
                  <a:lnTo>
                    <a:pt x="115948" y="83083"/>
                  </a:lnTo>
                  <a:close/>
                  <a:moveTo>
                    <a:pt x="11916" y="61413"/>
                  </a:moveTo>
                  <a:cubicBezTo>
                    <a:pt x="19672" y="65671"/>
                    <a:pt x="58069" y="71160"/>
                    <a:pt x="115948" y="71160"/>
                  </a:cubicBezTo>
                  <a:cubicBezTo>
                    <a:pt x="173828" y="71160"/>
                    <a:pt x="212131" y="65671"/>
                    <a:pt x="219980" y="61413"/>
                  </a:cubicBezTo>
                  <a:lnTo>
                    <a:pt x="219980" y="16276"/>
                  </a:lnTo>
                  <a:cubicBezTo>
                    <a:pt x="197566" y="24319"/>
                    <a:pt x="148482" y="25739"/>
                    <a:pt x="115948" y="25739"/>
                  </a:cubicBezTo>
                  <a:cubicBezTo>
                    <a:pt x="83415" y="25739"/>
                    <a:pt x="34425" y="24319"/>
                    <a:pt x="11916" y="16276"/>
                  </a:cubicBezTo>
                  <a:lnTo>
                    <a:pt x="11916" y="61413"/>
                  </a:lnTo>
                  <a:close/>
                </a:path>
              </a:pathLst>
            </a:custGeom>
            <a:solidFill>
              <a:schemeClr val="bg1"/>
            </a:solidFill>
            <a:ln w="0"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A0D497CD-D059-6677-171F-46740967383A}"/>
                </a:ext>
              </a:extLst>
            </p:cNvPr>
            <p:cNvSpPr/>
            <p:nvPr/>
          </p:nvSpPr>
          <p:spPr>
            <a:xfrm>
              <a:off x="809157" y="4805544"/>
              <a:ext cx="230856" cy="23183"/>
            </a:xfrm>
            <a:custGeom>
              <a:avLst/>
              <a:gdLst>
                <a:gd name="connsiteX0" fmla="*/ 115948 w 230856"/>
                <a:gd name="connsiteY0" fmla="*/ 23089 h 23183"/>
                <a:gd name="connsiteX1" fmla="*/ 0 w 230856"/>
                <a:gd name="connsiteY1" fmla="*/ 3312 h 23183"/>
                <a:gd name="connsiteX2" fmla="*/ 11916 w 230856"/>
                <a:gd name="connsiteY2" fmla="*/ 3312 h 23183"/>
                <a:gd name="connsiteX3" fmla="*/ 10971 w 230856"/>
                <a:gd name="connsiteY3" fmla="*/ 757 h 23183"/>
                <a:gd name="connsiteX4" fmla="*/ 115854 w 230856"/>
                <a:gd name="connsiteY4" fmla="*/ 11166 h 23183"/>
                <a:gd name="connsiteX5" fmla="*/ 220926 w 230856"/>
                <a:gd name="connsiteY5" fmla="*/ 0 h 23183"/>
                <a:gd name="connsiteX6" fmla="*/ 230856 w 230856"/>
                <a:gd name="connsiteY6" fmla="*/ 6624 h 23183"/>
                <a:gd name="connsiteX7" fmla="*/ 115854 w 230856"/>
                <a:gd name="connsiteY7" fmla="*/ 23184 h 23183"/>
                <a:gd name="connsiteX8" fmla="*/ 115854 w 230856"/>
                <a:gd name="connsiteY8" fmla="*/ 23184 h 23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856" h="23183">
                  <a:moveTo>
                    <a:pt x="115948" y="23089"/>
                  </a:moveTo>
                  <a:cubicBezTo>
                    <a:pt x="72633" y="23089"/>
                    <a:pt x="0" y="20534"/>
                    <a:pt x="0" y="3312"/>
                  </a:cubicBezTo>
                  <a:lnTo>
                    <a:pt x="11916" y="3312"/>
                  </a:lnTo>
                  <a:cubicBezTo>
                    <a:pt x="11916" y="1893"/>
                    <a:pt x="11254" y="1041"/>
                    <a:pt x="10971" y="757"/>
                  </a:cubicBezTo>
                  <a:cubicBezTo>
                    <a:pt x="15983" y="5110"/>
                    <a:pt x="55232" y="11166"/>
                    <a:pt x="115854" y="11166"/>
                  </a:cubicBezTo>
                  <a:cubicBezTo>
                    <a:pt x="185271" y="11166"/>
                    <a:pt x="217143" y="4258"/>
                    <a:pt x="220926" y="0"/>
                  </a:cubicBezTo>
                  <a:lnTo>
                    <a:pt x="230856" y="6624"/>
                  </a:lnTo>
                  <a:cubicBezTo>
                    <a:pt x="221493" y="21007"/>
                    <a:pt x="154818" y="23184"/>
                    <a:pt x="115854" y="23184"/>
                  </a:cubicBezTo>
                  <a:lnTo>
                    <a:pt x="115854" y="23184"/>
                  </a:lnTo>
                  <a:close/>
                </a:path>
              </a:pathLst>
            </a:custGeom>
            <a:solidFill>
              <a:schemeClr val="bg1"/>
            </a:solidFill>
            <a:ln w="0"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DAA66AC8-1DA0-BA54-07BE-FAA583DA8B84}"/>
                </a:ext>
              </a:extLst>
            </p:cNvPr>
            <p:cNvSpPr/>
            <p:nvPr/>
          </p:nvSpPr>
          <p:spPr>
            <a:xfrm>
              <a:off x="962651" y="4918020"/>
              <a:ext cx="35843" cy="23314"/>
            </a:xfrm>
            <a:custGeom>
              <a:avLst/>
              <a:gdLst>
                <a:gd name="connsiteX0" fmla="*/ 29791 w 35843"/>
                <a:gd name="connsiteY0" fmla="*/ 23314 h 23314"/>
                <a:gd name="connsiteX1" fmla="*/ 5958 w 35843"/>
                <a:gd name="connsiteY1" fmla="*/ 23314 h 23314"/>
                <a:gd name="connsiteX2" fmla="*/ 0 w 35843"/>
                <a:gd name="connsiteY2" fmla="*/ 17353 h 23314"/>
                <a:gd name="connsiteX3" fmla="*/ 0 w 35843"/>
                <a:gd name="connsiteY3" fmla="*/ 7795 h 23314"/>
                <a:gd name="connsiteX4" fmla="*/ 5674 w 35843"/>
                <a:gd name="connsiteY4" fmla="*/ 1834 h 23314"/>
                <a:gd name="connsiteX5" fmla="*/ 29223 w 35843"/>
                <a:gd name="connsiteY5" fmla="*/ 36 h 23314"/>
                <a:gd name="connsiteX6" fmla="*/ 33858 w 35843"/>
                <a:gd name="connsiteY6" fmla="*/ 1550 h 23314"/>
                <a:gd name="connsiteX7" fmla="*/ 35844 w 35843"/>
                <a:gd name="connsiteY7" fmla="*/ 5997 h 23314"/>
                <a:gd name="connsiteX8" fmla="*/ 35844 w 35843"/>
                <a:gd name="connsiteY8" fmla="*/ 17353 h 23314"/>
                <a:gd name="connsiteX9" fmla="*/ 29885 w 35843"/>
                <a:gd name="connsiteY9" fmla="*/ 23314 h 23314"/>
                <a:gd name="connsiteX10" fmla="*/ 29791 w 35843"/>
                <a:gd name="connsiteY10" fmla="*/ 23314 h 2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43" h="23314">
                  <a:moveTo>
                    <a:pt x="29791" y="23314"/>
                  </a:moveTo>
                  <a:lnTo>
                    <a:pt x="5958" y="23314"/>
                  </a:lnTo>
                  <a:cubicBezTo>
                    <a:pt x="2648" y="23314"/>
                    <a:pt x="0" y="20665"/>
                    <a:pt x="0" y="17353"/>
                  </a:cubicBezTo>
                  <a:lnTo>
                    <a:pt x="0" y="7795"/>
                  </a:lnTo>
                  <a:cubicBezTo>
                    <a:pt x="0" y="4578"/>
                    <a:pt x="2459" y="2023"/>
                    <a:pt x="5674" y="1834"/>
                  </a:cubicBezTo>
                  <a:cubicBezTo>
                    <a:pt x="14186" y="1361"/>
                    <a:pt x="22036" y="793"/>
                    <a:pt x="29223" y="36"/>
                  </a:cubicBezTo>
                  <a:cubicBezTo>
                    <a:pt x="30926" y="-153"/>
                    <a:pt x="32534" y="414"/>
                    <a:pt x="33858" y="1550"/>
                  </a:cubicBezTo>
                  <a:cubicBezTo>
                    <a:pt x="35087" y="2685"/>
                    <a:pt x="35844" y="4294"/>
                    <a:pt x="35844" y="5997"/>
                  </a:cubicBezTo>
                  <a:lnTo>
                    <a:pt x="35844" y="17353"/>
                  </a:lnTo>
                  <a:cubicBezTo>
                    <a:pt x="35844" y="20665"/>
                    <a:pt x="33196" y="23314"/>
                    <a:pt x="29885" y="23314"/>
                  </a:cubicBezTo>
                  <a:lnTo>
                    <a:pt x="29791" y="23314"/>
                  </a:lnTo>
                  <a:close/>
                </a:path>
              </a:pathLst>
            </a:custGeom>
            <a:solidFill>
              <a:schemeClr val="bg1"/>
            </a:solidFill>
            <a:ln w="0"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C1914A8B-F332-A936-2B9F-8E180E6EC5BD}"/>
                </a:ext>
              </a:extLst>
            </p:cNvPr>
            <p:cNvSpPr/>
            <p:nvPr/>
          </p:nvSpPr>
          <p:spPr>
            <a:xfrm>
              <a:off x="848216" y="4917831"/>
              <a:ext cx="35749" cy="23503"/>
            </a:xfrm>
            <a:custGeom>
              <a:avLst/>
              <a:gdLst>
                <a:gd name="connsiteX0" fmla="*/ 29791 w 35749"/>
                <a:gd name="connsiteY0" fmla="*/ 23503 h 23503"/>
                <a:gd name="connsiteX1" fmla="*/ 5958 w 35749"/>
                <a:gd name="connsiteY1" fmla="*/ 23503 h 23503"/>
                <a:gd name="connsiteX2" fmla="*/ 0 w 35749"/>
                <a:gd name="connsiteY2" fmla="*/ 17542 h 23503"/>
                <a:gd name="connsiteX3" fmla="*/ 0 w 35749"/>
                <a:gd name="connsiteY3" fmla="*/ 5997 h 23503"/>
                <a:gd name="connsiteX4" fmla="*/ 1986 w 35749"/>
                <a:gd name="connsiteY4" fmla="*/ 1550 h 23503"/>
                <a:gd name="connsiteX5" fmla="*/ 6620 w 35749"/>
                <a:gd name="connsiteY5" fmla="*/ 36 h 23503"/>
                <a:gd name="connsiteX6" fmla="*/ 30169 w 35749"/>
                <a:gd name="connsiteY6" fmla="*/ 1928 h 23503"/>
                <a:gd name="connsiteX7" fmla="*/ 35749 w 35749"/>
                <a:gd name="connsiteY7" fmla="*/ 7890 h 23503"/>
                <a:gd name="connsiteX8" fmla="*/ 35749 w 35749"/>
                <a:gd name="connsiteY8" fmla="*/ 17542 h 23503"/>
                <a:gd name="connsiteX9" fmla="*/ 29791 w 35749"/>
                <a:gd name="connsiteY9" fmla="*/ 23503 h 23503"/>
                <a:gd name="connsiteX10" fmla="*/ 29791 w 35749"/>
                <a:gd name="connsiteY10" fmla="*/ 23503 h 2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49" h="23503">
                  <a:moveTo>
                    <a:pt x="29791" y="23503"/>
                  </a:moveTo>
                  <a:lnTo>
                    <a:pt x="5958" y="23503"/>
                  </a:lnTo>
                  <a:cubicBezTo>
                    <a:pt x="2648" y="23503"/>
                    <a:pt x="0" y="20854"/>
                    <a:pt x="0" y="17542"/>
                  </a:cubicBezTo>
                  <a:lnTo>
                    <a:pt x="0" y="5997"/>
                  </a:lnTo>
                  <a:cubicBezTo>
                    <a:pt x="0" y="4294"/>
                    <a:pt x="757" y="2685"/>
                    <a:pt x="1986" y="1550"/>
                  </a:cubicBezTo>
                  <a:cubicBezTo>
                    <a:pt x="3216" y="414"/>
                    <a:pt x="4918" y="-153"/>
                    <a:pt x="6620" y="36"/>
                  </a:cubicBezTo>
                  <a:cubicBezTo>
                    <a:pt x="13524" y="793"/>
                    <a:pt x="21468" y="1361"/>
                    <a:pt x="30169" y="1928"/>
                  </a:cubicBezTo>
                  <a:cubicBezTo>
                    <a:pt x="33290" y="2118"/>
                    <a:pt x="35749" y="4767"/>
                    <a:pt x="35749" y="7890"/>
                  </a:cubicBezTo>
                  <a:lnTo>
                    <a:pt x="35749" y="17542"/>
                  </a:lnTo>
                  <a:cubicBezTo>
                    <a:pt x="35749" y="20854"/>
                    <a:pt x="33101" y="23503"/>
                    <a:pt x="29791" y="23503"/>
                  </a:cubicBezTo>
                  <a:lnTo>
                    <a:pt x="29791" y="23503"/>
                  </a:lnTo>
                  <a:close/>
                </a:path>
              </a:pathLst>
            </a:custGeom>
            <a:solidFill>
              <a:schemeClr val="bg1"/>
            </a:solidFill>
            <a:ln w="0"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0B7F4939-4BE3-D70D-CCAE-BB268EBA0257}"/>
                </a:ext>
              </a:extLst>
            </p:cNvPr>
            <p:cNvSpPr/>
            <p:nvPr/>
          </p:nvSpPr>
          <p:spPr>
            <a:xfrm>
              <a:off x="843842" y="4714489"/>
              <a:ext cx="158670" cy="78564"/>
            </a:xfrm>
            <a:custGeom>
              <a:avLst/>
              <a:gdLst>
                <a:gd name="connsiteX0" fmla="*/ 128645 w 158670"/>
                <a:gd name="connsiteY0" fmla="*/ 78564 h 78564"/>
                <a:gd name="connsiteX1" fmla="*/ 128645 w 158670"/>
                <a:gd name="connsiteY1" fmla="*/ 78564 h 78564"/>
                <a:gd name="connsiteX2" fmla="*/ 18655 w 158670"/>
                <a:gd name="connsiteY2" fmla="*/ 76861 h 78564"/>
                <a:gd name="connsiteX3" fmla="*/ 13264 w 158670"/>
                <a:gd name="connsiteY3" fmla="*/ 73265 h 78564"/>
                <a:gd name="connsiteX4" fmla="*/ 497 w 158670"/>
                <a:gd name="connsiteY4" fmla="*/ 44025 h 78564"/>
                <a:gd name="connsiteX5" fmla="*/ 497 w 158670"/>
                <a:gd name="connsiteY5" fmla="*/ 39294 h 78564"/>
                <a:gd name="connsiteX6" fmla="*/ 12413 w 158670"/>
                <a:gd name="connsiteY6" fmla="*/ 11000 h 78564"/>
                <a:gd name="connsiteX7" fmla="*/ 17898 w 158670"/>
                <a:gd name="connsiteY7" fmla="*/ 7310 h 78564"/>
                <a:gd name="connsiteX8" fmla="*/ 130726 w 158670"/>
                <a:gd name="connsiteY8" fmla="*/ 7310 h 78564"/>
                <a:gd name="connsiteX9" fmla="*/ 141223 w 158670"/>
                <a:gd name="connsiteY9" fmla="*/ 875 h 78564"/>
                <a:gd name="connsiteX10" fmla="*/ 146709 w 158670"/>
                <a:gd name="connsiteY10" fmla="*/ 497 h 78564"/>
                <a:gd name="connsiteX11" fmla="*/ 150208 w 158670"/>
                <a:gd name="connsiteY11" fmla="*/ 4755 h 78564"/>
                <a:gd name="connsiteX12" fmla="*/ 158530 w 158670"/>
                <a:gd name="connsiteY12" fmla="*/ 42795 h 78564"/>
                <a:gd name="connsiteX13" fmla="*/ 157301 w 158670"/>
                <a:gd name="connsiteY13" fmla="*/ 47905 h 78564"/>
                <a:gd name="connsiteX14" fmla="*/ 133468 w 158670"/>
                <a:gd name="connsiteY14" fmla="*/ 76388 h 78564"/>
                <a:gd name="connsiteX15" fmla="*/ 128929 w 158670"/>
                <a:gd name="connsiteY15" fmla="*/ 78564 h 78564"/>
                <a:gd name="connsiteX16" fmla="*/ 128645 w 158670"/>
                <a:gd name="connsiteY16" fmla="*/ 78564 h 78564"/>
                <a:gd name="connsiteX17" fmla="*/ 22627 w 158670"/>
                <a:gd name="connsiteY17" fmla="*/ 65033 h 78564"/>
                <a:gd name="connsiteX18" fmla="*/ 125902 w 158670"/>
                <a:gd name="connsiteY18" fmla="*/ 66641 h 78564"/>
                <a:gd name="connsiteX19" fmla="*/ 146047 w 158670"/>
                <a:gd name="connsiteY19" fmla="*/ 42606 h 78564"/>
                <a:gd name="connsiteX20" fmla="*/ 140183 w 158670"/>
                <a:gd name="connsiteY20" fmla="*/ 15637 h 78564"/>
                <a:gd name="connsiteX21" fmla="*/ 135454 w 158670"/>
                <a:gd name="connsiteY21" fmla="*/ 18571 h 78564"/>
                <a:gd name="connsiteX22" fmla="*/ 132333 w 158670"/>
                <a:gd name="connsiteY22" fmla="*/ 19422 h 78564"/>
                <a:gd name="connsiteX23" fmla="*/ 21776 w 158670"/>
                <a:gd name="connsiteY23" fmla="*/ 19422 h 78564"/>
                <a:gd name="connsiteX24" fmla="*/ 12413 w 158670"/>
                <a:gd name="connsiteY24" fmla="*/ 41660 h 78564"/>
                <a:gd name="connsiteX25" fmla="*/ 22627 w 158670"/>
                <a:gd name="connsiteY25" fmla="*/ 65033 h 7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670" h="78564">
                  <a:moveTo>
                    <a:pt x="128645" y="78564"/>
                  </a:moveTo>
                  <a:lnTo>
                    <a:pt x="128645" y="78564"/>
                  </a:lnTo>
                  <a:lnTo>
                    <a:pt x="18655" y="76861"/>
                  </a:lnTo>
                  <a:cubicBezTo>
                    <a:pt x="16290" y="76861"/>
                    <a:pt x="14210" y="75442"/>
                    <a:pt x="13264" y="73265"/>
                  </a:cubicBezTo>
                  <a:lnTo>
                    <a:pt x="497" y="44025"/>
                  </a:lnTo>
                  <a:cubicBezTo>
                    <a:pt x="-166" y="42511"/>
                    <a:pt x="-166" y="40808"/>
                    <a:pt x="497" y="39294"/>
                  </a:cubicBezTo>
                  <a:lnTo>
                    <a:pt x="12413" y="11000"/>
                  </a:lnTo>
                  <a:cubicBezTo>
                    <a:pt x="13359" y="8824"/>
                    <a:pt x="15534" y="7310"/>
                    <a:pt x="17898" y="7310"/>
                  </a:cubicBezTo>
                  <a:lnTo>
                    <a:pt x="130726" y="7310"/>
                  </a:lnTo>
                  <a:lnTo>
                    <a:pt x="141223" y="875"/>
                  </a:lnTo>
                  <a:cubicBezTo>
                    <a:pt x="142831" y="-166"/>
                    <a:pt x="144912" y="-260"/>
                    <a:pt x="146709" y="497"/>
                  </a:cubicBezTo>
                  <a:cubicBezTo>
                    <a:pt x="148506" y="1254"/>
                    <a:pt x="149830" y="2862"/>
                    <a:pt x="150208" y="4755"/>
                  </a:cubicBezTo>
                  <a:lnTo>
                    <a:pt x="158530" y="42795"/>
                  </a:lnTo>
                  <a:cubicBezTo>
                    <a:pt x="158909" y="44593"/>
                    <a:pt x="158530" y="46486"/>
                    <a:pt x="157301" y="47905"/>
                  </a:cubicBezTo>
                  <a:lnTo>
                    <a:pt x="133468" y="76388"/>
                  </a:lnTo>
                  <a:cubicBezTo>
                    <a:pt x="132333" y="77713"/>
                    <a:pt x="130631" y="78564"/>
                    <a:pt x="128929" y="78564"/>
                  </a:cubicBezTo>
                  <a:lnTo>
                    <a:pt x="128645" y="78564"/>
                  </a:lnTo>
                  <a:close/>
                  <a:moveTo>
                    <a:pt x="22627" y="65033"/>
                  </a:moveTo>
                  <a:lnTo>
                    <a:pt x="125902" y="66641"/>
                  </a:lnTo>
                  <a:lnTo>
                    <a:pt x="146047" y="42606"/>
                  </a:lnTo>
                  <a:lnTo>
                    <a:pt x="140183" y="15637"/>
                  </a:lnTo>
                  <a:lnTo>
                    <a:pt x="135454" y="18571"/>
                  </a:lnTo>
                  <a:cubicBezTo>
                    <a:pt x="134509" y="19138"/>
                    <a:pt x="133468" y="19422"/>
                    <a:pt x="132333" y="19422"/>
                  </a:cubicBezTo>
                  <a:lnTo>
                    <a:pt x="21776" y="19422"/>
                  </a:lnTo>
                  <a:lnTo>
                    <a:pt x="12413" y="41660"/>
                  </a:lnTo>
                  <a:cubicBezTo>
                    <a:pt x="12413" y="41660"/>
                    <a:pt x="22627" y="65033"/>
                    <a:pt x="22627" y="65033"/>
                  </a:cubicBezTo>
                  <a:close/>
                </a:path>
              </a:pathLst>
            </a:custGeom>
            <a:solidFill>
              <a:schemeClr val="bg1"/>
            </a:solidFill>
            <a:ln w="0"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F7904CD3-30D5-3EE6-22BE-23848BFEE00E}"/>
                </a:ext>
              </a:extLst>
            </p:cNvPr>
            <p:cNvSpPr/>
            <p:nvPr/>
          </p:nvSpPr>
          <p:spPr>
            <a:xfrm>
              <a:off x="814547" y="4741481"/>
              <a:ext cx="220162" cy="52612"/>
            </a:xfrm>
            <a:custGeom>
              <a:avLst/>
              <a:gdLst>
                <a:gd name="connsiteX0" fmla="*/ 178084 w 220162"/>
                <a:gd name="connsiteY0" fmla="*/ 0 h 52612"/>
                <a:gd name="connsiteX1" fmla="*/ 181867 w 220162"/>
                <a:gd name="connsiteY1" fmla="*/ 17222 h 52612"/>
                <a:gd name="connsiteX2" fmla="*/ 161817 w 220162"/>
                <a:gd name="connsiteY2" fmla="*/ 45232 h 52612"/>
                <a:gd name="connsiteX3" fmla="*/ 30169 w 220162"/>
                <a:gd name="connsiteY3" fmla="*/ 44380 h 52612"/>
                <a:gd name="connsiteX4" fmla="*/ 35276 w 220162"/>
                <a:gd name="connsiteY4" fmla="*/ 14762 h 52612"/>
                <a:gd name="connsiteX5" fmla="*/ 41518 w 220162"/>
                <a:gd name="connsiteY5" fmla="*/ 0 h 52612"/>
                <a:gd name="connsiteX6" fmla="*/ 35276 w 220162"/>
                <a:gd name="connsiteY6" fmla="*/ 0 h 52612"/>
                <a:gd name="connsiteX7" fmla="*/ 0 w 220162"/>
                <a:gd name="connsiteY7" fmla="*/ 38797 h 52612"/>
                <a:gd name="connsiteX8" fmla="*/ 109990 w 220162"/>
                <a:gd name="connsiteY8" fmla="*/ 52613 h 52612"/>
                <a:gd name="connsiteX9" fmla="*/ 219980 w 220162"/>
                <a:gd name="connsiteY9" fmla="*/ 38797 h 52612"/>
                <a:gd name="connsiteX10" fmla="*/ 178273 w 220162"/>
                <a:gd name="connsiteY10" fmla="*/ 0 h 52612"/>
                <a:gd name="connsiteX11" fmla="*/ 178084 w 220162"/>
                <a:gd name="connsiteY11" fmla="*/ 0 h 5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62" h="52612">
                  <a:moveTo>
                    <a:pt x="178084" y="0"/>
                  </a:moveTo>
                  <a:lnTo>
                    <a:pt x="181867" y="17222"/>
                  </a:lnTo>
                  <a:lnTo>
                    <a:pt x="161817" y="45232"/>
                  </a:lnTo>
                  <a:lnTo>
                    <a:pt x="30169" y="44380"/>
                  </a:lnTo>
                  <a:lnTo>
                    <a:pt x="35276" y="14762"/>
                  </a:lnTo>
                  <a:lnTo>
                    <a:pt x="41518" y="0"/>
                  </a:lnTo>
                  <a:lnTo>
                    <a:pt x="35276" y="0"/>
                  </a:lnTo>
                  <a:cubicBezTo>
                    <a:pt x="26670" y="0"/>
                    <a:pt x="0" y="31984"/>
                    <a:pt x="0" y="38797"/>
                  </a:cubicBezTo>
                  <a:cubicBezTo>
                    <a:pt x="0" y="46462"/>
                    <a:pt x="49273" y="52613"/>
                    <a:pt x="109990" y="52613"/>
                  </a:cubicBezTo>
                  <a:cubicBezTo>
                    <a:pt x="170707" y="52613"/>
                    <a:pt x="219980" y="46462"/>
                    <a:pt x="219980" y="38797"/>
                  </a:cubicBezTo>
                  <a:cubicBezTo>
                    <a:pt x="222912" y="35864"/>
                    <a:pt x="189716" y="284"/>
                    <a:pt x="178273" y="0"/>
                  </a:cubicBezTo>
                  <a:lnTo>
                    <a:pt x="178084" y="0"/>
                  </a:lnTo>
                  <a:close/>
                </a:path>
              </a:pathLst>
            </a:custGeom>
            <a:solidFill>
              <a:schemeClr val="bg1"/>
            </a:solidFill>
            <a:ln w="0"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45F4E550-C8C5-74D5-3059-EF45BBA59D9A}"/>
                </a:ext>
              </a:extLst>
            </p:cNvPr>
            <p:cNvSpPr/>
            <p:nvPr/>
          </p:nvSpPr>
          <p:spPr>
            <a:xfrm>
              <a:off x="862780" y="4697574"/>
              <a:ext cx="124838" cy="30375"/>
            </a:xfrm>
            <a:custGeom>
              <a:avLst/>
              <a:gdLst>
                <a:gd name="connsiteX0" fmla="*/ 118880 w 124838"/>
                <a:gd name="connsiteY0" fmla="*/ 30375 h 30375"/>
                <a:gd name="connsiteX1" fmla="*/ 5958 w 124838"/>
                <a:gd name="connsiteY1" fmla="*/ 30375 h 30375"/>
                <a:gd name="connsiteX2" fmla="*/ 0 w 124838"/>
                <a:gd name="connsiteY2" fmla="*/ 24414 h 30375"/>
                <a:gd name="connsiteX3" fmla="*/ 0 w 124838"/>
                <a:gd name="connsiteY3" fmla="*/ 5962 h 30375"/>
                <a:gd name="connsiteX4" fmla="*/ 5958 w 124838"/>
                <a:gd name="connsiteY4" fmla="*/ 0 h 30375"/>
                <a:gd name="connsiteX5" fmla="*/ 118880 w 124838"/>
                <a:gd name="connsiteY5" fmla="*/ 0 h 30375"/>
                <a:gd name="connsiteX6" fmla="*/ 124838 w 124838"/>
                <a:gd name="connsiteY6" fmla="*/ 5962 h 30375"/>
                <a:gd name="connsiteX7" fmla="*/ 124838 w 124838"/>
                <a:gd name="connsiteY7" fmla="*/ 24414 h 30375"/>
                <a:gd name="connsiteX8" fmla="*/ 118880 w 124838"/>
                <a:gd name="connsiteY8" fmla="*/ 30375 h 30375"/>
                <a:gd name="connsiteX9" fmla="*/ 11916 w 124838"/>
                <a:gd name="connsiteY9" fmla="*/ 18452 h 30375"/>
                <a:gd name="connsiteX10" fmla="*/ 112922 w 124838"/>
                <a:gd name="connsiteY10" fmla="*/ 18452 h 30375"/>
                <a:gd name="connsiteX11" fmla="*/ 112922 w 124838"/>
                <a:gd name="connsiteY11" fmla="*/ 11923 h 30375"/>
                <a:gd name="connsiteX12" fmla="*/ 11916 w 124838"/>
                <a:gd name="connsiteY12" fmla="*/ 11923 h 30375"/>
                <a:gd name="connsiteX13" fmla="*/ 11916 w 124838"/>
                <a:gd name="connsiteY13" fmla="*/ 18452 h 3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838" h="30375">
                  <a:moveTo>
                    <a:pt x="118880" y="30375"/>
                  </a:moveTo>
                  <a:lnTo>
                    <a:pt x="5958" y="30375"/>
                  </a:lnTo>
                  <a:cubicBezTo>
                    <a:pt x="2648" y="30375"/>
                    <a:pt x="0" y="27726"/>
                    <a:pt x="0" y="24414"/>
                  </a:cubicBezTo>
                  <a:lnTo>
                    <a:pt x="0" y="5962"/>
                  </a:lnTo>
                  <a:cubicBezTo>
                    <a:pt x="0" y="2650"/>
                    <a:pt x="2648" y="0"/>
                    <a:pt x="5958" y="0"/>
                  </a:cubicBezTo>
                  <a:lnTo>
                    <a:pt x="118880" y="0"/>
                  </a:lnTo>
                  <a:cubicBezTo>
                    <a:pt x="122190" y="0"/>
                    <a:pt x="124838" y="2650"/>
                    <a:pt x="124838" y="5962"/>
                  </a:cubicBezTo>
                  <a:lnTo>
                    <a:pt x="124838" y="24414"/>
                  </a:lnTo>
                  <a:cubicBezTo>
                    <a:pt x="124838" y="27726"/>
                    <a:pt x="122190" y="30375"/>
                    <a:pt x="118880" y="30375"/>
                  </a:cubicBezTo>
                  <a:close/>
                  <a:moveTo>
                    <a:pt x="11916" y="18452"/>
                  </a:moveTo>
                  <a:lnTo>
                    <a:pt x="112922" y="18452"/>
                  </a:lnTo>
                  <a:lnTo>
                    <a:pt x="112922" y="11923"/>
                  </a:lnTo>
                  <a:lnTo>
                    <a:pt x="11916" y="11923"/>
                  </a:lnTo>
                  <a:lnTo>
                    <a:pt x="11916" y="18452"/>
                  </a:lnTo>
                  <a:close/>
                </a:path>
              </a:pathLst>
            </a:custGeom>
            <a:solidFill>
              <a:schemeClr val="bg1"/>
            </a:solidFill>
            <a:ln w="0"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8F76D4F4-D120-1E1A-E911-E60373E5F5AF}"/>
                </a:ext>
              </a:extLst>
            </p:cNvPr>
            <p:cNvSpPr/>
            <p:nvPr/>
          </p:nvSpPr>
          <p:spPr>
            <a:xfrm>
              <a:off x="858146" y="4714985"/>
              <a:ext cx="134295" cy="21480"/>
            </a:xfrm>
            <a:custGeom>
              <a:avLst/>
              <a:gdLst>
                <a:gd name="connsiteX0" fmla="*/ 123609 w 134295"/>
                <a:gd name="connsiteY0" fmla="*/ 0 h 21480"/>
                <a:gd name="connsiteX1" fmla="*/ 134296 w 134295"/>
                <a:gd name="connsiteY1" fmla="*/ 10693 h 21480"/>
                <a:gd name="connsiteX2" fmla="*/ 134296 w 134295"/>
                <a:gd name="connsiteY2" fmla="*/ 10788 h 21480"/>
                <a:gd name="connsiteX3" fmla="*/ 123609 w 134295"/>
                <a:gd name="connsiteY3" fmla="*/ 21480 h 21480"/>
                <a:gd name="connsiteX4" fmla="*/ 10687 w 134295"/>
                <a:gd name="connsiteY4" fmla="*/ 21480 h 21480"/>
                <a:gd name="connsiteX5" fmla="*/ 0 w 134295"/>
                <a:gd name="connsiteY5" fmla="*/ 10788 h 21480"/>
                <a:gd name="connsiteX6" fmla="*/ 0 w 134295"/>
                <a:gd name="connsiteY6" fmla="*/ 10693 h 21480"/>
                <a:gd name="connsiteX7" fmla="*/ 10687 w 134295"/>
                <a:gd name="connsiteY7" fmla="*/ 0 h 2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295" h="21480">
                  <a:moveTo>
                    <a:pt x="123609" y="0"/>
                  </a:moveTo>
                  <a:cubicBezTo>
                    <a:pt x="129511" y="0"/>
                    <a:pt x="134296" y="4787"/>
                    <a:pt x="134296" y="10693"/>
                  </a:cubicBezTo>
                  <a:lnTo>
                    <a:pt x="134296" y="10788"/>
                  </a:lnTo>
                  <a:cubicBezTo>
                    <a:pt x="134296" y="16693"/>
                    <a:pt x="129511" y="21480"/>
                    <a:pt x="123609" y="21480"/>
                  </a:cubicBezTo>
                  <a:lnTo>
                    <a:pt x="10687" y="21480"/>
                  </a:lnTo>
                  <a:cubicBezTo>
                    <a:pt x="4785" y="21480"/>
                    <a:pt x="0" y="16693"/>
                    <a:pt x="0" y="10788"/>
                  </a:cubicBezTo>
                  <a:lnTo>
                    <a:pt x="0" y="10693"/>
                  </a:lnTo>
                  <a:cubicBezTo>
                    <a:pt x="0" y="4787"/>
                    <a:pt x="4785" y="0"/>
                    <a:pt x="10687" y="0"/>
                  </a:cubicBezTo>
                  <a:close/>
                </a:path>
              </a:pathLst>
            </a:custGeom>
            <a:solidFill>
              <a:schemeClr val="bg1"/>
            </a:solidFill>
            <a:ln w="0"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281C177B-D944-CD0D-2449-114F96F68B53}"/>
                </a:ext>
              </a:extLst>
            </p:cNvPr>
            <p:cNvSpPr/>
            <p:nvPr/>
          </p:nvSpPr>
          <p:spPr>
            <a:xfrm>
              <a:off x="810197" y="4846991"/>
              <a:ext cx="228302" cy="77783"/>
            </a:xfrm>
            <a:custGeom>
              <a:avLst/>
              <a:gdLst>
                <a:gd name="connsiteX0" fmla="*/ 227735 w 228302"/>
                <a:gd name="connsiteY0" fmla="*/ 9084 h 77783"/>
                <a:gd name="connsiteX1" fmla="*/ 169572 w 228302"/>
                <a:gd name="connsiteY1" fmla="*/ 16181 h 77783"/>
                <a:gd name="connsiteX2" fmla="*/ 164749 w 228302"/>
                <a:gd name="connsiteY2" fmla="*/ 3596 h 77783"/>
                <a:gd name="connsiteX3" fmla="*/ 178367 w 228302"/>
                <a:gd name="connsiteY3" fmla="*/ 1893 h 77783"/>
                <a:gd name="connsiteX4" fmla="*/ 177516 w 228302"/>
                <a:gd name="connsiteY4" fmla="*/ 662 h 77783"/>
                <a:gd name="connsiteX5" fmla="*/ 62514 w 228302"/>
                <a:gd name="connsiteY5" fmla="*/ 0 h 77783"/>
                <a:gd name="connsiteX6" fmla="*/ 61473 w 228302"/>
                <a:gd name="connsiteY6" fmla="*/ 1609 h 77783"/>
                <a:gd name="connsiteX7" fmla="*/ 64500 w 228302"/>
                <a:gd name="connsiteY7" fmla="*/ 2176 h 77783"/>
                <a:gd name="connsiteX8" fmla="*/ 54853 w 228302"/>
                <a:gd name="connsiteY8" fmla="*/ 15519 h 77783"/>
                <a:gd name="connsiteX9" fmla="*/ 0 w 228302"/>
                <a:gd name="connsiteY9" fmla="*/ 7759 h 77783"/>
                <a:gd name="connsiteX10" fmla="*/ 0 w 228302"/>
                <a:gd name="connsiteY10" fmla="*/ 63968 h 77783"/>
                <a:gd name="connsiteX11" fmla="*/ 114151 w 228302"/>
                <a:gd name="connsiteY11" fmla="*/ 77784 h 77783"/>
                <a:gd name="connsiteX12" fmla="*/ 228303 w 228302"/>
                <a:gd name="connsiteY12" fmla="*/ 63968 h 77783"/>
                <a:gd name="connsiteX13" fmla="*/ 228303 w 228302"/>
                <a:gd name="connsiteY13" fmla="*/ 3217 h 77783"/>
                <a:gd name="connsiteX14" fmla="*/ 227830 w 228302"/>
                <a:gd name="connsiteY14" fmla="*/ 8990 h 77783"/>
                <a:gd name="connsiteX15" fmla="*/ 227830 w 228302"/>
                <a:gd name="connsiteY15" fmla="*/ 8990 h 77783"/>
                <a:gd name="connsiteX16" fmla="*/ 134769 w 228302"/>
                <a:gd name="connsiteY16" fmla="*/ 41163 h 77783"/>
                <a:gd name="connsiteX17" fmla="*/ 130607 w 228302"/>
                <a:gd name="connsiteY17" fmla="*/ 45232 h 77783"/>
                <a:gd name="connsiteX18" fmla="*/ 107058 w 228302"/>
                <a:gd name="connsiteY18" fmla="*/ 45232 h 77783"/>
                <a:gd name="connsiteX19" fmla="*/ 102897 w 228302"/>
                <a:gd name="connsiteY19" fmla="*/ 41163 h 77783"/>
                <a:gd name="connsiteX20" fmla="*/ 102897 w 228302"/>
                <a:gd name="connsiteY20" fmla="*/ 24792 h 77783"/>
                <a:gd name="connsiteX21" fmla="*/ 107058 w 228302"/>
                <a:gd name="connsiteY21" fmla="*/ 20723 h 77783"/>
                <a:gd name="connsiteX22" fmla="*/ 130607 w 228302"/>
                <a:gd name="connsiteY22" fmla="*/ 20723 h 77783"/>
                <a:gd name="connsiteX23" fmla="*/ 134769 w 228302"/>
                <a:gd name="connsiteY23" fmla="*/ 24792 h 77783"/>
                <a:gd name="connsiteX24" fmla="*/ 134769 w 228302"/>
                <a:gd name="connsiteY24" fmla="*/ 41163 h 7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302" h="77783">
                  <a:moveTo>
                    <a:pt x="227735" y="9084"/>
                  </a:moveTo>
                  <a:lnTo>
                    <a:pt x="169572" y="16181"/>
                  </a:lnTo>
                  <a:lnTo>
                    <a:pt x="164749" y="3596"/>
                  </a:lnTo>
                  <a:cubicBezTo>
                    <a:pt x="164749" y="3596"/>
                    <a:pt x="177516" y="2082"/>
                    <a:pt x="178367" y="1893"/>
                  </a:cubicBezTo>
                  <a:lnTo>
                    <a:pt x="177516" y="662"/>
                  </a:lnTo>
                  <a:lnTo>
                    <a:pt x="62514" y="0"/>
                  </a:lnTo>
                  <a:lnTo>
                    <a:pt x="61473" y="1609"/>
                  </a:lnTo>
                  <a:cubicBezTo>
                    <a:pt x="63365" y="1987"/>
                    <a:pt x="64500" y="2176"/>
                    <a:pt x="64500" y="2176"/>
                  </a:cubicBezTo>
                  <a:lnTo>
                    <a:pt x="54853" y="15519"/>
                  </a:lnTo>
                  <a:lnTo>
                    <a:pt x="0" y="7759"/>
                  </a:lnTo>
                  <a:lnTo>
                    <a:pt x="0" y="63968"/>
                  </a:lnTo>
                  <a:cubicBezTo>
                    <a:pt x="0" y="71633"/>
                    <a:pt x="51070" y="77784"/>
                    <a:pt x="114151" y="77784"/>
                  </a:cubicBezTo>
                  <a:cubicBezTo>
                    <a:pt x="177233" y="77784"/>
                    <a:pt x="228303" y="71633"/>
                    <a:pt x="228303" y="63968"/>
                  </a:cubicBezTo>
                  <a:lnTo>
                    <a:pt x="228303" y="3217"/>
                  </a:lnTo>
                  <a:lnTo>
                    <a:pt x="227830" y="8990"/>
                  </a:lnTo>
                  <a:lnTo>
                    <a:pt x="227830" y="8990"/>
                  </a:lnTo>
                  <a:close/>
                  <a:moveTo>
                    <a:pt x="134769" y="41163"/>
                  </a:moveTo>
                  <a:cubicBezTo>
                    <a:pt x="134769" y="43434"/>
                    <a:pt x="132877" y="45232"/>
                    <a:pt x="130607" y="45232"/>
                  </a:cubicBezTo>
                  <a:lnTo>
                    <a:pt x="107058" y="45232"/>
                  </a:lnTo>
                  <a:cubicBezTo>
                    <a:pt x="104789" y="45232"/>
                    <a:pt x="102897" y="43434"/>
                    <a:pt x="102897" y="41163"/>
                  </a:cubicBezTo>
                  <a:lnTo>
                    <a:pt x="102897" y="24792"/>
                  </a:lnTo>
                  <a:cubicBezTo>
                    <a:pt x="102897" y="22521"/>
                    <a:pt x="104789" y="20723"/>
                    <a:pt x="107058" y="20723"/>
                  </a:cubicBezTo>
                  <a:lnTo>
                    <a:pt x="130607" y="20723"/>
                  </a:lnTo>
                  <a:cubicBezTo>
                    <a:pt x="132877" y="20723"/>
                    <a:pt x="134769" y="22521"/>
                    <a:pt x="134769" y="24792"/>
                  </a:cubicBezTo>
                  <a:lnTo>
                    <a:pt x="134769" y="41163"/>
                  </a:lnTo>
                  <a:close/>
                </a:path>
              </a:pathLst>
            </a:custGeom>
            <a:solidFill>
              <a:schemeClr val="bg1"/>
            </a:solidFill>
            <a:ln w="0"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A0B43CC3-EEFA-97DF-773B-B93C110EFFB1}"/>
                </a:ext>
              </a:extLst>
            </p:cNvPr>
            <p:cNvSpPr/>
            <p:nvPr/>
          </p:nvSpPr>
          <p:spPr>
            <a:xfrm>
              <a:off x="814453" y="4835825"/>
              <a:ext cx="2269" cy="25927"/>
            </a:xfrm>
            <a:custGeom>
              <a:avLst/>
              <a:gdLst>
                <a:gd name="connsiteX0" fmla="*/ 0 w 2269"/>
                <a:gd name="connsiteY0" fmla="*/ 0 h 25927"/>
                <a:gd name="connsiteX1" fmla="*/ 2270 w 2269"/>
                <a:gd name="connsiteY1" fmla="*/ 25928 h 25927"/>
              </a:gdLst>
              <a:ahLst/>
              <a:cxnLst>
                <a:cxn ang="0">
                  <a:pos x="connsiteX0" y="connsiteY0"/>
                </a:cxn>
                <a:cxn ang="0">
                  <a:pos x="connsiteX1" y="connsiteY1"/>
                </a:cxn>
              </a:cxnLst>
              <a:rect l="l" t="t" r="r" b="b"/>
              <a:pathLst>
                <a:path w="2269" h="25927">
                  <a:moveTo>
                    <a:pt x="0" y="0"/>
                  </a:moveTo>
                  <a:lnTo>
                    <a:pt x="2270" y="25928"/>
                  </a:lnTo>
                </a:path>
              </a:pathLst>
            </a:custGeom>
            <a:ln w="0"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5A59DB08-8793-2D60-CD86-014F256D9B8F}"/>
                </a:ext>
              </a:extLst>
            </p:cNvPr>
            <p:cNvSpPr/>
            <p:nvPr/>
          </p:nvSpPr>
          <p:spPr>
            <a:xfrm rot="21299400">
              <a:off x="809662" y="4835806"/>
              <a:ext cx="11916" cy="25927"/>
            </a:xfrm>
            <a:custGeom>
              <a:avLst/>
              <a:gdLst>
                <a:gd name="connsiteX0" fmla="*/ 0 w 11916"/>
                <a:gd name="connsiteY0" fmla="*/ 0 h 25927"/>
                <a:gd name="connsiteX1" fmla="*/ 11916 w 11916"/>
                <a:gd name="connsiteY1" fmla="*/ 0 h 25927"/>
                <a:gd name="connsiteX2" fmla="*/ 11916 w 11916"/>
                <a:gd name="connsiteY2" fmla="*/ 25928 h 25927"/>
                <a:gd name="connsiteX3" fmla="*/ 0 w 11916"/>
                <a:gd name="connsiteY3" fmla="*/ 25928 h 25927"/>
              </a:gdLst>
              <a:ahLst/>
              <a:cxnLst>
                <a:cxn ang="0">
                  <a:pos x="connsiteX0" y="connsiteY0"/>
                </a:cxn>
                <a:cxn ang="0">
                  <a:pos x="connsiteX1" y="connsiteY1"/>
                </a:cxn>
                <a:cxn ang="0">
                  <a:pos x="connsiteX2" y="connsiteY2"/>
                </a:cxn>
                <a:cxn ang="0">
                  <a:pos x="connsiteX3" y="connsiteY3"/>
                </a:cxn>
              </a:cxnLst>
              <a:rect l="l" t="t" r="r" b="b"/>
              <a:pathLst>
                <a:path w="11916" h="25927">
                  <a:moveTo>
                    <a:pt x="0" y="0"/>
                  </a:moveTo>
                  <a:lnTo>
                    <a:pt x="11916" y="0"/>
                  </a:lnTo>
                  <a:lnTo>
                    <a:pt x="11916" y="25928"/>
                  </a:lnTo>
                  <a:lnTo>
                    <a:pt x="0" y="25928"/>
                  </a:lnTo>
                  <a:close/>
                </a:path>
              </a:pathLst>
            </a:custGeom>
            <a:solidFill>
              <a:schemeClr val="bg1"/>
            </a:solidFill>
            <a:ln w="0"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9E96B2A7-24FE-20EB-6C06-B5DADBB180C8}"/>
                </a:ext>
              </a:extLst>
            </p:cNvPr>
            <p:cNvSpPr/>
            <p:nvPr/>
          </p:nvSpPr>
          <p:spPr>
            <a:xfrm>
              <a:off x="1031596" y="4839042"/>
              <a:ext cx="2269" cy="25833"/>
            </a:xfrm>
            <a:custGeom>
              <a:avLst/>
              <a:gdLst>
                <a:gd name="connsiteX0" fmla="*/ 2270 w 2269"/>
                <a:gd name="connsiteY0" fmla="*/ 0 h 25833"/>
                <a:gd name="connsiteX1" fmla="*/ 0 w 2269"/>
                <a:gd name="connsiteY1" fmla="*/ 25833 h 25833"/>
              </a:gdLst>
              <a:ahLst/>
              <a:cxnLst>
                <a:cxn ang="0">
                  <a:pos x="connsiteX0" y="connsiteY0"/>
                </a:cxn>
                <a:cxn ang="0">
                  <a:pos x="connsiteX1" y="connsiteY1"/>
                </a:cxn>
              </a:cxnLst>
              <a:rect l="l" t="t" r="r" b="b"/>
              <a:pathLst>
                <a:path w="2269" h="25833">
                  <a:moveTo>
                    <a:pt x="2270" y="0"/>
                  </a:moveTo>
                  <a:lnTo>
                    <a:pt x="0" y="25833"/>
                  </a:lnTo>
                </a:path>
              </a:pathLst>
            </a:custGeom>
            <a:ln w="0"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CD55F0F5-F328-EDB2-5A35-9CB9AF848B1E}"/>
                </a:ext>
              </a:extLst>
            </p:cNvPr>
            <p:cNvSpPr/>
            <p:nvPr/>
          </p:nvSpPr>
          <p:spPr>
            <a:xfrm rot="16500600">
              <a:off x="1019805" y="4846109"/>
              <a:ext cx="25913" cy="11923"/>
            </a:xfrm>
            <a:custGeom>
              <a:avLst/>
              <a:gdLst>
                <a:gd name="connsiteX0" fmla="*/ 0 w 25913"/>
                <a:gd name="connsiteY0" fmla="*/ 0 h 11923"/>
                <a:gd name="connsiteX1" fmla="*/ 25913 w 25913"/>
                <a:gd name="connsiteY1" fmla="*/ 0 h 11923"/>
                <a:gd name="connsiteX2" fmla="*/ 25913 w 25913"/>
                <a:gd name="connsiteY2" fmla="*/ 11923 h 11923"/>
                <a:gd name="connsiteX3" fmla="*/ 0 w 25913"/>
                <a:gd name="connsiteY3" fmla="*/ 11923 h 11923"/>
              </a:gdLst>
              <a:ahLst/>
              <a:cxnLst>
                <a:cxn ang="0">
                  <a:pos x="connsiteX0" y="connsiteY0"/>
                </a:cxn>
                <a:cxn ang="0">
                  <a:pos x="connsiteX1" y="connsiteY1"/>
                </a:cxn>
                <a:cxn ang="0">
                  <a:pos x="connsiteX2" y="connsiteY2"/>
                </a:cxn>
                <a:cxn ang="0">
                  <a:pos x="connsiteX3" y="connsiteY3"/>
                </a:cxn>
              </a:cxnLst>
              <a:rect l="l" t="t" r="r" b="b"/>
              <a:pathLst>
                <a:path w="25913" h="11923">
                  <a:moveTo>
                    <a:pt x="0" y="0"/>
                  </a:moveTo>
                  <a:lnTo>
                    <a:pt x="25913" y="0"/>
                  </a:lnTo>
                  <a:lnTo>
                    <a:pt x="25913" y="11923"/>
                  </a:lnTo>
                  <a:lnTo>
                    <a:pt x="0" y="11923"/>
                  </a:lnTo>
                  <a:close/>
                </a:path>
              </a:pathLst>
            </a:custGeom>
            <a:solidFill>
              <a:schemeClr val="bg1"/>
            </a:solidFill>
            <a:ln w="0" cap="flat">
              <a:noFill/>
              <a:prstDash val="solid"/>
              <a:miter/>
            </a:ln>
          </p:spPr>
          <p:txBody>
            <a:bodyPr rtlCol="0" anchor="ctr"/>
            <a:lstStyle/>
            <a:p>
              <a:endParaRPr lang="en-GB"/>
            </a:p>
          </p:txBody>
        </p:sp>
      </p:grpSp>
      <p:sp>
        <p:nvSpPr>
          <p:cNvPr id="168" name="Text Placeholder 11">
            <a:extLst>
              <a:ext uri="{FF2B5EF4-FFF2-40B4-BE49-F238E27FC236}">
                <a16:creationId xmlns:a16="http://schemas.microsoft.com/office/drawing/2014/main" id="{4213403A-3736-1DF9-2E96-929DF424B59E}"/>
              </a:ext>
            </a:extLst>
          </p:cNvPr>
          <p:cNvSpPr txBox="1">
            <a:spLocks/>
          </p:cNvSpPr>
          <p:nvPr/>
        </p:nvSpPr>
        <p:spPr>
          <a:xfrm>
            <a:off x="6205978" y="3023916"/>
            <a:ext cx="5087989"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buClr>
                <a:srgbClr val="00A7FF"/>
              </a:buClr>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Tier 1 – Large Line Builders and System Integrators (e.g. Rockwell, Siemens </a:t>
            </a:r>
          </a:p>
          <a:p>
            <a:pPr>
              <a:spcBef>
                <a:spcPts val="0"/>
              </a:spcBef>
              <a:buClr>
                <a:srgbClr val="00A7FF"/>
              </a:buClr>
              <a:defRPr/>
            </a:pPr>
            <a:r>
              <a:rPr lang="en-US" sz="1050" dirty="0">
                <a:solidFill>
                  <a:srgbClr val="000000"/>
                </a:solidFill>
                <a:latin typeface="Arial" panose="020B0604020202020204"/>
                <a:sym typeface="Arial"/>
              </a:rPr>
              <a:t>Tier 2 – Smaller System Integrators and Resellers (e.g. Clearview &amp; </a:t>
            </a:r>
            <a:r>
              <a:rPr lang="en-US" sz="1050" dirty="0" err="1">
                <a:solidFill>
                  <a:srgbClr val="000000"/>
                </a:solidFill>
                <a:latin typeface="Arial" panose="020B0604020202020204"/>
                <a:sym typeface="Arial"/>
              </a:rPr>
              <a:t>AbeTech</a:t>
            </a:r>
            <a:r>
              <a:rPr lang="en-US" sz="1050" dirty="0">
                <a:solidFill>
                  <a:srgbClr val="000000"/>
                </a:solidFill>
                <a:latin typeface="Arial" panose="020B0604020202020204"/>
                <a:sym typeface="Arial"/>
              </a:rPr>
              <a:t>)</a:t>
            </a:r>
            <a:endParaRPr kumimoji="0" lang="en-US" sz="105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endParaRPr>
          </a:p>
        </p:txBody>
      </p:sp>
      <p:sp>
        <p:nvSpPr>
          <p:cNvPr id="3" name="Text Placeholder 11">
            <a:extLst>
              <a:ext uri="{FF2B5EF4-FFF2-40B4-BE49-F238E27FC236}">
                <a16:creationId xmlns:a16="http://schemas.microsoft.com/office/drawing/2014/main" id="{08F61C41-C54A-1D48-771A-ED433CDA2FF1}"/>
              </a:ext>
            </a:extLst>
          </p:cNvPr>
          <p:cNvSpPr txBox="1">
            <a:spLocks/>
          </p:cNvSpPr>
          <p:nvPr/>
        </p:nvSpPr>
        <p:spPr>
          <a:xfrm>
            <a:off x="6296095" y="4624910"/>
            <a:ext cx="4826849" cy="580700"/>
          </a:xfrm>
          <a:prstGeom prst="rect">
            <a:avLst/>
          </a:prstGeom>
        </p:spPr>
        <p:txBody>
          <a:bodyPr vert="horz" lIns="0" tIns="0" rIns="0" bIns="0" rtlCol="0">
            <a:noAutofit/>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1000"/>
              </a:spcBef>
              <a:spcAft>
                <a:spcPts val="0"/>
              </a:spcAft>
              <a:buClr>
                <a:srgbClr val="00A7FF"/>
              </a:buClr>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Hardware vendors with products that directly or indirectly interact with Zebra products in manufacturing environments. (e.g. Fox Robotics, Verity, ArcBest,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sym typeface="Arial"/>
              </a:rPr>
              <a:t>Gattic</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sym typeface="Arial"/>
              </a:rPr>
              <a:t>, Kodiak)</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sym typeface="Arial"/>
            </a:endParaRPr>
          </a:p>
        </p:txBody>
      </p:sp>
    </p:spTree>
    <p:extLst>
      <p:ext uri="{BB962C8B-B14F-4D97-AF65-F5344CB8AC3E}">
        <p14:creationId xmlns:p14="http://schemas.microsoft.com/office/powerpoint/2010/main" val="159005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5A72A67-8F28-23E4-94BB-4E4971166B89}"/>
              </a:ext>
            </a:extLst>
          </p:cNvPr>
          <p:cNvSpPr/>
          <p:nvPr/>
        </p:nvSpPr>
        <p:spPr>
          <a:xfrm>
            <a:off x="-1" y="0"/>
            <a:ext cx="37882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3548C30-EC23-80C5-F730-2E56A147B5FF}"/>
              </a:ext>
            </a:extLst>
          </p:cNvPr>
          <p:cNvSpPr txBox="1">
            <a:spLocks/>
          </p:cNvSpPr>
          <p:nvPr/>
        </p:nvSpPr>
        <p:spPr>
          <a:xfrm>
            <a:off x="450850" y="2751311"/>
            <a:ext cx="2482522" cy="1355377"/>
          </a:xfrm>
          <a:prstGeom prst="rect">
            <a:avLst/>
          </a:prstGeom>
        </p:spPr>
        <p:txBody>
          <a:bodyPr lIns="0" tIns="0" rIns="0" bIns="0"/>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pPr defTabSz="913852" fontAlgn="auto">
              <a:lnSpc>
                <a:spcPct val="90000"/>
              </a:lnSpc>
              <a:spcAft>
                <a:spcPts val="0"/>
              </a:spcAft>
              <a:defRPr/>
            </a:pPr>
            <a:r>
              <a:rPr lang="en-US" sz="4000">
                <a:solidFill>
                  <a:schemeClr val="bg1"/>
                </a:solidFill>
              </a:rPr>
              <a:t>Only From </a:t>
            </a:r>
            <a:r>
              <a:rPr lang="en-US" sz="6600" b="1">
                <a:solidFill>
                  <a:schemeClr val="bg1"/>
                </a:solidFill>
              </a:rPr>
              <a:t>Zebra</a:t>
            </a:r>
            <a:endParaRPr lang="en-US" sz="5400" b="1">
              <a:solidFill>
                <a:schemeClr val="bg1"/>
              </a:solidFill>
            </a:endParaRPr>
          </a:p>
        </p:txBody>
      </p:sp>
      <p:sp>
        <p:nvSpPr>
          <p:cNvPr id="8" name="Text Placeholder 3">
            <a:extLst>
              <a:ext uri="{FF2B5EF4-FFF2-40B4-BE49-F238E27FC236}">
                <a16:creationId xmlns:a16="http://schemas.microsoft.com/office/drawing/2014/main" id="{F4AC612D-2513-D98E-8365-630BDE4F5C07}"/>
              </a:ext>
            </a:extLst>
          </p:cNvPr>
          <p:cNvSpPr txBox="1">
            <a:spLocks/>
          </p:cNvSpPr>
          <p:nvPr/>
        </p:nvSpPr>
        <p:spPr>
          <a:xfrm>
            <a:off x="4435423" y="827404"/>
            <a:ext cx="6644673" cy="4484735"/>
          </a:xfrm>
          <a:prstGeom prst="rect">
            <a:avLst/>
          </a:prstGeom>
        </p:spPr>
        <p:txBody>
          <a:bodyPr lIns="0" tIns="0" rIns="0" bIns="0"/>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fontAlgn="auto">
              <a:spcBef>
                <a:spcPts val="4800"/>
              </a:spcBef>
              <a:spcAft>
                <a:spcPts val="0"/>
              </a:spcAft>
              <a:buSzPct val="200000"/>
              <a:buFont typeface="Arial" panose="020B0604020202020204" pitchFamily="34" charset="0"/>
              <a:buNone/>
            </a:pPr>
            <a:r>
              <a:rPr lang="en-US" sz="2400" b="1">
                <a:solidFill>
                  <a:schemeClr val="accent1"/>
                </a:solidFill>
              </a:rPr>
              <a:t>Depth of experience </a:t>
            </a:r>
            <a:r>
              <a:rPr lang="en-US" sz="2400"/>
              <a:t>– 50+ years</a:t>
            </a:r>
          </a:p>
          <a:p>
            <a:pPr marL="0" indent="0" fontAlgn="auto">
              <a:spcBef>
                <a:spcPts val="4800"/>
              </a:spcBef>
              <a:spcAft>
                <a:spcPts val="0"/>
              </a:spcAft>
              <a:buSzPct val="150000"/>
              <a:buFont typeface="Arial" panose="020B0604020202020204" pitchFamily="34" charset="0"/>
              <a:buNone/>
            </a:pPr>
            <a:r>
              <a:rPr lang="en-US" sz="2400"/>
              <a:t>Unmatched breadth of </a:t>
            </a:r>
            <a:r>
              <a:rPr lang="en-US" sz="2400" b="1">
                <a:solidFill>
                  <a:schemeClr val="accent1"/>
                </a:solidFill>
              </a:rPr>
              <a:t>products and services </a:t>
            </a:r>
          </a:p>
          <a:p>
            <a:pPr marL="0" indent="0" fontAlgn="auto">
              <a:spcBef>
                <a:spcPts val="4800"/>
              </a:spcBef>
              <a:spcAft>
                <a:spcPts val="0"/>
              </a:spcAft>
              <a:buSzPct val="150000"/>
              <a:buFont typeface="Arial" panose="020B0604020202020204" pitchFamily="34" charset="0"/>
              <a:buNone/>
            </a:pPr>
            <a:r>
              <a:rPr lang="en-US" sz="2400"/>
              <a:t>More investments in </a:t>
            </a:r>
            <a:r>
              <a:rPr lang="en-US" sz="2400" b="1">
                <a:solidFill>
                  <a:schemeClr val="accent1"/>
                </a:solidFill>
              </a:rPr>
              <a:t>R&amp;D </a:t>
            </a:r>
          </a:p>
          <a:p>
            <a:pPr marL="0" indent="0" fontAlgn="auto">
              <a:spcBef>
                <a:spcPts val="4800"/>
              </a:spcBef>
              <a:spcAft>
                <a:spcPts val="0"/>
              </a:spcAft>
              <a:buSzPct val="150000"/>
              <a:buFont typeface="Arial" panose="020B0604020202020204" pitchFamily="34" charset="0"/>
              <a:buNone/>
            </a:pPr>
            <a:r>
              <a:rPr lang="en-US" sz="2400" b="1">
                <a:solidFill>
                  <a:schemeClr val="accent1"/>
                </a:solidFill>
              </a:rPr>
              <a:t>Market leader </a:t>
            </a:r>
            <a:r>
              <a:rPr lang="en-US" sz="2400"/>
              <a:t>in multiple categories </a:t>
            </a:r>
          </a:p>
          <a:p>
            <a:pPr marL="0" indent="0" fontAlgn="auto">
              <a:spcBef>
                <a:spcPts val="4800"/>
              </a:spcBef>
              <a:spcAft>
                <a:spcPts val="0"/>
              </a:spcAft>
              <a:buSzPct val="150000"/>
              <a:buFont typeface="Arial" panose="020B0604020202020204" pitchFamily="34" charset="0"/>
              <a:buNone/>
            </a:pPr>
            <a:r>
              <a:rPr lang="en-US" sz="2400"/>
              <a:t>Extensive </a:t>
            </a:r>
            <a:r>
              <a:rPr lang="en-US" sz="2400" b="1">
                <a:solidFill>
                  <a:schemeClr val="accent1"/>
                </a:solidFill>
              </a:rPr>
              <a:t>partner ecosystem </a:t>
            </a:r>
          </a:p>
          <a:p>
            <a:pPr marL="0" indent="0" fontAlgn="auto">
              <a:spcBef>
                <a:spcPts val="4800"/>
              </a:spcBef>
              <a:spcAft>
                <a:spcPts val="0"/>
              </a:spcAft>
              <a:buSzPct val="150000"/>
              <a:buNone/>
            </a:pPr>
            <a:r>
              <a:rPr lang="en-US" sz="2400"/>
              <a:t>Multiple innovation and workplace </a:t>
            </a:r>
            <a:r>
              <a:rPr lang="en-US" sz="2400" b="1">
                <a:solidFill>
                  <a:schemeClr val="accent1"/>
                </a:solidFill>
              </a:rPr>
              <a:t>awards </a:t>
            </a:r>
          </a:p>
        </p:txBody>
      </p:sp>
      <p:sp>
        <p:nvSpPr>
          <p:cNvPr id="18" name="Oval 17">
            <a:extLst>
              <a:ext uri="{FF2B5EF4-FFF2-40B4-BE49-F238E27FC236}">
                <a16:creationId xmlns:a16="http://schemas.microsoft.com/office/drawing/2014/main" id="{CFCFC0C8-5CF0-7DBC-33C6-1DB07F5AF4D1}"/>
              </a:ext>
            </a:extLst>
          </p:cNvPr>
          <p:cNvSpPr/>
          <p:nvPr/>
        </p:nvSpPr>
        <p:spPr>
          <a:xfrm>
            <a:off x="3384222" y="617175"/>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4981DE-C0B6-B55E-5B81-A278DE2E5E42}"/>
              </a:ext>
            </a:extLst>
          </p:cNvPr>
          <p:cNvSpPr/>
          <p:nvPr/>
        </p:nvSpPr>
        <p:spPr>
          <a:xfrm>
            <a:off x="3384222" y="1594948"/>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35074B-B755-16EC-DECE-4E7309BAD741}"/>
              </a:ext>
            </a:extLst>
          </p:cNvPr>
          <p:cNvSpPr/>
          <p:nvPr/>
        </p:nvSpPr>
        <p:spPr>
          <a:xfrm>
            <a:off x="3384222" y="2572721"/>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E05C8F-0808-5323-E3DE-F989F7128FEC}"/>
              </a:ext>
            </a:extLst>
          </p:cNvPr>
          <p:cNvSpPr/>
          <p:nvPr/>
        </p:nvSpPr>
        <p:spPr>
          <a:xfrm>
            <a:off x="3384222" y="3550494"/>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0F5FB88-5F8F-2D21-2982-49760E80F8A1}"/>
              </a:ext>
            </a:extLst>
          </p:cNvPr>
          <p:cNvSpPr/>
          <p:nvPr/>
        </p:nvSpPr>
        <p:spPr>
          <a:xfrm>
            <a:off x="3384222" y="4528267"/>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C52E208-50DB-E1B0-EFEF-64E63362B3EC}"/>
              </a:ext>
            </a:extLst>
          </p:cNvPr>
          <p:cNvSpPr/>
          <p:nvPr/>
        </p:nvSpPr>
        <p:spPr>
          <a:xfrm>
            <a:off x="3384222" y="5506042"/>
            <a:ext cx="804308" cy="8043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159F321-2541-CF23-4009-04B0B2CA0300}"/>
              </a:ext>
            </a:extLst>
          </p:cNvPr>
          <p:cNvPicPr>
            <a:picLocks noChangeAspect="1"/>
          </p:cNvPicPr>
          <p:nvPr/>
        </p:nvPicPr>
        <p:blipFill>
          <a:blip r:embed="rId3">
            <a:lum bright="100000"/>
          </a:blip>
          <a:stretch>
            <a:fillRect/>
          </a:stretch>
        </p:blipFill>
        <p:spPr>
          <a:xfrm>
            <a:off x="3487926" y="5579602"/>
            <a:ext cx="596900" cy="596900"/>
          </a:xfrm>
          <a:prstGeom prst="rect">
            <a:avLst/>
          </a:prstGeom>
        </p:spPr>
      </p:pic>
      <p:pic>
        <p:nvPicPr>
          <p:cNvPr id="3" name="Picture 2">
            <a:extLst>
              <a:ext uri="{FF2B5EF4-FFF2-40B4-BE49-F238E27FC236}">
                <a16:creationId xmlns:a16="http://schemas.microsoft.com/office/drawing/2014/main" id="{DE0C6130-6D65-A8A5-CE33-F4FF43909AFB}"/>
              </a:ext>
            </a:extLst>
          </p:cNvPr>
          <p:cNvPicPr>
            <a:picLocks noChangeAspect="1"/>
          </p:cNvPicPr>
          <p:nvPr/>
        </p:nvPicPr>
        <p:blipFill>
          <a:blip r:embed="rId4">
            <a:lum bright="100000"/>
          </a:blip>
          <a:stretch>
            <a:fillRect/>
          </a:stretch>
        </p:blipFill>
        <p:spPr>
          <a:xfrm>
            <a:off x="3487743" y="4635825"/>
            <a:ext cx="607131" cy="607131"/>
          </a:xfrm>
          <a:prstGeom prst="rect">
            <a:avLst/>
          </a:prstGeom>
        </p:spPr>
      </p:pic>
      <p:pic>
        <p:nvPicPr>
          <p:cNvPr id="4" name="Picture 3">
            <a:extLst>
              <a:ext uri="{FF2B5EF4-FFF2-40B4-BE49-F238E27FC236}">
                <a16:creationId xmlns:a16="http://schemas.microsoft.com/office/drawing/2014/main" id="{8111B16D-D618-54F0-6E61-A7D460C0802A}"/>
              </a:ext>
            </a:extLst>
          </p:cNvPr>
          <p:cNvPicPr>
            <a:picLocks noChangeAspect="1"/>
          </p:cNvPicPr>
          <p:nvPr/>
        </p:nvPicPr>
        <p:blipFill>
          <a:blip r:embed="rId5">
            <a:lum bright="100000"/>
          </a:blip>
          <a:stretch>
            <a:fillRect/>
          </a:stretch>
        </p:blipFill>
        <p:spPr>
          <a:xfrm>
            <a:off x="3509579" y="2685076"/>
            <a:ext cx="575247" cy="575247"/>
          </a:xfrm>
          <a:prstGeom prst="rect">
            <a:avLst/>
          </a:prstGeom>
        </p:spPr>
      </p:pic>
      <p:pic>
        <p:nvPicPr>
          <p:cNvPr id="5" name="Picture 4">
            <a:extLst>
              <a:ext uri="{FF2B5EF4-FFF2-40B4-BE49-F238E27FC236}">
                <a16:creationId xmlns:a16="http://schemas.microsoft.com/office/drawing/2014/main" id="{C714BDBE-FBD7-CCAB-437D-60F1E9B87FC3}"/>
              </a:ext>
            </a:extLst>
          </p:cNvPr>
          <p:cNvPicPr>
            <a:picLocks noChangeAspect="1"/>
          </p:cNvPicPr>
          <p:nvPr/>
        </p:nvPicPr>
        <p:blipFill>
          <a:blip r:embed="rId6">
            <a:lum bright="100000"/>
          </a:blip>
          <a:stretch>
            <a:fillRect/>
          </a:stretch>
        </p:blipFill>
        <p:spPr>
          <a:xfrm>
            <a:off x="3494276" y="1694655"/>
            <a:ext cx="590550" cy="590550"/>
          </a:xfrm>
          <a:prstGeom prst="rect">
            <a:avLst/>
          </a:prstGeom>
        </p:spPr>
      </p:pic>
      <p:pic>
        <p:nvPicPr>
          <p:cNvPr id="6" name="Picture 5">
            <a:extLst>
              <a:ext uri="{FF2B5EF4-FFF2-40B4-BE49-F238E27FC236}">
                <a16:creationId xmlns:a16="http://schemas.microsoft.com/office/drawing/2014/main" id="{307DBC79-2D74-6862-8CCF-AAAD549C6DA0}"/>
              </a:ext>
            </a:extLst>
          </p:cNvPr>
          <p:cNvPicPr>
            <a:picLocks noChangeAspect="1"/>
          </p:cNvPicPr>
          <p:nvPr/>
        </p:nvPicPr>
        <p:blipFill>
          <a:blip r:embed="rId7">
            <a:lum bright="100000"/>
          </a:blip>
          <a:stretch>
            <a:fillRect/>
          </a:stretch>
        </p:blipFill>
        <p:spPr>
          <a:xfrm>
            <a:off x="3487743" y="724733"/>
            <a:ext cx="596900" cy="596900"/>
          </a:xfrm>
          <a:prstGeom prst="rect">
            <a:avLst/>
          </a:prstGeom>
        </p:spPr>
      </p:pic>
      <p:pic>
        <p:nvPicPr>
          <p:cNvPr id="9" name="Picture 8">
            <a:extLst>
              <a:ext uri="{FF2B5EF4-FFF2-40B4-BE49-F238E27FC236}">
                <a16:creationId xmlns:a16="http://schemas.microsoft.com/office/drawing/2014/main" id="{2DDA8B23-65AD-404B-81A9-C8DD85822631}"/>
              </a:ext>
            </a:extLst>
          </p:cNvPr>
          <p:cNvPicPr>
            <a:picLocks noChangeAspect="1"/>
          </p:cNvPicPr>
          <p:nvPr/>
        </p:nvPicPr>
        <p:blipFill>
          <a:blip r:embed="rId8">
            <a:lum bright="100000"/>
          </a:blip>
          <a:stretch>
            <a:fillRect/>
          </a:stretch>
        </p:blipFill>
        <p:spPr>
          <a:xfrm>
            <a:off x="3546905" y="3709150"/>
            <a:ext cx="482646" cy="482646"/>
          </a:xfrm>
          <a:prstGeom prst="rect">
            <a:avLst/>
          </a:prstGeom>
        </p:spPr>
      </p:pic>
      <p:sp>
        <p:nvSpPr>
          <p:cNvPr id="26" name="Slide Number Placeholder 3">
            <a:extLst>
              <a:ext uri="{FF2B5EF4-FFF2-40B4-BE49-F238E27FC236}">
                <a16:creationId xmlns:a16="http://schemas.microsoft.com/office/drawing/2014/main" id="{A6B05B10-9EDE-6085-AA69-16BC3F99817A}"/>
              </a:ext>
            </a:extLst>
          </p:cNvPr>
          <p:cNvSpPr>
            <a:spLocks noGrp="1"/>
          </p:cNvSpPr>
          <p:nvPr>
            <p:ph type="sldNum" sz="quarter" idx="4"/>
          </p:nvPr>
        </p:nvSpPr>
        <p:spPr>
          <a:xfrm>
            <a:off x="10927080" y="6401929"/>
            <a:ext cx="1264920" cy="457200"/>
          </a:xfrm>
        </p:spPr>
        <p:txBody>
          <a:bodyPr/>
          <a:lstStyle/>
          <a:p>
            <a:fld id="{F19F85D4-6AC3-4CF9-A1A5-831DFC2C241F}" type="slidenum">
              <a:rPr lang="en-US" smtClean="0"/>
              <a:pPr/>
              <a:t>2</a:t>
            </a:fld>
            <a:endParaRPr lang="en-US"/>
          </a:p>
        </p:txBody>
      </p:sp>
      <p:sp>
        <p:nvSpPr>
          <p:cNvPr id="27" name="Date Placeholder 3">
            <a:extLst>
              <a:ext uri="{FF2B5EF4-FFF2-40B4-BE49-F238E27FC236}">
                <a16:creationId xmlns:a16="http://schemas.microsoft.com/office/drawing/2014/main" id="{81F57980-5A3F-6AD6-3A1C-15367BB50FF0}"/>
              </a:ext>
            </a:extLst>
          </p:cNvPr>
          <p:cNvSpPr txBox="1">
            <a:spLocks/>
          </p:cNvSpPr>
          <p:nvPr/>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255667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87166-A9D7-DC2A-E8C3-F8B521A4C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554CC-62B7-015A-9D6A-7E46EB22DDCF}"/>
              </a:ext>
            </a:extLst>
          </p:cNvPr>
          <p:cNvSpPr txBox="1">
            <a:spLocks/>
          </p:cNvSpPr>
          <p:nvPr/>
        </p:nvSpPr>
        <p:spPr>
          <a:xfrm>
            <a:off x="471370" y="1753531"/>
            <a:ext cx="6933677" cy="2586556"/>
          </a:xfrm>
          <a:prstGeom prst="rect">
            <a:avLst/>
          </a:prstGeom>
        </p:spPr>
        <p:txBody>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br>
              <a:rPr lang="en-US" sz="2800" dirty="0">
                <a:solidFill>
                  <a:schemeClr val="bg1"/>
                </a:solidFill>
                <a:latin typeface="+mn-lt"/>
                <a:ea typeface="+mn-ea"/>
                <a:cs typeface="Arial"/>
              </a:rPr>
            </a:br>
            <a:r>
              <a:rPr lang="en-US" sz="2800" dirty="0">
                <a:solidFill>
                  <a:schemeClr val="bg1"/>
                </a:solidFill>
                <a:latin typeface="Arial"/>
                <a:ea typeface="MS PGothic"/>
                <a:cs typeface="Arial"/>
              </a:rPr>
              <a:t>The Precision of </a:t>
            </a:r>
            <a:r>
              <a:rPr lang="en-US" sz="2800" b="1" dirty="0">
                <a:solidFill>
                  <a:schemeClr val="bg1"/>
                </a:solidFill>
                <a:latin typeface="Arial"/>
                <a:ea typeface="MS PGothic"/>
                <a:cs typeface="Arial"/>
              </a:rPr>
              <a:t>Real-Time</a:t>
            </a:r>
            <a:r>
              <a:rPr lang="en-US" sz="2800" dirty="0">
                <a:solidFill>
                  <a:schemeClr val="bg1"/>
                </a:solidFill>
                <a:latin typeface="Arial"/>
                <a:ea typeface="MS PGothic"/>
                <a:cs typeface="Arial"/>
              </a:rPr>
              <a:t> </a:t>
            </a:r>
            <a:r>
              <a:rPr lang="en-US" sz="2800" b="1" dirty="0">
                <a:solidFill>
                  <a:schemeClr val="bg1"/>
                </a:solidFill>
                <a:latin typeface="Arial"/>
                <a:ea typeface="MS PGothic"/>
                <a:cs typeface="Arial"/>
              </a:rPr>
              <a:t>Data.</a:t>
            </a:r>
            <a:br>
              <a:rPr lang="en-US" sz="2800" b="1" dirty="0">
                <a:solidFill>
                  <a:schemeClr val="bg1"/>
                </a:solidFill>
                <a:latin typeface="Arial"/>
                <a:ea typeface="MS PGothic"/>
                <a:cs typeface="Arial"/>
              </a:rPr>
            </a:br>
            <a:r>
              <a:rPr lang="en-US" sz="2800" dirty="0">
                <a:solidFill>
                  <a:schemeClr val="bg1"/>
                </a:solidFill>
                <a:latin typeface="Arial"/>
                <a:ea typeface="MS PGothic"/>
                <a:cs typeface="Arial"/>
              </a:rPr>
              <a:t>The Agility of </a:t>
            </a:r>
            <a:r>
              <a:rPr lang="en-US" sz="2800" b="1" dirty="0">
                <a:solidFill>
                  <a:schemeClr val="bg1"/>
                </a:solidFill>
                <a:latin typeface="Arial"/>
                <a:ea typeface="MS PGothic"/>
                <a:cs typeface="Arial"/>
              </a:rPr>
              <a:t>Automation.</a:t>
            </a:r>
            <a:br>
              <a:rPr lang="en-US" sz="2800" b="1" dirty="0">
                <a:solidFill>
                  <a:schemeClr val="bg1"/>
                </a:solidFill>
                <a:latin typeface="Arial"/>
                <a:ea typeface="MS PGothic"/>
                <a:cs typeface="Arial"/>
              </a:rPr>
            </a:br>
            <a:r>
              <a:rPr lang="en-US" sz="2800" b="1" dirty="0">
                <a:solidFill>
                  <a:schemeClr val="bg1"/>
                </a:solidFill>
                <a:latin typeface="Arial"/>
                <a:ea typeface="MS PGothic"/>
                <a:cs typeface="Arial"/>
              </a:rPr>
              <a:t>The Connected Factory by Zebra.</a:t>
            </a:r>
            <a:br>
              <a:rPr lang="en-US" sz="2800" b="1" dirty="0">
                <a:solidFill>
                  <a:schemeClr val="bg1"/>
                </a:solidFill>
                <a:latin typeface="Arial"/>
                <a:ea typeface="MS PGothic"/>
                <a:cs typeface="Arial"/>
              </a:rPr>
            </a:br>
            <a:br>
              <a:rPr lang="en-US" sz="2800" b="1" dirty="0">
                <a:solidFill>
                  <a:schemeClr val="bg1"/>
                </a:solidFill>
                <a:latin typeface="Arial"/>
                <a:ea typeface="MS PGothic"/>
                <a:cs typeface="Arial"/>
              </a:rPr>
            </a:br>
            <a:br>
              <a:rPr lang="en-US" sz="3200" b="1" dirty="0">
                <a:solidFill>
                  <a:schemeClr val="bg1"/>
                </a:solidFill>
                <a:latin typeface="Arial"/>
                <a:ea typeface="MS PGothic"/>
                <a:cs typeface="Arial"/>
              </a:rPr>
            </a:br>
            <a:r>
              <a:rPr lang="en-US" sz="2800" dirty="0">
                <a:solidFill>
                  <a:schemeClr val="bg1"/>
                </a:solidFill>
                <a:latin typeface="+mn-lt"/>
                <a:ea typeface="+mn-ea"/>
                <a:cs typeface="Arial"/>
              </a:rPr>
              <a:t> </a:t>
            </a:r>
            <a:br>
              <a:rPr lang="en-US" sz="2800" dirty="0">
                <a:solidFill>
                  <a:schemeClr val="bg1"/>
                </a:solidFill>
                <a:latin typeface="+mn-lt"/>
                <a:ea typeface="+mn-ea"/>
                <a:cs typeface="Arial"/>
              </a:rPr>
            </a:br>
            <a:endParaRPr lang="en-US" sz="2800" dirty="0">
              <a:solidFill>
                <a:schemeClr val="bg1"/>
              </a:solidFill>
              <a:latin typeface="+mn-lt"/>
              <a:ea typeface="+mn-ea"/>
              <a:cs typeface="Arial"/>
            </a:endParaRPr>
          </a:p>
        </p:txBody>
      </p:sp>
    </p:spTree>
    <p:extLst>
      <p:ext uri="{BB962C8B-B14F-4D97-AF65-F5344CB8AC3E}">
        <p14:creationId xmlns:p14="http://schemas.microsoft.com/office/powerpoint/2010/main" val="75688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76CC11-1EF6-7FC2-815B-2409B133441D}"/>
              </a:ext>
            </a:extLst>
          </p:cNvPr>
          <p:cNvPicPr>
            <a:picLocks noChangeAspect="1"/>
          </p:cNvPicPr>
          <p:nvPr/>
        </p:nvPicPr>
        <p:blipFill>
          <a:blip r:embed="rId3" cstate="email">
            <a:alphaModFix amt="33000"/>
            <a:extLst>
              <a:ext uri="{28A0092B-C50C-407E-A947-70E740481C1C}">
                <a14:useLocalDpi xmlns:a14="http://schemas.microsoft.com/office/drawing/2010/main"/>
              </a:ext>
            </a:extLst>
          </a:blip>
          <a:srcRect/>
          <a:stretch/>
        </p:blipFill>
        <p:spPr>
          <a:xfrm>
            <a:off x="306687" y="386080"/>
            <a:ext cx="11603624" cy="6093437"/>
          </a:xfrm>
          <a:prstGeom prst="rect">
            <a:avLst/>
          </a:prstGeom>
        </p:spPr>
      </p:pic>
      <p:sp>
        <p:nvSpPr>
          <p:cNvPr id="2" name="Title 1">
            <a:extLst>
              <a:ext uri="{FF2B5EF4-FFF2-40B4-BE49-F238E27FC236}">
                <a16:creationId xmlns:a16="http://schemas.microsoft.com/office/drawing/2014/main" id="{4D9A1037-DA60-D07B-75EF-385B87D9E0E5}"/>
              </a:ext>
            </a:extLst>
          </p:cNvPr>
          <p:cNvSpPr>
            <a:spLocks noGrp="1"/>
          </p:cNvSpPr>
          <p:nvPr>
            <p:ph type="title"/>
          </p:nvPr>
        </p:nvSpPr>
        <p:spPr/>
        <p:txBody>
          <a:bodyPr/>
          <a:lstStyle/>
          <a:p>
            <a:r>
              <a:rPr lang="en-US"/>
              <a:t>Extensive Reach</a:t>
            </a:r>
          </a:p>
        </p:txBody>
      </p:sp>
      <p:sp>
        <p:nvSpPr>
          <p:cNvPr id="3" name="Text Placeholder 2">
            <a:extLst>
              <a:ext uri="{FF2B5EF4-FFF2-40B4-BE49-F238E27FC236}">
                <a16:creationId xmlns:a16="http://schemas.microsoft.com/office/drawing/2014/main" id="{6240ED9F-96A0-B6B3-411A-5B98681CA1B5}"/>
              </a:ext>
            </a:extLst>
          </p:cNvPr>
          <p:cNvSpPr>
            <a:spLocks noGrp="1"/>
          </p:cNvSpPr>
          <p:nvPr>
            <p:ph type="body" sz="quarter" idx="10"/>
          </p:nvPr>
        </p:nvSpPr>
        <p:spPr/>
        <p:txBody>
          <a:bodyPr/>
          <a:lstStyle/>
          <a:p>
            <a:r>
              <a:rPr lang="en-US"/>
              <a:t>Scalable to meet any enterprise demands</a:t>
            </a:r>
          </a:p>
        </p:txBody>
      </p:sp>
      <p:sp>
        <p:nvSpPr>
          <p:cNvPr id="4" name="Slide Number Placeholder 3">
            <a:extLst>
              <a:ext uri="{FF2B5EF4-FFF2-40B4-BE49-F238E27FC236}">
                <a16:creationId xmlns:a16="http://schemas.microsoft.com/office/drawing/2014/main" id="{8489E409-EB16-D182-25A0-AEEA0154D344}"/>
              </a:ext>
            </a:extLst>
          </p:cNvPr>
          <p:cNvSpPr>
            <a:spLocks noGrp="1"/>
          </p:cNvSpPr>
          <p:nvPr>
            <p:ph type="sldNum" sz="quarter" idx="4"/>
          </p:nvPr>
        </p:nvSpPr>
        <p:spPr/>
        <p:txBody>
          <a:bodyPr/>
          <a:lstStyle/>
          <a:p>
            <a:pPr defTabSz="914126"/>
            <a:fld id="{F19F85D4-6AC3-4CF9-A1A5-831DFC2C241F}" type="slidenum">
              <a:rPr lang="en-US" smtClean="0">
                <a:solidFill>
                  <a:srgbClr val="000000"/>
                </a:solidFill>
              </a:rPr>
              <a:pPr defTabSz="914126"/>
              <a:t>3</a:t>
            </a:fld>
            <a:endParaRPr lang="en-US">
              <a:solidFill>
                <a:srgbClr val="000000"/>
              </a:solidFill>
            </a:endParaRPr>
          </a:p>
        </p:txBody>
      </p:sp>
      <p:grpSp>
        <p:nvGrpSpPr>
          <p:cNvPr id="13" name="Group 12">
            <a:extLst>
              <a:ext uri="{FF2B5EF4-FFF2-40B4-BE49-F238E27FC236}">
                <a16:creationId xmlns:a16="http://schemas.microsoft.com/office/drawing/2014/main" id="{DD291254-83E5-44E0-52B2-0BB11E858D99}"/>
              </a:ext>
            </a:extLst>
          </p:cNvPr>
          <p:cNvGrpSpPr/>
          <p:nvPr/>
        </p:nvGrpSpPr>
        <p:grpSpPr>
          <a:xfrm>
            <a:off x="421266" y="1892196"/>
            <a:ext cx="3066545" cy="1446175"/>
            <a:chOff x="-6916743" y="6545393"/>
            <a:chExt cx="3066545" cy="1446175"/>
          </a:xfrm>
        </p:grpSpPr>
        <p:sp>
          <p:nvSpPr>
            <p:cNvPr id="14" name="Rectangle 13">
              <a:extLst>
                <a:ext uri="{FF2B5EF4-FFF2-40B4-BE49-F238E27FC236}">
                  <a16:creationId xmlns:a16="http://schemas.microsoft.com/office/drawing/2014/main" id="{D5381CFB-82CD-29E9-D982-FC8F985D4127}"/>
                </a:ext>
              </a:extLst>
            </p:cNvPr>
            <p:cNvSpPr/>
            <p:nvPr/>
          </p:nvSpPr>
          <p:spPr>
            <a:xfrm>
              <a:off x="-6916743" y="6545393"/>
              <a:ext cx="3066545" cy="1354217"/>
            </a:xfrm>
            <a:prstGeom prst="rect">
              <a:avLst/>
            </a:prstGeom>
          </p:spPr>
          <p:txBody>
            <a:bodyPr wrap="none" lIns="0" tIns="0" rIns="0" bIns="0" anchor="t">
              <a:spAutoFit/>
            </a:bodyPr>
            <a:lstStyle/>
            <a:p>
              <a:r>
                <a:rPr lang="en-US" sz="8000" b="1" spc="-300" baseline="30000">
                  <a:solidFill>
                    <a:schemeClr val="accent1"/>
                  </a:solidFill>
                  <a:latin typeface="Arial" panose="020B0604020202020204"/>
                </a:rPr>
                <a:t>$</a:t>
              </a:r>
              <a:r>
                <a:rPr lang="en-US" sz="8800" b="1" spc="-300">
                  <a:solidFill>
                    <a:schemeClr val="accent1"/>
                  </a:solidFill>
                  <a:latin typeface="Arial" panose="020B0604020202020204"/>
                </a:rPr>
                <a:t>4</a:t>
              </a:r>
              <a:r>
                <a:rPr lang="en-US" sz="8800" b="1" spc="-600">
                  <a:solidFill>
                    <a:schemeClr val="accent1"/>
                  </a:solidFill>
                  <a:latin typeface="Arial" panose="020B0604020202020204"/>
                </a:rPr>
                <a:t>.5</a:t>
              </a:r>
              <a:r>
                <a:rPr lang="en-US" sz="8800" b="1">
                  <a:solidFill>
                    <a:schemeClr val="accent1"/>
                  </a:solidFill>
                  <a:latin typeface="Arial" panose="020B0604020202020204"/>
                </a:rPr>
                <a:t>8</a:t>
              </a:r>
              <a:r>
                <a:rPr lang="en-US" sz="7200" b="1">
                  <a:solidFill>
                    <a:schemeClr val="accent1"/>
                  </a:solidFill>
                  <a:latin typeface="Arial" panose="020B0604020202020204"/>
                </a:rPr>
                <a:t>B</a:t>
              </a:r>
              <a:endParaRPr lang="en-US" sz="8800">
                <a:solidFill>
                  <a:schemeClr val="accent1"/>
                </a:solidFill>
              </a:endParaRPr>
            </a:p>
          </p:txBody>
        </p:sp>
        <p:sp>
          <p:nvSpPr>
            <p:cNvPr id="15" name="Rectangle 14">
              <a:extLst>
                <a:ext uri="{FF2B5EF4-FFF2-40B4-BE49-F238E27FC236}">
                  <a16:creationId xmlns:a16="http://schemas.microsoft.com/office/drawing/2014/main" id="{5DCEE88D-AD31-A88C-294F-2BC07DAE3C2B}"/>
                </a:ext>
              </a:extLst>
            </p:cNvPr>
            <p:cNvSpPr/>
            <p:nvPr/>
          </p:nvSpPr>
          <p:spPr>
            <a:xfrm>
              <a:off x="-6887159" y="7714569"/>
              <a:ext cx="1320874" cy="276999"/>
            </a:xfrm>
            <a:prstGeom prst="rect">
              <a:avLst/>
            </a:prstGeom>
          </p:spPr>
          <p:txBody>
            <a:bodyPr wrap="none" lIns="0" tIns="0" rIns="0" bIns="0">
              <a:spAutoFit/>
            </a:bodyPr>
            <a:lstStyle/>
            <a:p>
              <a:pPr lvl="0" algn="ctr" defTabSz="914126" fontAlgn="auto">
                <a:spcBef>
                  <a:spcPts val="1000"/>
                </a:spcBef>
                <a:spcAft>
                  <a:spcPts val="0"/>
                </a:spcAft>
                <a:buClr>
                  <a:srgbClr val="00A7FF"/>
                </a:buClr>
              </a:pPr>
              <a:r>
                <a:rPr lang="en-US" b="1"/>
                <a:t>global sales</a:t>
              </a:r>
              <a:endParaRPr lang="en-US" b="1">
                <a:latin typeface="Arial" panose="020B0604020202020204"/>
                <a:ea typeface="+mn-ea"/>
              </a:endParaRPr>
            </a:p>
          </p:txBody>
        </p:sp>
      </p:grpSp>
      <p:sp>
        <p:nvSpPr>
          <p:cNvPr id="18" name="Rectangle 17">
            <a:extLst>
              <a:ext uri="{FF2B5EF4-FFF2-40B4-BE49-F238E27FC236}">
                <a16:creationId xmlns:a16="http://schemas.microsoft.com/office/drawing/2014/main" id="{16190A71-FCB6-FFAC-2B98-1B9837308F9A}"/>
              </a:ext>
            </a:extLst>
          </p:cNvPr>
          <p:cNvSpPr/>
          <p:nvPr/>
        </p:nvSpPr>
        <p:spPr>
          <a:xfrm>
            <a:off x="465949" y="5671326"/>
            <a:ext cx="2508996" cy="553998"/>
          </a:xfrm>
          <a:prstGeom prst="rect">
            <a:avLst/>
          </a:prstGeom>
        </p:spPr>
        <p:txBody>
          <a:bodyPr wrap="square" lIns="0" tIns="0" rIns="0" bIns="0">
            <a:spAutoFit/>
          </a:bodyPr>
          <a:lstStyle/>
          <a:p>
            <a:r>
              <a:rPr lang="en-US" b="1"/>
              <a:t>employees worldwide in 55 countries</a:t>
            </a:r>
          </a:p>
        </p:txBody>
      </p:sp>
      <p:sp>
        <p:nvSpPr>
          <p:cNvPr id="21" name="Rectangle 20">
            <a:extLst>
              <a:ext uri="{FF2B5EF4-FFF2-40B4-BE49-F238E27FC236}">
                <a16:creationId xmlns:a16="http://schemas.microsoft.com/office/drawing/2014/main" id="{1D8083A8-3C6C-221C-1A01-932B207471D0}"/>
              </a:ext>
            </a:extLst>
          </p:cNvPr>
          <p:cNvSpPr/>
          <p:nvPr/>
        </p:nvSpPr>
        <p:spPr>
          <a:xfrm>
            <a:off x="4188140" y="3060346"/>
            <a:ext cx="3092896" cy="276999"/>
          </a:xfrm>
          <a:prstGeom prst="rect">
            <a:avLst/>
          </a:prstGeom>
        </p:spPr>
        <p:txBody>
          <a:bodyPr wrap="square" lIns="0" tIns="0" rIns="0" bIns="0" anchor="t">
            <a:spAutoFit/>
          </a:bodyPr>
          <a:lstStyle/>
          <a:p>
            <a:pPr lvl="0" defTabSz="914126" fontAlgn="auto">
              <a:spcBef>
                <a:spcPts val="1000"/>
              </a:spcBef>
              <a:spcAft>
                <a:spcPts val="0"/>
              </a:spcAft>
              <a:buClr>
                <a:srgbClr val="00A7FF"/>
              </a:buClr>
            </a:pPr>
            <a:r>
              <a:rPr lang="en-US" b="1">
                <a:latin typeface="Arial"/>
                <a:ea typeface="MS PGothic"/>
                <a:cs typeface="Arial"/>
              </a:rPr>
              <a:t>offices globally</a:t>
            </a:r>
            <a:endParaRPr lang="en-US" sz="1200" b="1">
              <a:latin typeface="Arial"/>
              <a:ea typeface="MS PGothic"/>
              <a:cs typeface="Arial"/>
            </a:endParaRPr>
          </a:p>
        </p:txBody>
      </p:sp>
      <p:sp>
        <p:nvSpPr>
          <p:cNvPr id="22" name="Rectangle 21">
            <a:extLst>
              <a:ext uri="{FF2B5EF4-FFF2-40B4-BE49-F238E27FC236}">
                <a16:creationId xmlns:a16="http://schemas.microsoft.com/office/drawing/2014/main" id="{27B00075-329D-AECF-8915-1C6D4B713C8A}"/>
              </a:ext>
            </a:extLst>
          </p:cNvPr>
          <p:cNvSpPr/>
          <p:nvPr/>
        </p:nvSpPr>
        <p:spPr>
          <a:xfrm>
            <a:off x="7581958" y="1892196"/>
            <a:ext cx="3013562" cy="2708434"/>
          </a:xfrm>
          <a:prstGeom prst="rect">
            <a:avLst/>
          </a:prstGeom>
        </p:spPr>
        <p:txBody>
          <a:bodyPr wrap="square" lIns="0" tIns="0" rIns="0" bIns="0" anchor="t">
            <a:spAutoFit/>
          </a:bodyPr>
          <a:lstStyle/>
          <a:p>
            <a:r>
              <a:rPr lang="en-US" sz="6000" b="1" baseline="30000">
                <a:solidFill>
                  <a:schemeClr val="accent1"/>
                </a:solidFill>
                <a:latin typeface="Arial"/>
                <a:ea typeface="MS PGothic"/>
                <a:cs typeface="Arial"/>
              </a:rPr>
              <a:t>~</a:t>
            </a:r>
            <a:r>
              <a:rPr lang="en-US" sz="8800" b="1" spc="-600">
                <a:solidFill>
                  <a:schemeClr val="accent1"/>
                </a:solidFill>
                <a:latin typeface="Arial"/>
                <a:ea typeface="MS PGothic"/>
                <a:cs typeface="Arial"/>
              </a:rPr>
              <a:t>6</a:t>
            </a:r>
            <a:r>
              <a:rPr lang="en-US" sz="8800" b="1" spc="-300">
                <a:solidFill>
                  <a:schemeClr val="accent1"/>
                </a:solidFill>
                <a:latin typeface="Arial"/>
                <a:ea typeface="MS PGothic"/>
                <a:cs typeface="Arial"/>
              </a:rPr>
              <a:t>.8</a:t>
            </a:r>
            <a:br>
              <a:rPr lang="en-US" sz="8800" b="1">
                <a:solidFill>
                  <a:schemeClr val="accent1"/>
                </a:solidFill>
              </a:rPr>
            </a:br>
            <a:endParaRPr lang="en-US" sz="8800">
              <a:solidFill>
                <a:schemeClr val="accent1"/>
              </a:solidFill>
            </a:endParaRPr>
          </a:p>
        </p:txBody>
      </p:sp>
      <p:sp>
        <p:nvSpPr>
          <p:cNvPr id="23" name="Rectangle 22">
            <a:extLst>
              <a:ext uri="{FF2B5EF4-FFF2-40B4-BE49-F238E27FC236}">
                <a16:creationId xmlns:a16="http://schemas.microsoft.com/office/drawing/2014/main" id="{1D9C4441-16C3-15DD-1D1D-58605833B484}"/>
              </a:ext>
            </a:extLst>
          </p:cNvPr>
          <p:cNvSpPr/>
          <p:nvPr/>
        </p:nvSpPr>
        <p:spPr>
          <a:xfrm>
            <a:off x="7538089" y="4455609"/>
            <a:ext cx="3212511" cy="1354217"/>
          </a:xfrm>
          <a:prstGeom prst="rect">
            <a:avLst/>
          </a:prstGeom>
        </p:spPr>
        <p:txBody>
          <a:bodyPr wrap="square" lIns="0" tIns="0" rIns="0" bIns="0" anchor="t">
            <a:spAutoFit/>
          </a:bodyPr>
          <a:lstStyle/>
          <a:p>
            <a:r>
              <a:rPr lang="en-US" sz="6000" b="1" baseline="30000">
                <a:solidFill>
                  <a:schemeClr val="accent1"/>
                </a:solidFill>
                <a:latin typeface="Arial"/>
                <a:ea typeface="MS PGothic"/>
                <a:cs typeface="Arial"/>
              </a:rPr>
              <a:t>~</a:t>
            </a:r>
            <a:r>
              <a:rPr lang="en-US" sz="8800" b="1" spc="-700">
                <a:solidFill>
                  <a:schemeClr val="accent1"/>
                </a:solidFill>
                <a:latin typeface="Arial"/>
                <a:ea typeface="MS PGothic"/>
                <a:cs typeface="Arial"/>
              </a:rPr>
              <a:t>1</a:t>
            </a:r>
            <a:r>
              <a:rPr lang="en-US" sz="8800" b="1">
                <a:solidFill>
                  <a:schemeClr val="accent1"/>
                </a:solidFill>
                <a:latin typeface="Arial"/>
                <a:ea typeface="MS PGothic"/>
                <a:cs typeface="Arial"/>
              </a:rPr>
              <a:t>1</a:t>
            </a:r>
            <a:r>
              <a:rPr lang="en-US" sz="8000" b="1" baseline="30000">
                <a:solidFill>
                  <a:schemeClr val="accent1"/>
                </a:solidFill>
                <a:latin typeface="Arial"/>
                <a:ea typeface="MS PGothic"/>
                <a:cs typeface="Arial"/>
              </a:rPr>
              <a:t>%</a:t>
            </a:r>
            <a:endParaRPr lang="en-US" baseline="30000">
              <a:solidFill>
                <a:schemeClr val="accent1"/>
              </a:solidFill>
              <a:cs typeface="Arial"/>
            </a:endParaRPr>
          </a:p>
        </p:txBody>
      </p:sp>
      <p:sp>
        <p:nvSpPr>
          <p:cNvPr id="36" name="TextBox 35">
            <a:extLst>
              <a:ext uri="{FF2B5EF4-FFF2-40B4-BE49-F238E27FC236}">
                <a16:creationId xmlns:a16="http://schemas.microsoft.com/office/drawing/2014/main" id="{18CDCD5B-4FB7-5D95-61D2-39A87A412BC3}"/>
              </a:ext>
            </a:extLst>
          </p:cNvPr>
          <p:cNvSpPr txBox="1"/>
          <p:nvPr/>
        </p:nvSpPr>
        <p:spPr>
          <a:xfrm>
            <a:off x="1775978" y="6551853"/>
            <a:ext cx="5505641" cy="123111"/>
          </a:xfrm>
          <a:prstGeom prst="rect">
            <a:avLst/>
          </a:prstGeom>
          <a:noFill/>
        </p:spPr>
        <p:txBody>
          <a:bodyPr wrap="square" lIns="0" tIns="0" rIns="0" bIns="0" rtlCol="0" anchor="t">
            <a:spAutoFit/>
          </a:bodyPr>
          <a:lstStyle/>
          <a:p>
            <a:r>
              <a:rPr lang="en-US" sz="800">
                <a:solidFill>
                  <a:schemeClr val="accent5"/>
                </a:solidFill>
                <a:latin typeface="Arial"/>
                <a:ea typeface="MS PGothic"/>
                <a:cs typeface="Arial"/>
              </a:rPr>
              <a:t>2023 data</a:t>
            </a:r>
          </a:p>
        </p:txBody>
      </p:sp>
      <p:grpSp>
        <p:nvGrpSpPr>
          <p:cNvPr id="37" name="Group 36">
            <a:extLst>
              <a:ext uri="{FF2B5EF4-FFF2-40B4-BE49-F238E27FC236}">
                <a16:creationId xmlns:a16="http://schemas.microsoft.com/office/drawing/2014/main" id="{ABEA7FD3-299B-C673-35B3-0652C3512085}"/>
              </a:ext>
            </a:extLst>
          </p:cNvPr>
          <p:cNvGrpSpPr/>
          <p:nvPr/>
        </p:nvGrpSpPr>
        <p:grpSpPr>
          <a:xfrm>
            <a:off x="4115798" y="4455609"/>
            <a:ext cx="2753269" cy="1769715"/>
            <a:chOff x="5575702" y="3891196"/>
            <a:chExt cx="9953149" cy="1769715"/>
          </a:xfrm>
        </p:grpSpPr>
        <p:sp>
          <p:nvSpPr>
            <p:cNvPr id="38" name="Rectangle 37">
              <a:extLst>
                <a:ext uri="{FF2B5EF4-FFF2-40B4-BE49-F238E27FC236}">
                  <a16:creationId xmlns:a16="http://schemas.microsoft.com/office/drawing/2014/main" id="{26392AE5-EC70-453D-FCAE-8FA91C3DED36}"/>
                </a:ext>
              </a:extLst>
            </p:cNvPr>
            <p:cNvSpPr/>
            <p:nvPr/>
          </p:nvSpPr>
          <p:spPr>
            <a:xfrm>
              <a:off x="5575702" y="3891196"/>
              <a:ext cx="9691341" cy="1600438"/>
            </a:xfrm>
            <a:prstGeom prst="rect">
              <a:avLst/>
            </a:prstGeom>
          </p:spPr>
          <p:txBody>
            <a:bodyPr wrap="square" lIns="0" tIns="0" rIns="0" bIns="0">
              <a:spAutoFit/>
            </a:bodyPr>
            <a:lstStyle/>
            <a:p>
              <a:r>
                <a:rPr lang="en-US" sz="8800" b="1" spc="-900">
                  <a:solidFill>
                    <a:schemeClr val="accent1"/>
                  </a:solidFill>
                  <a:latin typeface="Arial" panose="020B0604020202020204"/>
                </a:rPr>
                <a:t>1</a:t>
              </a:r>
              <a:r>
                <a:rPr lang="en-US" sz="8800" b="1">
                  <a:solidFill>
                    <a:schemeClr val="accent1"/>
                  </a:solidFill>
                </a:rPr>
                <a:t>0</a:t>
              </a:r>
              <a:r>
                <a:rPr lang="en-US" sz="7200" b="1">
                  <a:solidFill>
                    <a:schemeClr val="accent1"/>
                  </a:solidFill>
                </a:rPr>
                <a:t>K+</a:t>
              </a:r>
              <a:br>
                <a:rPr lang="en-US" sz="2800" b="1">
                  <a:solidFill>
                    <a:schemeClr val="accent1"/>
                  </a:solidFill>
                </a:rPr>
              </a:br>
              <a:endParaRPr lang="en-US" sz="1600">
                <a:solidFill>
                  <a:schemeClr val="accent1"/>
                </a:solidFill>
              </a:endParaRPr>
            </a:p>
          </p:txBody>
        </p:sp>
        <p:sp>
          <p:nvSpPr>
            <p:cNvPr id="39" name="TextBox 38">
              <a:extLst>
                <a:ext uri="{FF2B5EF4-FFF2-40B4-BE49-F238E27FC236}">
                  <a16:creationId xmlns:a16="http://schemas.microsoft.com/office/drawing/2014/main" id="{AEF55B8B-7EB2-F70C-FB7A-02A0C17FCBDE}"/>
                </a:ext>
              </a:extLst>
            </p:cNvPr>
            <p:cNvSpPr txBox="1"/>
            <p:nvPr/>
          </p:nvSpPr>
          <p:spPr>
            <a:xfrm>
              <a:off x="5837510" y="5106913"/>
              <a:ext cx="9691341" cy="553998"/>
            </a:xfrm>
            <a:prstGeom prst="rect">
              <a:avLst/>
            </a:prstGeom>
            <a:noFill/>
          </p:spPr>
          <p:txBody>
            <a:bodyPr wrap="square" lIns="0" tIns="0" rIns="0" bIns="0" anchor="t">
              <a:spAutoFit/>
            </a:bodyPr>
            <a:lstStyle/>
            <a:p>
              <a:r>
                <a:rPr lang="en-US" b="1">
                  <a:latin typeface="Arial"/>
                  <a:ea typeface="MS PGothic"/>
                  <a:cs typeface="Arial"/>
                </a:rPr>
                <a:t>channel partners</a:t>
              </a:r>
            </a:p>
            <a:p>
              <a:r>
                <a:rPr lang="en-US" b="1">
                  <a:latin typeface="Arial"/>
                  <a:ea typeface="MS PGothic"/>
                  <a:cs typeface="Arial"/>
                </a:rPr>
                <a:t>in over 185 countries</a:t>
              </a:r>
            </a:p>
          </p:txBody>
        </p:sp>
      </p:grpSp>
      <p:sp>
        <p:nvSpPr>
          <p:cNvPr id="49" name="TextBox 48">
            <a:extLst>
              <a:ext uri="{FF2B5EF4-FFF2-40B4-BE49-F238E27FC236}">
                <a16:creationId xmlns:a16="http://schemas.microsoft.com/office/drawing/2014/main" id="{0607F055-96DB-6083-4ADE-67B4644DA147}"/>
              </a:ext>
            </a:extLst>
          </p:cNvPr>
          <p:cNvSpPr txBox="1"/>
          <p:nvPr/>
        </p:nvSpPr>
        <p:spPr>
          <a:xfrm>
            <a:off x="7913518" y="3070949"/>
            <a:ext cx="3092896" cy="553998"/>
          </a:xfrm>
          <a:prstGeom prst="rect">
            <a:avLst/>
          </a:prstGeom>
          <a:noFill/>
        </p:spPr>
        <p:txBody>
          <a:bodyPr wrap="square" lIns="0" tIns="0" rIns="0" bIns="0">
            <a:spAutoFit/>
          </a:bodyPr>
          <a:lstStyle/>
          <a:p>
            <a:r>
              <a:rPr lang="en-US" b="1"/>
              <a:t>patents and patent</a:t>
            </a:r>
            <a:br>
              <a:rPr lang="en-US" b="1"/>
            </a:br>
            <a:r>
              <a:rPr lang="en-US" b="1"/>
              <a:t>applications worldwide</a:t>
            </a:r>
          </a:p>
        </p:txBody>
      </p:sp>
      <p:sp>
        <p:nvSpPr>
          <p:cNvPr id="51" name="TextBox 50">
            <a:extLst>
              <a:ext uri="{FF2B5EF4-FFF2-40B4-BE49-F238E27FC236}">
                <a16:creationId xmlns:a16="http://schemas.microsoft.com/office/drawing/2014/main" id="{F664EA64-D233-EF8A-9CCF-5F0F985DF903}"/>
              </a:ext>
            </a:extLst>
          </p:cNvPr>
          <p:cNvSpPr txBox="1"/>
          <p:nvPr/>
        </p:nvSpPr>
        <p:spPr>
          <a:xfrm>
            <a:off x="7938918" y="5679830"/>
            <a:ext cx="3195662" cy="276999"/>
          </a:xfrm>
          <a:prstGeom prst="rect">
            <a:avLst/>
          </a:prstGeom>
          <a:noFill/>
        </p:spPr>
        <p:txBody>
          <a:bodyPr wrap="square" lIns="0" tIns="0" rIns="0" bIns="0">
            <a:spAutoFit/>
          </a:bodyPr>
          <a:lstStyle/>
          <a:p>
            <a:r>
              <a:rPr lang="en-US" b="1"/>
              <a:t>of sales </a:t>
            </a:r>
            <a:r>
              <a:rPr lang="en-US" b="1">
                <a:latin typeface="Arial"/>
                <a:ea typeface="MS PGothic"/>
                <a:cs typeface="Arial"/>
              </a:rPr>
              <a:t>R&amp;D*</a:t>
            </a:r>
          </a:p>
        </p:txBody>
      </p:sp>
      <p:pic>
        <p:nvPicPr>
          <p:cNvPr id="5" name="Picture 4">
            <a:extLst>
              <a:ext uri="{FF2B5EF4-FFF2-40B4-BE49-F238E27FC236}">
                <a16:creationId xmlns:a16="http://schemas.microsoft.com/office/drawing/2014/main" id="{FC169939-27D9-1691-1EB9-05012CC87C60}"/>
              </a:ext>
            </a:extLst>
          </p:cNvPr>
          <p:cNvPicPr>
            <a:picLocks noChangeAspect="1"/>
          </p:cNvPicPr>
          <p:nvPr/>
        </p:nvPicPr>
        <p:blipFill>
          <a:blip r:embed="rId4"/>
          <a:stretch>
            <a:fillRect/>
          </a:stretch>
        </p:blipFill>
        <p:spPr>
          <a:xfrm>
            <a:off x="417433" y="1365226"/>
            <a:ext cx="814033" cy="814033"/>
          </a:xfrm>
          <a:prstGeom prst="rect">
            <a:avLst/>
          </a:prstGeom>
        </p:spPr>
      </p:pic>
      <p:pic>
        <p:nvPicPr>
          <p:cNvPr id="7" name="Picture 6">
            <a:extLst>
              <a:ext uri="{FF2B5EF4-FFF2-40B4-BE49-F238E27FC236}">
                <a16:creationId xmlns:a16="http://schemas.microsoft.com/office/drawing/2014/main" id="{0CD842EE-954A-007D-E04A-C5BBB906A981}"/>
              </a:ext>
            </a:extLst>
          </p:cNvPr>
          <p:cNvPicPr>
            <a:picLocks noChangeAspect="1"/>
          </p:cNvPicPr>
          <p:nvPr/>
        </p:nvPicPr>
        <p:blipFill>
          <a:blip r:embed="rId5"/>
          <a:stretch>
            <a:fillRect/>
          </a:stretch>
        </p:blipFill>
        <p:spPr>
          <a:xfrm>
            <a:off x="7850009" y="3946653"/>
            <a:ext cx="758054" cy="758054"/>
          </a:xfrm>
          <a:prstGeom prst="rect">
            <a:avLst/>
          </a:prstGeom>
        </p:spPr>
      </p:pic>
      <p:pic>
        <p:nvPicPr>
          <p:cNvPr id="8" name="Picture 7">
            <a:extLst>
              <a:ext uri="{FF2B5EF4-FFF2-40B4-BE49-F238E27FC236}">
                <a16:creationId xmlns:a16="http://schemas.microsoft.com/office/drawing/2014/main" id="{8AA16FFA-7938-B1DF-A0B7-62EE1FA969C4}"/>
              </a:ext>
            </a:extLst>
          </p:cNvPr>
          <p:cNvPicPr>
            <a:picLocks noChangeAspect="1"/>
          </p:cNvPicPr>
          <p:nvPr/>
        </p:nvPicPr>
        <p:blipFill>
          <a:blip r:embed="rId6"/>
          <a:stretch>
            <a:fillRect/>
          </a:stretch>
        </p:blipFill>
        <p:spPr>
          <a:xfrm>
            <a:off x="4123643" y="3858533"/>
            <a:ext cx="916708" cy="916708"/>
          </a:xfrm>
          <a:prstGeom prst="rect">
            <a:avLst/>
          </a:prstGeom>
        </p:spPr>
      </p:pic>
      <p:pic>
        <p:nvPicPr>
          <p:cNvPr id="9" name="Picture 8">
            <a:extLst>
              <a:ext uri="{FF2B5EF4-FFF2-40B4-BE49-F238E27FC236}">
                <a16:creationId xmlns:a16="http://schemas.microsoft.com/office/drawing/2014/main" id="{525CA3BB-78EE-BB5D-816C-9D487333A9AA}"/>
              </a:ext>
            </a:extLst>
          </p:cNvPr>
          <p:cNvPicPr>
            <a:picLocks noChangeAspect="1"/>
          </p:cNvPicPr>
          <p:nvPr/>
        </p:nvPicPr>
        <p:blipFill>
          <a:blip r:embed="rId7"/>
          <a:stretch>
            <a:fillRect/>
          </a:stretch>
        </p:blipFill>
        <p:spPr>
          <a:xfrm>
            <a:off x="379519" y="3683485"/>
            <a:ext cx="1201782" cy="1201782"/>
          </a:xfrm>
          <a:prstGeom prst="rect">
            <a:avLst/>
          </a:prstGeom>
        </p:spPr>
      </p:pic>
      <p:pic>
        <p:nvPicPr>
          <p:cNvPr id="10" name="Picture 9">
            <a:extLst>
              <a:ext uri="{FF2B5EF4-FFF2-40B4-BE49-F238E27FC236}">
                <a16:creationId xmlns:a16="http://schemas.microsoft.com/office/drawing/2014/main" id="{430B2A95-EBBA-FDE0-BDA4-91E4BDB852CB}"/>
              </a:ext>
            </a:extLst>
          </p:cNvPr>
          <p:cNvPicPr>
            <a:picLocks noChangeAspect="1"/>
          </p:cNvPicPr>
          <p:nvPr/>
        </p:nvPicPr>
        <p:blipFill>
          <a:blip r:embed="rId8"/>
          <a:stretch>
            <a:fillRect/>
          </a:stretch>
        </p:blipFill>
        <p:spPr>
          <a:xfrm>
            <a:off x="7748229" y="1260071"/>
            <a:ext cx="814032" cy="814032"/>
          </a:xfrm>
          <a:prstGeom prst="rect">
            <a:avLst/>
          </a:prstGeom>
        </p:spPr>
      </p:pic>
      <p:pic>
        <p:nvPicPr>
          <p:cNvPr id="11" name="Picture 10">
            <a:extLst>
              <a:ext uri="{FF2B5EF4-FFF2-40B4-BE49-F238E27FC236}">
                <a16:creationId xmlns:a16="http://schemas.microsoft.com/office/drawing/2014/main" id="{5A506D6D-36C2-1715-13F1-286089099CD6}"/>
              </a:ext>
            </a:extLst>
          </p:cNvPr>
          <p:cNvPicPr>
            <a:picLocks noChangeAspect="1"/>
          </p:cNvPicPr>
          <p:nvPr/>
        </p:nvPicPr>
        <p:blipFill>
          <a:blip r:embed="rId9"/>
          <a:stretch>
            <a:fillRect/>
          </a:stretch>
        </p:blipFill>
        <p:spPr>
          <a:xfrm>
            <a:off x="4121075" y="1387181"/>
            <a:ext cx="685099" cy="685099"/>
          </a:xfrm>
          <a:prstGeom prst="rect">
            <a:avLst/>
          </a:prstGeom>
        </p:spPr>
      </p:pic>
      <p:sp>
        <p:nvSpPr>
          <p:cNvPr id="33" name="TextBox 32">
            <a:extLst>
              <a:ext uri="{FF2B5EF4-FFF2-40B4-BE49-F238E27FC236}">
                <a16:creationId xmlns:a16="http://schemas.microsoft.com/office/drawing/2014/main" id="{5CC699A7-C386-0EC6-8A54-69757BA20D2B}"/>
              </a:ext>
            </a:extLst>
          </p:cNvPr>
          <p:cNvSpPr txBox="1"/>
          <p:nvPr/>
        </p:nvSpPr>
        <p:spPr>
          <a:xfrm>
            <a:off x="9337992" y="2095430"/>
            <a:ext cx="1520889" cy="1107996"/>
          </a:xfrm>
          <a:prstGeom prst="rect">
            <a:avLst/>
          </a:prstGeom>
          <a:noFill/>
        </p:spPr>
        <p:txBody>
          <a:bodyPr wrap="square" lIns="0" tIns="0" rIns="0" bIns="0" rtlCol="0">
            <a:spAutoFit/>
          </a:bodyPr>
          <a:lstStyle/>
          <a:p>
            <a:r>
              <a:rPr lang="en-US" sz="7200" b="1">
                <a:solidFill>
                  <a:schemeClr val="accent1"/>
                </a:solidFill>
              </a:rPr>
              <a:t>K</a:t>
            </a:r>
          </a:p>
        </p:txBody>
      </p:sp>
      <p:sp>
        <p:nvSpPr>
          <p:cNvPr id="34" name="TextBox 33">
            <a:extLst>
              <a:ext uri="{FF2B5EF4-FFF2-40B4-BE49-F238E27FC236}">
                <a16:creationId xmlns:a16="http://schemas.microsoft.com/office/drawing/2014/main" id="{BD625816-CAE7-C54B-5319-7C1F808559FE}"/>
              </a:ext>
            </a:extLst>
          </p:cNvPr>
          <p:cNvSpPr txBox="1"/>
          <p:nvPr/>
        </p:nvSpPr>
        <p:spPr>
          <a:xfrm>
            <a:off x="4114188" y="1900134"/>
            <a:ext cx="2675061" cy="1354217"/>
          </a:xfrm>
          <a:prstGeom prst="rect">
            <a:avLst/>
          </a:prstGeom>
          <a:noFill/>
        </p:spPr>
        <p:txBody>
          <a:bodyPr wrap="square" lIns="0" tIns="0" rIns="0" bIns="0" rtlCol="0">
            <a:spAutoFit/>
          </a:bodyPr>
          <a:lstStyle/>
          <a:p>
            <a:r>
              <a:rPr lang="en-US" sz="8800" b="1">
                <a:solidFill>
                  <a:schemeClr val="accent1"/>
                </a:solidFill>
              </a:rPr>
              <a:t>120</a:t>
            </a:r>
          </a:p>
        </p:txBody>
      </p:sp>
      <p:sp>
        <p:nvSpPr>
          <p:cNvPr id="24" name="Rectangle 23">
            <a:extLst>
              <a:ext uri="{FF2B5EF4-FFF2-40B4-BE49-F238E27FC236}">
                <a16:creationId xmlns:a16="http://schemas.microsoft.com/office/drawing/2014/main" id="{8A172A02-3A0D-4435-3FA4-B0C917E57AE8}"/>
              </a:ext>
            </a:extLst>
          </p:cNvPr>
          <p:cNvSpPr/>
          <p:nvPr/>
        </p:nvSpPr>
        <p:spPr>
          <a:xfrm>
            <a:off x="91239" y="4505629"/>
            <a:ext cx="3013562" cy="2708434"/>
          </a:xfrm>
          <a:prstGeom prst="rect">
            <a:avLst/>
          </a:prstGeom>
        </p:spPr>
        <p:txBody>
          <a:bodyPr wrap="square" lIns="0" tIns="0" rIns="0" bIns="0" anchor="t">
            <a:spAutoFit/>
          </a:bodyPr>
          <a:lstStyle/>
          <a:p>
            <a:r>
              <a:rPr lang="en-US" sz="6000" b="1" baseline="30000">
                <a:solidFill>
                  <a:schemeClr val="accent1"/>
                </a:solidFill>
                <a:latin typeface="Arial"/>
                <a:ea typeface="MS PGothic"/>
                <a:cs typeface="Arial"/>
              </a:rPr>
              <a:t>~</a:t>
            </a:r>
            <a:r>
              <a:rPr lang="en-US" sz="8800" b="1" spc="-600">
                <a:solidFill>
                  <a:schemeClr val="accent1"/>
                </a:solidFill>
                <a:latin typeface="Arial"/>
                <a:ea typeface="MS PGothic"/>
                <a:cs typeface="Arial"/>
              </a:rPr>
              <a:t>9.75</a:t>
            </a:r>
            <a:br>
              <a:rPr lang="en-US" sz="8800" b="1">
                <a:solidFill>
                  <a:schemeClr val="accent1"/>
                </a:solidFill>
              </a:rPr>
            </a:br>
            <a:endParaRPr lang="en-US" sz="8800">
              <a:solidFill>
                <a:schemeClr val="accent1"/>
              </a:solidFill>
            </a:endParaRPr>
          </a:p>
        </p:txBody>
      </p:sp>
      <p:sp>
        <p:nvSpPr>
          <p:cNvPr id="25" name="TextBox 24">
            <a:extLst>
              <a:ext uri="{FF2B5EF4-FFF2-40B4-BE49-F238E27FC236}">
                <a16:creationId xmlns:a16="http://schemas.microsoft.com/office/drawing/2014/main" id="{CAFCCA44-3A9E-8C27-2886-3D11C2E0112D}"/>
              </a:ext>
            </a:extLst>
          </p:cNvPr>
          <p:cNvSpPr txBox="1"/>
          <p:nvPr/>
        </p:nvSpPr>
        <p:spPr>
          <a:xfrm>
            <a:off x="2313220" y="4708863"/>
            <a:ext cx="1520889" cy="1107996"/>
          </a:xfrm>
          <a:prstGeom prst="rect">
            <a:avLst/>
          </a:prstGeom>
          <a:noFill/>
        </p:spPr>
        <p:txBody>
          <a:bodyPr wrap="square" lIns="0" tIns="0" rIns="0" bIns="0" rtlCol="0">
            <a:spAutoFit/>
          </a:bodyPr>
          <a:lstStyle/>
          <a:p>
            <a:r>
              <a:rPr lang="en-US" sz="7200" b="1">
                <a:solidFill>
                  <a:schemeClr val="accent1"/>
                </a:solidFill>
              </a:rPr>
              <a:t>K</a:t>
            </a:r>
          </a:p>
        </p:txBody>
      </p:sp>
    </p:spTree>
    <p:extLst>
      <p:ext uri="{BB962C8B-B14F-4D97-AF65-F5344CB8AC3E}">
        <p14:creationId xmlns:p14="http://schemas.microsoft.com/office/powerpoint/2010/main" val="361116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2E9B985-2463-0556-14BE-538A4EB08C10}"/>
              </a:ext>
            </a:extLst>
          </p:cNvPr>
          <p:cNvPicPr>
            <a:picLocks noChangeAspect="1"/>
          </p:cNvPicPr>
          <p:nvPr/>
        </p:nvPicPr>
        <p:blipFill>
          <a:blip r:embed="rId3"/>
          <a:srcRect/>
          <a:stretch/>
        </p:blipFill>
        <p:spPr>
          <a:xfrm>
            <a:off x="8258629" y="5948527"/>
            <a:ext cx="981415" cy="552046"/>
          </a:xfrm>
          <a:prstGeom prst="rect">
            <a:avLst/>
          </a:prstGeom>
        </p:spPr>
      </p:pic>
      <p:sp>
        <p:nvSpPr>
          <p:cNvPr id="2" name="Title 1">
            <a:extLst>
              <a:ext uri="{FF2B5EF4-FFF2-40B4-BE49-F238E27FC236}">
                <a16:creationId xmlns:a16="http://schemas.microsoft.com/office/drawing/2014/main" id="{205368E3-E0E0-2AC2-DBF8-6440A63B74C1}"/>
              </a:ext>
            </a:extLst>
          </p:cNvPr>
          <p:cNvSpPr>
            <a:spLocks noGrp="1"/>
          </p:cNvSpPr>
          <p:nvPr>
            <p:ph type="title"/>
          </p:nvPr>
        </p:nvSpPr>
        <p:spPr/>
        <p:txBody>
          <a:bodyPr/>
          <a:lstStyle/>
          <a:p>
            <a:r>
              <a:rPr lang="en-US" dirty="0"/>
              <a:t>A Commitment to Innovation</a:t>
            </a:r>
          </a:p>
        </p:txBody>
      </p:sp>
      <p:sp>
        <p:nvSpPr>
          <p:cNvPr id="4" name="Slide Number Placeholder 3">
            <a:extLst>
              <a:ext uri="{FF2B5EF4-FFF2-40B4-BE49-F238E27FC236}">
                <a16:creationId xmlns:a16="http://schemas.microsoft.com/office/drawing/2014/main" id="{1BEC78BD-D4A3-DE22-116F-98DC5DC15C2C}"/>
              </a:ext>
            </a:extLst>
          </p:cNvPr>
          <p:cNvSpPr>
            <a:spLocks noGrp="1"/>
          </p:cNvSpPr>
          <p:nvPr>
            <p:ph type="sldNum" sz="quarter" idx="4"/>
          </p:nvPr>
        </p:nvSpPr>
        <p:spPr/>
        <p:txBody>
          <a:bodyPr/>
          <a:lstStyle/>
          <a:p>
            <a:pPr defTabSz="914126"/>
            <a:fld id="{F19F85D4-6AC3-4CF9-A1A5-831DFC2C241F}" type="slidenum">
              <a:rPr lang="en-US" smtClean="0">
                <a:solidFill>
                  <a:srgbClr val="000000"/>
                </a:solidFill>
              </a:rPr>
              <a:pPr defTabSz="914126"/>
              <a:t>4</a:t>
            </a:fld>
            <a:endParaRPr lang="en-US">
              <a:solidFill>
                <a:srgbClr val="000000"/>
              </a:solidFill>
            </a:endParaRPr>
          </a:p>
        </p:txBody>
      </p:sp>
      <p:sp>
        <p:nvSpPr>
          <p:cNvPr id="6" name="Arrow: Right 8">
            <a:extLst>
              <a:ext uri="{FF2B5EF4-FFF2-40B4-BE49-F238E27FC236}">
                <a16:creationId xmlns:a16="http://schemas.microsoft.com/office/drawing/2014/main" id="{D4790119-4FFE-FABF-E794-FEEBCAD9C6F7}"/>
              </a:ext>
            </a:extLst>
          </p:cNvPr>
          <p:cNvSpPr/>
          <p:nvPr/>
        </p:nvSpPr>
        <p:spPr>
          <a:xfrm>
            <a:off x="0" y="1083619"/>
            <a:ext cx="12192000" cy="365760"/>
          </a:xfrm>
          <a:prstGeom prst="rect">
            <a:avLst/>
          </a:prstGeom>
          <a:gradFill flip="none" rotWithShape="1">
            <a:gsLst>
              <a:gs pos="0">
                <a:srgbClr val="CDEEFF"/>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8">
            <a:extLst>
              <a:ext uri="{FF2B5EF4-FFF2-40B4-BE49-F238E27FC236}">
                <a16:creationId xmlns:a16="http://schemas.microsoft.com/office/drawing/2014/main" id="{AA589550-08FA-EA40-D53A-E3484061AFA5}"/>
              </a:ext>
            </a:extLst>
          </p:cNvPr>
          <p:cNvSpPr/>
          <p:nvPr/>
        </p:nvSpPr>
        <p:spPr>
          <a:xfrm>
            <a:off x="11362" y="3693062"/>
            <a:ext cx="11981204" cy="365760"/>
          </a:xfrm>
          <a:prstGeom prst="homePlate">
            <a:avLst/>
          </a:prstGeom>
          <a:gradFill flip="none" rotWithShape="1">
            <a:gsLst>
              <a:gs pos="100000">
                <a:schemeClr val="tx1"/>
              </a:gs>
              <a:gs pos="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8">
            <a:extLst>
              <a:ext uri="{FF2B5EF4-FFF2-40B4-BE49-F238E27FC236}">
                <a16:creationId xmlns:a16="http://schemas.microsoft.com/office/drawing/2014/main" id="{330D1B38-FC6F-4414-49C1-070FEFDC85C4}"/>
              </a:ext>
            </a:extLst>
          </p:cNvPr>
          <p:cNvSpPr/>
          <p:nvPr/>
        </p:nvSpPr>
        <p:spPr>
          <a:xfrm>
            <a:off x="-1" y="1083619"/>
            <a:ext cx="11981205" cy="365760"/>
          </a:xfrm>
          <a:prstGeom prst="homePlate">
            <a:avLst/>
          </a:prstGeom>
          <a:gradFill flip="none" rotWithShape="1">
            <a:gsLst>
              <a:gs pos="0">
                <a:schemeClr val="accent1">
                  <a:lumMod val="20000"/>
                  <a:lumOff val="80000"/>
                </a:schemeClr>
              </a:gs>
              <a:gs pos="100000">
                <a:schemeClr val="accent1"/>
              </a:gs>
            </a:gsLst>
            <a:lin ang="0" scaled="1"/>
            <a:tileRect/>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5EC804F-F366-F44B-514D-72DEFD316231}"/>
              </a:ext>
            </a:extLst>
          </p:cNvPr>
          <p:cNvGrpSpPr/>
          <p:nvPr/>
        </p:nvGrpSpPr>
        <p:grpSpPr>
          <a:xfrm>
            <a:off x="384701" y="1376880"/>
            <a:ext cx="1541674" cy="2012433"/>
            <a:chOff x="384701" y="1383158"/>
            <a:chExt cx="1541674" cy="2012433"/>
          </a:xfrm>
        </p:grpSpPr>
        <p:grpSp>
          <p:nvGrpSpPr>
            <p:cNvPr id="20" name="Group 19">
              <a:extLst>
                <a:ext uri="{FF2B5EF4-FFF2-40B4-BE49-F238E27FC236}">
                  <a16:creationId xmlns:a16="http://schemas.microsoft.com/office/drawing/2014/main" id="{1E00DE93-AE98-F29F-F9F1-D0E09FEE7589}"/>
                </a:ext>
              </a:extLst>
            </p:cNvPr>
            <p:cNvGrpSpPr/>
            <p:nvPr/>
          </p:nvGrpSpPr>
          <p:grpSpPr>
            <a:xfrm>
              <a:off x="384701" y="1383158"/>
              <a:ext cx="144997" cy="2012433"/>
              <a:chOff x="384701" y="1383158"/>
              <a:chExt cx="144997" cy="2012433"/>
            </a:xfrm>
          </p:grpSpPr>
          <p:sp>
            <p:nvSpPr>
              <p:cNvPr id="15" name="Oval 14">
                <a:extLst>
                  <a:ext uri="{FF2B5EF4-FFF2-40B4-BE49-F238E27FC236}">
                    <a16:creationId xmlns:a16="http://schemas.microsoft.com/office/drawing/2014/main" id="{AB329632-C265-2D2C-4F0F-1C9DEC435E3A}"/>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8C20C98-F88D-50CA-1B9D-6467F09B4678}"/>
                  </a:ext>
                </a:extLst>
              </p:cNvPr>
              <p:cNvCxnSpPr>
                <a:cxnSpLocks/>
              </p:cNvCxnSpPr>
              <p:nvPr/>
            </p:nvCxnSpPr>
            <p:spPr>
              <a:xfrm>
                <a:off x="446048"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22" name="TextBox 21">
              <a:extLst>
                <a:ext uri="{FF2B5EF4-FFF2-40B4-BE49-F238E27FC236}">
                  <a16:creationId xmlns:a16="http://schemas.microsoft.com/office/drawing/2014/main" id="{9DD7629A-1FDB-9BA1-5835-5F3BF5740205}"/>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40000"/>
                      <a:lumOff val="60000"/>
                    </a:schemeClr>
                  </a:solidFill>
                </a:rPr>
                <a:t>1969</a:t>
              </a:r>
            </a:p>
          </p:txBody>
        </p:sp>
        <p:sp>
          <p:nvSpPr>
            <p:cNvPr id="23" name="Rectangle 22">
              <a:extLst>
                <a:ext uri="{FF2B5EF4-FFF2-40B4-BE49-F238E27FC236}">
                  <a16:creationId xmlns:a16="http://schemas.microsoft.com/office/drawing/2014/main" id="{8CD582FF-E9A2-1991-7CA3-BC5BBCA36963}"/>
                </a:ext>
              </a:extLst>
            </p:cNvPr>
            <p:cNvSpPr/>
            <p:nvPr/>
          </p:nvSpPr>
          <p:spPr>
            <a:xfrm>
              <a:off x="578031" y="2065543"/>
              <a:ext cx="1348344" cy="461665"/>
            </a:xfrm>
            <a:prstGeom prst="rect">
              <a:avLst/>
            </a:prstGeom>
          </p:spPr>
          <p:txBody>
            <a:bodyPr wrap="square" lIns="0" tIns="0" rIns="0" bIns="0">
              <a:spAutoFit/>
            </a:bodyPr>
            <a:lstStyle/>
            <a:p>
              <a:pPr fontAlgn="base">
                <a:spcBef>
                  <a:spcPct val="0"/>
                </a:spcBef>
                <a:spcAft>
                  <a:spcPct val="0"/>
                </a:spcAft>
                <a:defRPr sz="1800">
                  <a:solidFill>
                    <a:srgbClr val="000000"/>
                  </a:solidFill>
                </a:defRPr>
              </a:pPr>
              <a:r>
                <a:rPr lang="en-US" sz="1000" kern="0">
                  <a:cs typeface="Franklin Gothic Medium"/>
                </a:rPr>
                <a:t>Founded as Data Specialties by Ed Kaplan and Gary Cless</a:t>
              </a:r>
            </a:p>
          </p:txBody>
        </p:sp>
      </p:grpSp>
      <p:pic>
        <p:nvPicPr>
          <p:cNvPr id="24" name="Picture 17">
            <a:extLst>
              <a:ext uri="{FF2B5EF4-FFF2-40B4-BE49-F238E27FC236}">
                <a16:creationId xmlns:a16="http://schemas.microsoft.com/office/drawing/2014/main" id="{1FD4C355-BA8A-3A7D-F07B-F9EA9ABA21C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578031" y="2698100"/>
            <a:ext cx="1134620" cy="432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6" name="Group 65">
            <a:extLst>
              <a:ext uri="{FF2B5EF4-FFF2-40B4-BE49-F238E27FC236}">
                <a16:creationId xmlns:a16="http://schemas.microsoft.com/office/drawing/2014/main" id="{9419A48A-8CD6-C331-6415-F48BF092EFD6}"/>
              </a:ext>
            </a:extLst>
          </p:cNvPr>
          <p:cNvGrpSpPr/>
          <p:nvPr/>
        </p:nvGrpSpPr>
        <p:grpSpPr>
          <a:xfrm>
            <a:off x="2032505" y="1376880"/>
            <a:ext cx="1609286" cy="2012433"/>
            <a:chOff x="384701" y="1383158"/>
            <a:chExt cx="1609286" cy="2012433"/>
          </a:xfrm>
        </p:grpSpPr>
        <p:grpSp>
          <p:nvGrpSpPr>
            <p:cNvPr id="67" name="Group 66">
              <a:extLst>
                <a:ext uri="{FF2B5EF4-FFF2-40B4-BE49-F238E27FC236}">
                  <a16:creationId xmlns:a16="http://schemas.microsoft.com/office/drawing/2014/main" id="{55E44488-ED05-9831-BF89-4A37CAEFB97F}"/>
                </a:ext>
              </a:extLst>
            </p:cNvPr>
            <p:cNvGrpSpPr/>
            <p:nvPr/>
          </p:nvGrpSpPr>
          <p:grpSpPr>
            <a:xfrm>
              <a:off x="384701" y="1383158"/>
              <a:ext cx="144997" cy="2012433"/>
              <a:chOff x="384701" y="1383158"/>
              <a:chExt cx="144997" cy="2012433"/>
            </a:xfrm>
          </p:grpSpPr>
          <p:sp>
            <p:nvSpPr>
              <p:cNvPr id="73" name="Oval 72">
                <a:extLst>
                  <a:ext uri="{FF2B5EF4-FFF2-40B4-BE49-F238E27FC236}">
                    <a16:creationId xmlns:a16="http://schemas.microsoft.com/office/drawing/2014/main" id="{6C5787B4-0304-0CB7-E95D-594E44D0FE09}"/>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A98A9B2C-E6CA-730A-5B28-968C59520A37}"/>
                  </a:ext>
                </a:extLst>
              </p:cNvPr>
              <p:cNvCxnSpPr>
                <a:cxnSpLocks/>
                <a:stCxn id="73" idx="4"/>
              </p:cNvCxnSpPr>
              <p:nvPr/>
            </p:nvCxnSpPr>
            <p:spPr>
              <a:xfrm>
                <a:off x="457200"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68" name="TextBox 67">
              <a:extLst>
                <a:ext uri="{FF2B5EF4-FFF2-40B4-BE49-F238E27FC236}">
                  <a16:creationId xmlns:a16="http://schemas.microsoft.com/office/drawing/2014/main" id="{8735DD6B-55AD-8BDE-97BF-DD8B164D3ADC}"/>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40000"/>
                      <a:lumOff val="60000"/>
                    </a:schemeClr>
                  </a:solidFill>
                </a:rPr>
                <a:t>1979</a:t>
              </a:r>
            </a:p>
          </p:txBody>
        </p:sp>
        <p:sp>
          <p:nvSpPr>
            <p:cNvPr id="69" name="Rectangle 68">
              <a:extLst>
                <a:ext uri="{FF2B5EF4-FFF2-40B4-BE49-F238E27FC236}">
                  <a16:creationId xmlns:a16="http://schemas.microsoft.com/office/drawing/2014/main" id="{D33034DD-BDEC-6C8E-5222-BB852A0D3A84}"/>
                </a:ext>
              </a:extLst>
            </p:cNvPr>
            <p:cNvSpPr/>
            <p:nvPr/>
          </p:nvSpPr>
          <p:spPr>
            <a:xfrm>
              <a:off x="578030" y="2065543"/>
              <a:ext cx="1415957" cy="307777"/>
            </a:xfrm>
            <a:prstGeom prst="rect">
              <a:avLst/>
            </a:prstGeom>
          </p:spPr>
          <p:txBody>
            <a:bodyPr wrap="square" lIns="0" tIns="0" rIns="0" bIns="0">
              <a:spAutoFit/>
            </a:bodyPr>
            <a:lstStyle/>
            <a:p>
              <a:pPr fontAlgn="base">
                <a:spcBef>
                  <a:spcPct val="0"/>
                </a:spcBef>
                <a:spcAft>
                  <a:spcPct val="0"/>
                </a:spcAft>
                <a:defRPr sz="1800">
                  <a:solidFill>
                    <a:srgbClr val="000000"/>
                  </a:solidFill>
                </a:defRPr>
              </a:pPr>
              <a:r>
                <a:rPr lang="en-US" sz="1000" kern="0">
                  <a:cs typeface="Franklin Gothic Medium"/>
                </a:rPr>
                <a:t>First handheld laser barcode scanner </a:t>
              </a:r>
            </a:p>
          </p:txBody>
        </p:sp>
      </p:grpSp>
      <p:grpSp>
        <p:nvGrpSpPr>
          <p:cNvPr id="76" name="Group 75">
            <a:extLst>
              <a:ext uri="{FF2B5EF4-FFF2-40B4-BE49-F238E27FC236}">
                <a16:creationId xmlns:a16="http://schemas.microsoft.com/office/drawing/2014/main" id="{2BBE2E68-2DDA-8E60-3D0B-353D18E6F338}"/>
              </a:ext>
            </a:extLst>
          </p:cNvPr>
          <p:cNvGrpSpPr/>
          <p:nvPr/>
        </p:nvGrpSpPr>
        <p:grpSpPr>
          <a:xfrm>
            <a:off x="3521614" y="1376880"/>
            <a:ext cx="1366964" cy="2012433"/>
            <a:chOff x="384701" y="1383158"/>
            <a:chExt cx="1366964" cy="2012433"/>
          </a:xfrm>
        </p:grpSpPr>
        <p:grpSp>
          <p:nvGrpSpPr>
            <p:cNvPr id="77" name="Group 76">
              <a:extLst>
                <a:ext uri="{FF2B5EF4-FFF2-40B4-BE49-F238E27FC236}">
                  <a16:creationId xmlns:a16="http://schemas.microsoft.com/office/drawing/2014/main" id="{2EF402A0-D463-FF78-A9B6-3A1F94C249D4}"/>
                </a:ext>
              </a:extLst>
            </p:cNvPr>
            <p:cNvGrpSpPr/>
            <p:nvPr/>
          </p:nvGrpSpPr>
          <p:grpSpPr>
            <a:xfrm>
              <a:off x="384701" y="1383158"/>
              <a:ext cx="144997" cy="2012433"/>
              <a:chOff x="384701" y="1383158"/>
              <a:chExt cx="144997" cy="2012433"/>
            </a:xfrm>
          </p:grpSpPr>
          <p:sp>
            <p:nvSpPr>
              <p:cNvPr id="83" name="Oval 82">
                <a:extLst>
                  <a:ext uri="{FF2B5EF4-FFF2-40B4-BE49-F238E27FC236}">
                    <a16:creationId xmlns:a16="http://schemas.microsoft.com/office/drawing/2014/main" id="{B36B5FB8-6738-01DF-3339-A86961681039}"/>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224A896-EDAC-720C-9A0C-3EAC27F510A7}"/>
                  </a:ext>
                </a:extLst>
              </p:cNvPr>
              <p:cNvCxnSpPr>
                <a:cxnSpLocks/>
                <a:stCxn id="83" idx="4"/>
              </p:cNvCxnSpPr>
              <p:nvPr/>
            </p:nvCxnSpPr>
            <p:spPr>
              <a:xfrm>
                <a:off x="457200"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78" name="TextBox 77">
              <a:extLst>
                <a:ext uri="{FF2B5EF4-FFF2-40B4-BE49-F238E27FC236}">
                  <a16:creationId xmlns:a16="http://schemas.microsoft.com/office/drawing/2014/main" id="{7B4B6010-606D-D441-363D-8FBE7D465A91}"/>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40000"/>
                      <a:lumOff val="60000"/>
                    </a:schemeClr>
                  </a:solidFill>
                </a:rPr>
                <a:t>1991</a:t>
              </a:r>
            </a:p>
          </p:txBody>
        </p:sp>
        <p:sp>
          <p:nvSpPr>
            <p:cNvPr id="79" name="Rectangle 78">
              <a:extLst>
                <a:ext uri="{FF2B5EF4-FFF2-40B4-BE49-F238E27FC236}">
                  <a16:creationId xmlns:a16="http://schemas.microsoft.com/office/drawing/2014/main" id="{094FDF0D-EF3D-0C29-09B3-35556533E16B}"/>
                </a:ext>
              </a:extLst>
            </p:cNvPr>
            <p:cNvSpPr/>
            <p:nvPr/>
          </p:nvSpPr>
          <p:spPr>
            <a:xfrm>
              <a:off x="578031" y="2065543"/>
              <a:ext cx="1173634" cy="461665"/>
            </a:xfrm>
            <a:prstGeom prst="rect">
              <a:avLst/>
            </a:prstGeom>
          </p:spPr>
          <p:txBody>
            <a:bodyPr wrap="square" lIns="0" tIns="0" rIns="0" bIns="0">
              <a:spAutoFit/>
            </a:bodyPr>
            <a:lstStyle/>
            <a:p>
              <a:pPr fontAlgn="base">
                <a:spcBef>
                  <a:spcPct val="0"/>
                </a:spcBef>
                <a:spcAft>
                  <a:spcPct val="0"/>
                </a:spcAft>
                <a:defRPr sz="1800">
                  <a:solidFill>
                    <a:srgbClr val="000000"/>
                  </a:solidFill>
                </a:defRPr>
              </a:pPr>
              <a:r>
                <a:rPr lang="en-US" sz="1000" kern="0" dirty="0">
                  <a:cs typeface="Franklin Gothic Medium"/>
                </a:rPr>
                <a:t>First laser-scannable</a:t>
              </a:r>
              <a:br>
                <a:rPr lang="en-US" sz="1000" kern="0" dirty="0">
                  <a:cs typeface="Franklin Gothic Medium"/>
                </a:rPr>
              </a:br>
              <a:r>
                <a:rPr lang="en-US" sz="1000" kern="0" dirty="0">
                  <a:cs typeface="Franklin Gothic Medium"/>
                </a:rPr>
                <a:t>2D barcode </a:t>
              </a:r>
            </a:p>
          </p:txBody>
        </p:sp>
      </p:grpSp>
      <p:grpSp>
        <p:nvGrpSpPr>
          <p:cNvPr id="86" name="Group 85">
            <a:extLst>
              <a:ext uri="{FF2B5EF4-FFF2-40B4-BE49-F238E27FC236}">
                <a16:creationId xmlns:a16="http://schemas.microsoft.com/office/drawing/2014/main" id="{88416A92-0F8D-C41B-F046-698B943B68C6}"/>
              </a:ext>
            </a:extLst>
          </p:cNvPr>
          <p:cNvGrpSpPr/>
          <p:nvPr/>
        </p:nvGrpSpPr>
        <p:grpSpPr>
          <a:xfrm>
            <a:off x="4939863" y="1376880"/>
            <a:ext cx="1609286" cy="2012433"/>
            <a:chOff x="384701" y="1383158"/>
            <a:chExt cx="1609286" cy="2012433"/>
          </a:xfrm>
        </p:grpSpPr>
        <p:grpSp>
          <p:nvGrpSpPr>
            <p:cNvPr id="87" name="Group 86">
              <a:extLst>
                <a:ext uri="{FF2B5EF4-FFF2-40B4-BE49-F238E27FC236}">
                  <a16:creationId xmlns:a16="http://schemas.microsoft.com/office/drawing/2014/main" id="{60DEA1C4-5352-107F-70AE-53A518A8C3CE}"/>
                </a:ext>
              </a:extLst>
            </p:cNvPr>
            <p:cNvGrpSpPr/>
            <p:nvPr/>
          </p:nvGrpSpPr>
          <p:grpSpPr>
            <a:xfrm>
              <a:off x="384701" y="1383158"/>
              <a:ext cx="144997" cy="2012433"/>
              <a:chOff x="384701" y="1383158"/>
              <a:chExt cx="144997" cy="2012433"/>
            </a:xfrm>
          </p:grpSpPr>
          <p:sp>
            <p:nvSpPr>
              <p:cNvPr id="93" name="Oval 92">
                <a:extLst>
                  <a:ext uri="{FF2B5EF4-FFF2-40B4-BE49-F238E27FC236}">
                    <a16:creationId xmlns:a16="http://schemas.microsoft.com/office/drawing/2014/main" id="{DFB97F7F-69FC-9EB0-3672-F6CE44933293}"/>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E8C7B13C-043F-1E96-971F-6A1AD37748FB}"/>
                  </a:ext>
                </a:extLst>
              </p:cNvPr>
              <p:cNvCxnSpPr>
                <a:cxnSpLocks/>
                <a:stCxn id="93" idx="4"/>
              </p:cNvCxnSpPr>
              <p:nvPr/>
            </p:nvCxnSpPr>
            <p:spPr>
              <a:xfrm>
                <a:off x="457200"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88" name="TextBox 87">
              <a:extLst>
                <a:ext uri="{FF2B5EF4-FFF2-40B4-BE49-F238E27FC236}">
                  <a16:creationId xmlns:a16="http://schemas.microsoft.com/office/drawing/2014/main" id="{54C21583-B12D-3CBE-6C9E-A8B47BABF4DD}"/>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40000"/>
                      <a:lumOff val="60000"/>
                    </a:schemeClr>
                  </a:solidFill>
                </a:rPr>
                <a:t>2004</a:t>
              </a:r>
            </a:p>
          </p:txBody>
        </p:sp>
        <p:sp>
          <p:nvSpPr>
            <p:cNvPr id="89" name="Rectangle 88">
              <a:extLst>
                <a:ext uri="{FF2B5EF4-FFF2-40B4-BE49-F238E27FC236}">
                  <a16:creationId xmlns:a16="http://schemas.microsoft.com/office/drawing/2014/main" id="{1E3198E3-34B4-EFEE-0F7E-4C5C30B4BD7A}"/>
                </a:ext>
              </a:extLst>
            </p:cNvPr>
            <p:cNvSpPr/>
            <p:nvPr/>
          </p:nvSpPr>
          <p:spPr>
            <a:xfrm>
              <a:off x="578031" y="2065543"/>
              <a:ext cx="1415956" cy="615553"/>
            </a:xfrm>
            <a:prstGeom prst="rect">
              <a:avLst/>
            </a:prstGeom>
          </p:spPr>
          <p:txBody>
            <a:bodyPr wrap="square" lIns="0" tIns="0" rIns="0" bIns="0">
              <a:spAutoFit/>
            </a:bodyPr>
            <a:lstStyle/>
            <a:p>
              <a:pPr>
                <a:defRPr sz="1800">
                  <a:solidFill>
                    <a:srgbClr val="000000"/>
                  </a:solidFill>
                </a:defRPr>
              </a:pPr>
              <a:r>
                <a:rPr lang="en-US" sz="1000" kern="0">
                  <a:cs typeface="Franklin Gothic Medium"/>
                </a:rPr>
                <a:t>First rugged RFID handheld and first enterprise digital assistant (EDA)</a:t>
              </a:r>
            </a:p>
          </p:txBody>
        </p:sp>
      </p:grpSp>
      <p:grpSp>
        <p:nvGrpSpPr>
          <p:cNvPr id="96" name="Group 95">
            <a:extLst>
              <a:ext uri="{FF2B5EF4-FFF2-40B4-BE49-F238E27FC236}">
                <a16:creationId xmlns:a16="http://schemas.microsoft.com/office/drawing/2014/main" id="{3A97C8AD-EC05-5D6B-64B2-347F08189425}"/>
              </a:ext>
            </a:extLst>
          </p:cNvPr>
          <p:cNvGrpSpPr/>
          <p:nvPr/>
        </p:nvGrpSpPr>
        <p:grpSpPr>
          <a:xfrm>
            <a:off x="8113632" y="1376880"/>
            <a:ext cx="1951556" cy="2016083"/>
            <a:chOff x="384701" y="1383158"/>
            <a:chExt cx="1951556" cy="2016083"/>
          </a:xfrm>
        </p:grpSpPr>
        <p:grpSp>
          <p:nvGrpSpPr>
            <p:cNvPr id="97" name="Group 96">
              <a:extLst>
                <a:ext uri="{FF2B5EF4-FFF2-40B4-BE49-F238E27FC236}">
                  <a16:creationId xmlns:a16="http://schemas.microsoft.com/office/drawing/2014/main" id="{ABFEBA87-D527-6C45-8552-D63886E6C72A}"/>
                </a:ext>
              </a:extLst>
            </p:cNvPr>
            <p:cNvGrpSpPr/>
            <p:nvPr/>
          </p:nvGrpSpPr>
          <p:grpSpPr>
            <a:xfrm>
              <a:off x="384701" y="1383158"/>
              <a:ext cx="144997" cy="2016083"/>
              <a:chOff x="384701" y="1383158"/>
              <a:chExt cx="144997" cy="2016083"/>
            </a:xfrm>
          </p:grpSpPr>
          <p:sp>
            <p:nvSpPr>
              <p:cNvPr id="103" name="Oval 102">
                <a:extLst>
                  <a:ext uri="{FF2B5EF4-FFF2-40B4-BE49-F238E27FC236}">
                    <a16:creationId xmlns:a16="http://schemas.microsoft.com/office/drawing/2014/main" id="{C829FBDF-0280-914C-F444-0455C12067B6}"/>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663AABD6-B44D-2880-E4D5-0C6CDEF92208}"/>
                  </a:ext>
                </a:extLst>
              </p:cNvPr>
              <p:cNvCxnSpPr>
                <a:cxnSpLocks/>
                <a:stCxn id="103" idx="4"/>
              </p:cNvCxnSpPr>
              <p:nvPr/>
            </p:nvCxnSpPr>
            <p:spPr>
              <a:xfrm>
                <a:off x="457200" y="1528155"/>
                <a:ext cx="0" cy="1871086"/>
              </a:xfrm>
              <a:prstGeom prst="line">
                <a:avLst/>
              </a:prstGeom>
              <a:ln w="9525">
                <a:solidFill>
                  <a:schemeClr val="tx1"/>
                </a:solidFill>
              </a:ln>
            </p:spPr>
            <p:style>
              <a:lnRef idx="1">
                <a:schemeClr val="accent5"/>
              </a:lnRef>
              <a:fillRef idx="0">
                <a:schemeClr val="accent5"/>
              </a:fillRef>
              <a:effectRef idx="0">
                <a:schemeClr val="accent5"/>
              </a:effectRef>
              <a:fontRef idx="minor">
                <a:schemeClr val="tx1"/>
              </a:fontRef>
            </p:style>
          </p:cxnSp>
        </p:grpSp>
        <p:sp>
          <p:nvSpPr>
            <p:cNvPr id="98" name="TextBox 97">
              <a:extLst>
                <a:ext uri="{FF2B5EF4-FFF2-40B4-BE49-F238E27FC236}">
                  <a16:creationId xmlns:a16="http://schemas.microsoft.com/office/drawing/2014/main" id="{052CD350-14A1-BF04-4674-44A53B030C7C}"/>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60000"/>
                      <a:lumOff val="40000"/>
                    </a:schemeClr>
                  </a:solidFill>
                </a:rPr>
                <a:t>2014</a:t>
              </a:r>
            </a:p>
          </p:txBody>
        </p:sp>
        <p:sp>
          <p:nvSpPr>
            <p:cNvPr id="99" name="Rectangle 98">
              <a:extLst>
                <a:ext uri="{FF2B5EF4-FFF2-40B4-BE49-F238E27FC236}">
                  <a16:creationId xmlns:a16="http://schemas.microsoft.com/office/drawing/2014/main" id="{3BB91986-A75B-C62C-D223-90DEB34D51C4}"/>
                </a:ext>
              </a:extLst>
            </p:cNvPr>
            <p:cNvSpPr/>
            <p:nvPr/>
          </p:nvSpPr>
          <p:spPr>
            <a:xfrm>
              <a:off x="578030" y="2065543"/>
              <a:ext cx="1758227" cy="307777"/>
            </a:xfrm>
            <a:prstGeom prst="rect">
              <a:avLst/>
            </a:prstGeom>
          </p:spPr>
          <p:txBody>
            <a:bodyPr wrap="square" lIns="0" tIns="0" rIns="0" bIns="0">
              <a:spAutoFit/>
            </a:bodyPr>
            <a:lstStyle/>
            <a:p>
              <a:pPr>
                <a:spcBef>
                  <a:spcPts val="1000"/>
                </a:spcBef>
                <a:defRPr sz="1800">
                  <a:solidFill>
                    <a:srgbClr val="000000"/>
                  </a:solidFill>
                </a:defRPr>
              </a:pPr>
              <a:r>
                <a:rPr lang="en-US" sz="1000" kern="0" dirty="0">
                  <a:cs typeface="Franklin Gothic Medium"/>
                </a:rPr>
                <a:t>Acquisition of Motorola Solutions’ Enterprise Business</a:t>
              </a:r>
            </a:p>
          </p:txBody>
        </p:sp>
        <p:sp>
          <p:nvSpPr>
            <p:cNvPr id="28" name="Rectangle 27">
              <a:extLst>
                <a:ext uri="{FF2B5EF4-FFF2-40B4-BE49-F238E27FC236}">
                  <a16:creationId xmlns:a16="http://schemas.microsoft.com/office/drawing/2014/main" id="{69F4060D-DC34-B2E1-31D4-6A2AC929E70B}"/>
                </a:ext>
              </a:extLst>
            </p:cNvPr>
            <p:cNvSpPr/>
            <p:nvPr/>
          </p:nvSpPr>
          <p:spPr>
            <a:xfrm>
              <a:off x="578030" y="2780246"/>
              <a:ext cx="1110308" cy="615553"/>
            </a:xfrm>
            <a:prstGeom prst="rect">
              <a:avLst/>
            </a:prstGeom>
          </p:spPr>
          <p:txBody>
            <a:bodyPr wrap="square" lIns="0" tIns="0" rIns="0" bIns="0">
              <a:spAutoFit/>
            </a:bodyPr>
            <a:lstStyle/>
            <a:p>
              <a:pPr>
                <a:spcBef>
                  <a:spcPts val="1000"/>
                </a:spcBef>
                <a:defRPr sz="1800">
                  <a:solidFill>
                    <a:srgbClr val="000000"/>
                  </a:solidFill>
                </a:defRPr>
              </a:pPr>
              <a:r>
                <a:rPr lang="en-US" sz="1000" kern="0" dirty="0">
                  <a:cs typeface="Franklin Gothic Medium"/>
                </a:rPr>
                <a:t>Becomes the official on-field player-tracking provider of the NFL</a:t>
              </a:r>
            </a:p>
          </p:txBody>
        </p:sp>
      </p:grpSp>
      <p:pic>
        <p:nvPicPr>
          <p:cNvPr id="107" name="Picture 74">
            <a:extLst>
              <a:ext uri="{FF2B5EF4-FFF2-40B4-BE49-F238E27FC236}">
                <a16:creationId xmlns:a16="http://schemas.microsoft.com/office/drawing/2014/main" id="{45F9129F-68EB-4FAD-CEE2-D33AC49CEEFE}"/>
              </a:ext>
            </a:extLst>
          </p:cNvPr>
          <p:cNvPicPr>
            <a:picLocks noChangeAspect="1"/>
          </p:cNvPicPr>
          <p:nvPr/>
        </p:nvPicPr>
        <p:blipFill>
          <a:blip r:embed="rId5"/>
          <a:srcRect/>
          <a:stretch/>
        </p:blipFill>
        <p:spPr bwMode="auto">
          <a:xfrm>
            <a:off x="2059814" y="2420318"/>
            <a:ext cx="1301511" cy="867444"/>
          </a:xfrm>
          <a:prstGeom prst="rect">
            <a:avLst/>
          </a:prstGeom>
          <a:noFill/>
          <a:ln w="9525">
            <a:noFill/>
            <a:miter lim="800000"/>
            <a:headEnd/>
            <a:tailEnd/>
          </a:ln>
        </p:spPr>
      </p:pic>
      <p:pic>
        <p:nvPicPr>
          <p:cNvPr id="109" name="Picture 67">
            <a:extLst>
              <a:ext uri="{FF2B5EF4-FFF2-40B4-BE49-F238E27FC236}">
                <a16:creationId xmlns:a16="http://schemas.microsoft.com/office/drawing/2014/main" id="{705A787D-B27C-CACC-3429-BFA936D62F9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flipH="1">
            <a:off x="3571911" y="2520930"/>
            <a:ext cx="800492" cy="660204"/>
          </a:xfrm>
          <a:prstGeom prst="rect">
            <a:avLst/>
          </a:prstGeom>
          <a:noFill/>
          <a:ln w="9525">
            <a:noFill/>
            <a:miter lim="800000"/>
            <a:headEnd/>
            <a:tailEnd/>
          </a:ln>
        </p:spPr>
      </p:pic>
      <p:pic>
        <p:nvPicPr>
          <p:cNvPr id="111" name="Picture 36" descr="Nav-Full">
            <a:extLst>
              <a:ext uri="{FF2B5EF4-FFF2-40B4-BE49-F238E27FC236}">
                <a16:creationId xmlns:a16="http://schemas.microsoft.com/office/drawing/2014/main" id="{FDE84BF6-7262-C8BF-02E2-D92AF04A7EEB}"/>
              </a:ext>
            </a:extLst>
          </p:cNvPr>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134703" y="2894260"/>
            <a:ext cx="233885" cy="473111"/>
          </a:xfrm>
          <a:prstGeom prst="rect">
            <a:avLst/>
          </a:prstGeom>
          <a:noFill/>
          <a:ln w="9525">
            <a:noFill/>
            <a:miter lim="800000"/>
            <a:headEnd/>
            <a:tailEnd/>
          </a:ln>
        </p:spPr>
      </p:pic>
      <p:pic>
        <p:nvPicPr>
          <p:cNvPr id="112" name="Picture 42" descr="mc9000">
            <a:extLst>
              <a:ext uri="{FF2B5EF4-FFF2-40B4-BE49-F238E27FC236}">
                <a16:creationId xmlns:a16="http://schemas.microsoft.com/office/drawing/2014/main" id="{0A774CB5-110A-DD52-140D-871710375D9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29357" y="2804468"/>
            <a:ext cx="548859" cy="652695"/>
          </a:xfrm>
          <a:prstGeom prst="rect">
            <a:avLst/>
          </a:prstGeom>
          <a:noFill/>
          <a:ln w="9525">
            <a:noFill/>
            <a:miter lim="800000"/>
            <a:headEnd/>
            <a:tailEnd/>
          </a:ln>
        </p:spPr>
      </p:pic>
      <p:grpSp>
        <p:nvGrpSpPr>
          <p:cNvPr id="118" name="Group 117">
            <a:extLst>
              <a:ext uri="{FF2B5EF4-FFF2-40B4-BE49-F238E27FC236}">
                <a16:creationId xmlns:a16="http://schemas.microsoft.com/office/drawing/2014/main" id="{732CE869-B6DF-B852-BB03-E107B157B1C7}"/>
              </a:ext>
            </a:extLst>
          </p:cNvPr>
          <p:cNvGrpSpPr/>
          <p:nvPr/>
        </p:nvGrpSpPr>
        <p:grpSpPr>
          <a:xfrm>
            <a:off x="10018177" y="1364744"/>
            <a:ext cx="1931172" cy="2144324"/>
            <a:chOff x="599926" y="1383158"/>
            <a:chExt cx="1931172" cy="2144324"/>
          </a:xfrm>
        </p:grpSpPr>
        <p:grpSp>
          <p:nvGrpSpPr>
            <p:cNvPr id="119" name="Group 118">
              <a:extLst>
                <a:ext uri="{FF2B5EF4-FFF2-40B4-BE49-F238E27FC236}">
                  <a16:creationId xmlns:a16="http://schemas.microsoft.com/office/drawing/2014/main" id="{E345485A-4E4B-18B0-CB83-477DB48C37D1}"/>
                </a:ext>
              </a:extLst>
            </p:cNvPr>
            <p:cNvGrpSpPr/>
            <p:nvPr/>
          </p:nvGrpSpPr>
          <p:grpSpPr>
            <a:xfrm>
              <a:off x="599926" y="1383158"/>
              <a:ext cx="144997" cy="2024569"/>
              <a:chOff x="599926" y="1383158"/>
              <a:chExt cx="144997" cy="2024569"/>
            </a:xfrm>
          </p:grpSpPr>
          <p:sp>
            <p:nvSpPr>
              <p:cNvPr id="125" name="Oval 124">
                <a:extLst>
                  <a:ext uri="{FF2B5EF4-FFF2-40B4-BE49-F238E27FC236}">
                    <a16:creationId xmlns:a16="http://schemas.microsoft.com/office/drawing/2014/main" id="{8FF85EFE-EBC8-987C-1765-3152EBBB9C6E}"/>
                  </a:ext>
                </a:extLst>
              </p:cNvPr>
              <p:cNvSpPr/>
              <p:nvPr/>
            </p:nvSpPr>
            <p:spPr>
              <a:xfrm>
                <a:off x="599926"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1B4A7BB9-DC77-9E3B-9A67-82DB30275A88}"/>
                  </a:ext>
                </a:extLst>
              </p:cNvPr>
              <p:cNvCxnSpPr>
                <a:cxnSpLocks/>
                <a:stCxn id="125" idx="4"/>
              </p:cNvCxnSpPr>
              <p:nvPr/>
            </p:nvCxnSpPr>
            <p:spPr>
              <a:xfrm>
                <a:off x="672425" y="1528155"/>
                <a:ext cx="0" cy="1879572"/>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20" name="TextBox 119">
              <a:extLst>
                <a:ext uri="{FF2B5EF4-FFF2-40B4-BE49-F238E27FC236}">
                  <a16:creationId xmlns:a16="http://schemas.microsoft.com/office/drawing/2014/main" id="{B7771224-3033-220B-50AC-45E5B70F2D3A}"/>
                </a:ext>
              </a:extLst>
            </p:cNvPr>
            <p:cNvSpPr txBox="1"/>
            <p:nvPr/>
          </p:nvSpPr>
          <p:spPr>
            <a:xfrm>
              <a:off x="818781" y="1635756"/>
              <a:ext cx="1131720" cy="369332"/>
            </a:xfrm>
            <a:prstGeom prst="rect">
              <a:avLst/>
            </a:prstGeom>
            <a:noFill/>
          </p:spPr>
          <p:txBody>
            <a:bodyPr wrap="none" lIns="0" tIns="0" rIns="0" bIns="0" rtlCol="0">
              <a:spAutoFit/>
            </a:bodyPr>
            <a:lstStyle/>
            <a:p>
              <a:r>
                <a:rPr lang="en-US" sz="2400" b="1" dirty="0">
                  <a:solidFill>
                    <a:schemeClr val="accent1"/>
                  </a:solidFill>
                </a:rPr>
                <a:t>2015-16</a:t>
              </a:r>
            </a:p>
          </p:txBody>
        </p:sp>
        <p:sp>
          <p:nvSpPr>
            <p:cNvPr id="121" name="Rectangle 120">
              <a:extLst>
                <a:ext uri="{FF2B5EF4-FFF2-40B4-BE49-F238E27FC236}">
                  <a16:creationId xmlns:a16="http://schemas.microsoft.com/office/drawing/2014/main" id="{BFBB41A4-7F55-1A14-B4C2-A26A716641E6}"/>
                </a:ext>
              </a:extLst>
            </p:cNvPr>
            <p:cNvSpPr/>
            <p:nvPr/>
          </p:nvSpPr>
          <p:spPr>
            <a:xfrm>
              <a:off x="820075" y="2065543"/>
              <a:ext cx="1711023" cy="1461939"/>
            </a:xfrm>
            <a:prstGeom prst="rect">
              <a:avLst/>
            </a:prstGeom>
          </p:spPr>
          <p:txBody>
            <a:bodyPr wrap="square" lIns="0" tIns="0" rIns="0" bIns="0">
              <a:spAutoFit/>
            </a:bodyPr>
            <a:lstStyle/>
            <a:p>
              <a:pPr defTabSz="1218255">
                <a:defRPr/>
              </a:pPr>
              <a:r>
                <a:rPr lang="en-US" sz="1000" kern="0" dirty="0">
                  <a:ea typeface="Calibri" panose="020F0502020204030204" pitchFamily="34" charset="0"/>
                  <a:cs typeface="Arial" panose="020B0604020202020204" pitchFamily="34" charset="0"/>
                </a:rPr>
                <a:t>First Android-powered enterprise wearable computer</a:t>
              </a:r>
              <a:endParaRPr lang="en-US" sz="1000" kern="0" dirty="0">
                <a:cs typeface="Arial" panose="020B0604020202020204" pitchFamily="34" charset="0"/>
              </a:endParaRPr>
            </a:p>
            <a:p>
              <a:pPr defTabSz="1218255">
                <a:spcBef>
                  <a:spcPts val="600"/>
                </a:spcBef>
                <a:defRPr/>
              </a:pPr>
              <a:r>
                <a:rPr lang="en-US" sz="1000" kern="0" dirty="0">
                  <a:cs typeface="Arial" panose="020B0604020202020204" pitchFamily="34" charset="0"/>
                </a:rPr>
                <a:t>Introduced Zebra DNA that embeds intelligence into mobile computers, printers and scanners; only migration path to modern OS for legacy Windows™ applications</a:t>
              </a:r>
            </a:p>
            <a:p>
              <a:pPr defTabSz="1218255">
                <a:defRPr/>
              </a:pPr>
              <a:endParaRPr lang="en-US" sz="1000" kern="0" dirty="0">
                <a:ea typeface="Calibri" panose="020F0502020204030204" pitchFamily="34" charset="0"/>
                <a:cs typeface="Arial" panose="020B0604020202020204" pitchFamily="34" charset="0"/>
              </a:endParaRPr>
            </a:p>
          </p:txBody>
        </p:sp>
      </p:grpSp>
      <p:grpSp>
        <p:nvGrpSpPr>
          <p:cNvPr id="128" name="Group 127">
            <a:extLst>
              <a:ext uri="{FF2B5EF4-FFF2-40B4-BE49-F238E27FC236}">
                <a16:creationId xmlns:a16="http://schemas.microsoft.com/office/drawing/2014/main" id="{566C6C03-0B68-49DD-DD5A-17BD96179D8E}"/>
              </a:ext>
            </a:extLst>
          </p:cNvPr>
          <p:cNvGrpSpPr/>
          <p:nvPr/>
        </p:nvGrpSpPr>
        <p:grpSpPr>
          <a:xfrm>
            <a:off x="380422" y="3977306"/>
            <a:ext cx="1609286" cy="2406884"/>
            <a:chOff x="384701" y="1383158"/>
            <a:chExt cx="1609286" cy="2406884"/>
          </a:xfrm>
        </p:grpSpPr>
        <p:grpSp>
          <p:nvGrpSpPr>
            <p:cNvPr id="129" name="Group 128">
              <a:extLst>
                <a:ext uri="{FF2B5EF4-FFF2-40B4-BE49-F238E27FC236}">
                  <a16:creationId xmlns:a16="http://schemas.microsoft.com/office/drawing/2014/main" id="{F923E7FB-13B5-A638-45B4-7BD84959970F}"/>
                </a:ext>
              </a:extLst>
            </p:cNvPr>
            <p:cNvGrpSpPr/>
            <p:nvPr/>
          </p:nvGrpSpPr>
          <p:grpSpPr>
            <a:xfrm>
              <a:off x="384701" y="1383158"/>
              <a:ext cx="144997" cy="2406884"/>
              <a:chOff x="384701" y="1383158"/>
              <a:chExt cx="144997" cy="2406884"/>
            </a:xfrm>
          </p:grpSpPr>
          <p:sp>
            <p:nvSpPr>
              <p:cNvPr id="135" name="Oval 134">
                <a:extLst>
                  <a:ext uri="{FF2B5EF4-FFF2-40B4-BE49-F238E27FC236}">
                    <a16:creationId xmlns:a16="http://schemas.microsoft.com/office/drawing/2014/main" id="{6D0436F2-B557-72C6-6E1B-221C3057CB99}"/>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AD16D36E-9222-6460-EDFF-07E4EB7FB1F2}"/>
                  </a:ext>
                </a:extLst>
              </p:cNvPr>
              <p:cNvCxnSpPr>
                <a:cxnSpLocks/>
                <a:stCxn id="135" idx="4"/>
              </p:cNvCxnSpPr>
              <p:nvPr/>
            </p:nvCxnSpPr>
            <p:spPr>
              <a:xfrm>
                <a:off x="457200" y="1528155"/>
                <a:ext cx="0" cy="2261887"/>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30" name="TextBox 129">
              <a:extLst>
                <a:ext uri="{FF2B5EF4-FFF2-40B4-BE49-F238E27FC236}">
                  <a16:creationId xmlns:a16="http://schemas.microsoft.com/office/drawing/2014/main" id="{4B6F1B9E-90F1-9521-5932-B8DD94718FA3}"/>
                </a:ext>
              </a:extLst>
            </p:cNvPr>
            <p:cNvSpPr txBox="1"/>
            <p:nvPr/>
          </p:nvSpPr>
          <p:spPr>
            <a:xfrm>
              <a:off x="578031" y="1635756"/>
              <a:ext cx="1131720" cy="369332"/>
            </a:xfrm>
            <a:prstGeom prst="rect">
              <a:avLst/>
            </a:prstGeom>
            <a:noFill/>
          </p:spPr>
          <p:txBody>
            <a:bodyPr wrap="none" lIns="0" tIns="0" rIns="0" bIns="0" rtlCol="0">
              <a:spAutoFit/>
            </a:bodyPr>
            <a:lstStyle/>
            <a:p>
              <a:r>
                <a:rPr lang="en-US" sz="2400" b="1" dirty="0">
                  <a:solidFill>
                    <a:srgbClr val="1870DC"/>
                  </a:solidFill>
                </a:rPr>
                <a:t>2017-18</a:t>
              </a:r>
            </a:p>
          </p:txBody>
        </p:sp>
        <p:sp>
          <p:nvSpPr>
            <p:cNvPr id="131" name="Rectangle 130">
              <a:extLst>
                <a:ext uri="{FF2B5EF4-FFF2-40B4-BE49-F238E27FC236}">
                  <a16:creationId xmlns:a16="http://schemas.microsoft.com/office/drawing/2014/main" id="{2972C824-11DA-103C-A9C5-165CD3A48491}"/>
                </a:ext>
              </a:extLst>
            </p:cNvPr>
            <p:cNvSpPr/>
            <p:nvPr/>
          </p:nvSpPr>
          <p:spPr>
            <a:xfrm>
              <a:off x="578030" y="2065543"/>
              <a:ext cx="1415957" cy="1077218"/>
            </a:xfrm>
            <a:prstGeom prst="rect">
              <a:avLst/>
            </a:prstGeom>
          </p:spPr>
          <p:txBody>
            <a:bodyPr wrap="square" lIns="0" tIns="0" rIns="0" bIns="0">
              <a:spAutoFit/>
            </a:bodyPr>
            <a:lstStyle/>
            <a:p>
              <a:pPr fontAlgn="base">
                <a:spcBef>
                  <a:spcPct val="0"/>
                </a:spcBef>
                <a:spcAft>
                  <a:spcPct val="0"/>
                </a:spcAft>
              </a:pPr>
              <a:r>
                <a:rPr lang="en-US" sz="1000" dirty="0"/>
                <a:t>First data</a:t>
              </a:r>
            </a:p>
            <a:p>
              <a:pPr fontAlgn="base">
                <a:spcBef>
                  <a:spcPct val="0"/>
                </a:spcBef>
                <a:spcAft>
                  <a:spcPct val="0"/>
                </a:spcAft>
              </a:pPr>
              <a:r>
                <a:rPr lang="en-US" sz="1000" dirty="0"/>
                <a:t>intelligence platform</a:t>
              </a:r>
            </a:p>
            <a:p>
              <a:pPr fontAlgn="base">
                <a:spcBef>
                  <a:spcPct val="0"/>
                </a:spcBef>
                <a:spcAft>
                  <a:spcPct val="0"/>
                </a:spcAft>
              </a:pPr>
              <a:endParaRPr lang="en-US" sz="1000" dirty="0"/>
            </a:p>
            <a:p>
              <a:pPr fontAlgn="base">
                <a:spcBef>
                  <a:spcPct val="0"/>
                </a:spcBef>
                <a:spcAft>
                  <a:spcPct val="0"/>
                </a:spcAft>
              </a:pPr>
              <a:endParaRPr lang="en-US" sz="1000" dirty="0"/>
            </a:p>
            <a:p>
              <a:pPr fontAlgn="base">
                <a:spcBef>
                  <a:spcPct val="0"/>
                </a:spcBef>
                <a:spcAft>
                  <a:spcPct val="0"/>
                </a:spcAft>
              </a:pPr>
              <a:endParaRPr lang="en-US" sz="1000" dirty="0"/>
            </a:p>
            <a:p>
              <a:pPr fontAlgn="base">
                <a:spcBef>
                  <a:spcPct val="0"/>
                </a:spcBef>
                <a:spcAft>
                  <a:spcPct val="0"/>
                </a:spcAft>
              </a:pPr>
              <a:r>
                <a:rPr lang="en-US" sz="1000" dirty="0"/>
                <a:t>Acquisition of </a:t>
              </a:r>
              <a:br>
                <a:rPr lang="en-US" sz="1000" dirty="0"/>
              </a:br>
              <a:r>
                <a:rPr lang="en-US" sz="1000" dirty="0"/>
                <a:t>Xplore Technologies</a:t>
              </a:r>
            </a:p>
          </p:txBody>
        </p:sp>
      </p:grpSp>
      <p:grpSp>
        <p:nvGrpSpPr>
          <p:cNvPr id="138" name="Group 137">
            <a:extLst>
              <a:ext uri="{FF2B5EF4-FFF2-40B4-BE49-F238E27FC236}">
                <a16:creationId xmlns:a16="http://schemas.microsoft.com/office/drawing/2014/main" id="{D5171951-BBD6-4496-685B-BDE1D415C4DE}"/>
              </a:ext>
            </a:extLst>
          </p:cNvPr>
          <p:cNvGrpSpPr/>
          <p:nvPr/>
        </p:nvGrpSpPr>
        <p:grpSpPr>
          <a:xfrm>
            <a:off x="2031991" y="3977306"/>
            <a:ext cx="1489120" cy="2390157"/>
            <a:chOff x="384701" y="1383158"/>
            <a:chExt cx="1489120" cy="2390157"/>
          </a:xfrm>
        </p:grpSpPr>
        <p:grpSp>
          <p:nvGrpSpPr>
            <p:cNvPr id="139" name="Group 138">
              <a:extLst>
                <a:ext uri="{FF2B5EF4-FFF2-40B4-BE49-F238E27FC236}">
                  <a16:creationId xmlns:a16="http://schemas.microsoft.com/office/drawing/2014/main" id="{59C5A554-1812-BD7B-DAB3-63CE3382FE77}"/>
                </a:ext>
              </a:extLst>
            </p:cNvPr>
            <p:cNvGrpSpPr/>
            <p:nvPr/>
          </p:nvGrpSpPr>
          <p:grpSpPr>
            <a:xfrm>
              <a:off x="384701" y="1383158"/>
              <a:ext cx="144997" cy="2390157"/>
              <a:chOff x="384701" y="1383158"/>
              <a:chExt cx="144997" cy="2390157"/>
            </a:xfrm>
          </p:grpSpPr>
          <p:sp>
            <p:nvSpPr>
              <p:cNvPr id="145" name="Oval 144">
                <a:extLst>
                  <a:ext uri="{FF2B5EF4-FFF2-40B4-BE49-F238E27FC236}">
                    <a16:creationId xmlns:a16="http://schemas.microsoft.com/office/drawing/2014/main" id="{3A8DF792-1244-8A4D-0A39-F0858F87DC89}"/>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8D8CE423-670B-BCEB-3D81-76C88CB736D5}"/>
                  </a:ext>
                </a:extLst>
              </p:cNvPr>
              <p:cNvCxnSpPr>
                <a:cxnSpLocks/>
                <a:stCxn id="145" idx="0"/>
              </p:cNvCxnSpPr>
              <p:nvPr/>
            </p:nvCxnSpPr>
            <p:spPr>
              <a:xfrm>
                <a:off x="457200" y="1383158"/>
                <a:ext cx="0" cy="2390157"/>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40" name="TextBox 139">
              <a:extLst>
                <a:ext uri="{FF2B5EF4-FFF2-40B4-BE49-F238E27FC236}">
                  <a16:creationId xmlns:a16="http://schemas.microsoft.com/office/drawing/2014/main" id="{A646EA9A-2910-F2C5-40DD-9576AFEEB537}"/>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rgbClr val="006DDA"/>
                  </a:solidFill>
                </a:rPr>
                <a:t>2019</a:t>
              </a:r>
            </a:p>
          </p:txBody>
        </p:sp>
        <p:sp>
          <p:nvSpPr>
            <p:cNvPr id="141" name="Rectangle 140">
              <a:extLst>
                <a:ext uri="{FF2B5EF4-FFF2-40B4-BE49-F238E27FC236}">
                  <a16:creationId xmlns:a16="http://schemas.microsoft.com/office/drawing/2014/main" id="{604D8CAB-E5DE-0349-DBEC-9D5E98A0F446}"/>
                </a:ext>
              </a:extLst>
            </p:cNvPr>
            <p:cNvSpPr/>
            <p:nvPr/>
          </p:nvSpPr>
          <p:spPr>
            <a:xfrm>
              <a:off x="578031" y="2065543"/>
              <a:ext cx="1295790" cy="923330"/>
            </a:xfrm>
            <a:prstGeom prst="rect">
              <a:avLst/>
            </a:prstGeom>
          </p:spPr>
          <p:txBody>
            <a:bodyPr wrap="square" lIns="0" tIns="0" rIns="0" bIns="0">
              <a:spAutoFit/>
            </a:bodyPr>
            <a:lstStyle/>
            <a:p>
              <a:pPr>
                <a:defRPr sz="1800">
                  <a:solidFill>
                    <a:srgbClr val="000000"/>
                  </a:solidFill>
                </a:defRPr>
              </a:pPr>
              <a:r>
                <a:rPr lang="en-US" sz="1000" kern="0" dirty="0">
                  <a:cs typeface="Franklin Gothic Medium"/>
                </a:rPr>
                <a:t>Acquisition of </a:t>
              </a:r>
              <a:r>
                <a:rPr lang="en-US" sz="1000" kern="0" dirty="0" err="1">
                  <a:cs typeface="Franklin Gothic Medium"/>
                </a:rPr>
                <a:t>Cortexica</a:t>
              </a:r>
              <a:r>
                <a:rPr lang="en-US" sz="1000" kern="0" dirty="0">
                  <a:cs typeface="Franklin Gothic Medium"/>
                </a:rPr>
                <a:t>, </a:t>
              </a:r>
              <a:r>
                <a:rPr lang="en-US" sz="1000" kern="0" dirty="0" err="1">
                  <a:cs typeface="Franklin Gothic Medium"/>
                </a:rPr>
                <a:t>Profitect</a:t>
              </a:r>
              <a:r>
                <a:rPr lang="en-US" sz="1000" kern="0" dirty="0">
                  <a:cs typeface="Franklin Gothic Medium"/>
                </a:rPr>
                <a:t> and </a:t>
              </a:r>
              <a:r>
                <a:rPr lang="en-US" sz="1000" kern="0" dirty="0" err="1">
                  <a:cs typeface="Franklin Gothic Medium"/>
                </a:rPr>
                <a:t>Temptime</a:t>
              </a:r>
              <a:br>
                <a:rPr lang="en-US" sz="1000" kern="0" dirty="0">
                  <a:cs typeface="Franklin Gothic Medium"/>
                </a:rPr>
              </a:br>
              <a:br>
                <a:rPr lang="en-US" sz="1000" kern="0" dirty="0">
                  <a:cs typeface="Franklin Gothic Medium"/>
                </a:rPr>
              </a:br>
              <a:r>
                <a:rPr lang="en-US" sz="1000" kern="0" dirty="0">
                  <a:cs typeface="Franklin Gothic Medium"/>
                </a:rPr>
                <a:t>Development of retail workforce software</a:t>
              </a:r>
            </a:p>
          </p:txBody>
        </p:sp>
      </p:grpSp>
      <p:grpSp>
        <p:nvGrpSpPr>
          <p:cNvPr id="148" name="Group 147">
            <a:extLst>
              <a:ext uri="{FF2B5EF4-FFF2-40B4-BE49-F238E27FC236}">
                <a16:creationId xmlns:a16="http://schemas.microsoft.com/office/drawing/2014/main" id="{BFC21789-6C67-FC3D-7EB0-A772AD774D7F}"/>
              </a:ext>
            </a:extLst>
          </p:cNvPr>
          <p:cNvGrpSpPr/>
          <p:nvPr/>
        </p:nvGrpSpPr>
        <p:grpSpPr>
          <a:xfrm>
            <a:off x="3527608" y="3977305"/>
            <a:ext cx="1350158" cy="2406885"/>
            <a:chOff x="384701" y="1383157"/>
            <a:chExt cx="1350158" cy="2406885"/>
          </a:xfrm>
        </p:grpSpPr>
        <p:grpSp>
          <p:nvGrpSpPr>
            <p:cNvPr id="149" name="Group 148">
              <a:extLst>
                <a:ext uri="{FF2B5EF4-FFF2-40B4-BE49-F238E27FC236}">
                  <a16:creationId xmlns:a16="http://schemas.microsoft.com/office/drawing/2014/main" id="{0DAE2E0D-FA36-27E7-0A63-92806A1A7DB0}"/>
                </a:ext>
              </a:extLst>
            </p:cNvPr>
            <p:cNvGrpSpPr/>
            <p:nvPr/>
          </p:nvGrpSpPr>
          <p:grpSpPr>
            <a:xfrm>
              <a:off x="384701" y="1383157"/>
              <a:ext cx="144997" cy="2406885"/>
              <a:chOff x="384701" y="1383157"/>
              <a:chExt cx="144997" cy="2406885"/>
            </a:xfrm>
          </p:grpSpPr>
          <p:sp>
            <p:nvSpPr>
              <p:cNvPr id="155" name="Oval 154">
                <a:extLst>
                  <a:ext uri="{FF2B5EF4-FFF2-40B4-BE49-F238E27FC236}">
                    <a16:creationId xmlns:a16="http://schemas.microsoft.com/office/drawing/2014/main" id="{A60D0018-22D3-169D-D035-7AB945AE018C}"/>
                  </a:ext>
                </a:extLst>
              </p:cNvPr>
              <p:cNvSpPr/>
              <p:nvPr/>
            </p:nvSpPr>
            <p:spPr>
              <a:xfrm>
                <a:off x="384701" y="1383157"/>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BE953B87-82E7-A11D-31AA-B73E30577528}"/>
                  </a:ext>
                </a:extLst>
              </p:cNvPr>
              <p:cNvCxnSpPr>
                <a:cxnSpLocks/>
                <a:stCxn id="155" idx="4"/>
              </p:cNvCxnSpPr>
              <p:nvPr/>
            </p:nvCxnSpPr>
            <p:spPr>
              <a:xfrm>
                <a:off x="457200" y="1528154"/>
                <a:ext cx="0" cy="2261888"/>
              </a:xfrm>
              <a:prstGeom prst="line">
                <a:avLst/>
              </a:prstGeom>
              <a:ln w="9525">
                <a:solidFill>
                  <a:schemeClr val="tx1"/>
                </a:solidFill>
              </a:ln>
            </p:spPr>
            <p:style>
              <a:lnRef idx="1">
                <a:schemeClr val="accent5"/>
              </a:lnRef>
              <a:fillRef idx="0">
                <a:schemeClr val="accent5"/>
              </a:fillRef>
              <a:effectRef idx="0">
                <a:schemeClr val="accent5"/>
              </a:effectRef>
              <a:fontRef idx="minor">
                <a:schemeClr val="tx1"/>
              </a:fontRef>
            </p:style>
          </p:cxnSp>
        </p:grpSp>
        <p:sp>
          <p:nvSpPr>
            <p:cNvPr id="150" name="TextBox 149">
              <a:extLst>
                <a:ext uri="{FF2B5EF4-FFF2-40B4-BE49-F238E27FC236}">
                  <a16:creationId xmlns:a16="http://schemas.microsoft.com/office/drawing/2014/main" id="{9E42CF87-0385-6C5B-126F-BE387E62F3F5}"/>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rgbClr val="0064C8"/>
                  </a:solidFill>
                </a:rPr>
                <a:t>2020</a:t>
              </a:r>
            </a:p>
          </p:txBody>
        </p:sp>
        <p:sp>
          <p:nvSpPr>
            <p:cNvPr id="151" name="Rectangle 150">
              <a:extLst>
                <a:ext uri="{FF2B5EF4-FFF2-40B4-BE49-F238E27FC236}">
                  <a16:creationId xmlns:a16="http://schemas.microsoft.com/office/drawing/2014/main" id="{51236192-AF23-7634-7121-2CAFB2017343}"/>
                </a:ext>
              </a:extLst>
            </p:cNvPr>
            <p:cNvSpPr/>
            <p:nvPr/>
          </p:nvSpPr>
          <p:spPr>
            <a:xfrm>
              <a:off x="578031" y="2065543"/>
              <a:ext cx="1156828" cy="307777"/>
            </a:xfrm>
            <a:prstGeom prst="rect">
              <a:avLst/>
            </a:prstGeom>
          </p:spPr>
          <p:txBody>
            <a:bodyPr wrap="square" lIns="0" tIns="0" rIns="0" bIns="0">
              <a:spAutoFit/>
            </a:bodyPr>
            <a:lstStyle/>
            <a:p>
              <a:pPr>
                <a:defRPr sz="1800">
                  <a:solidFill>
                    <a:srgbClr val="000000"/>
                  </a:solidFill>
                </a:defRPr>
              </a:pPr>
              <a:r>
                <a:rPr lang="en-US" sz="1000" kern="0">
                  <a:cs typeface="Franklin Gothic Medium"/>
                </a:rPr>
                <a:t>Acquisition of Reflexis Systems</a:t>
              </a:r>
            </a:p>
          </p:txBody>
        </p:sp>
      </p:grpSp>
      <p:grpSp>
        <p:nvGrpSpPr>
          <p:cNvPr id="158" name="Group 157">
            <a:extLst>
              <a:ext uri="{FF2B5EF4-FFF2-40B4-BE49-F238E27FC236}">
                <a16:creationId xmlns:a16="http://schemas.microsoft.com/office/drawing/2014/main" id="{41285114-02D7-B00A-9DB3-4E5A546D98EE}"/>
              </a:ext>
            </a:extLst>
          </p:cNvPr>
          <p:cNvGrpSpPr/>
          <p:nvPr/>
        </p:nvGrpSpPr>
        <p:grpSpPr>
          <a:xfrm>
            <a:off x="4942264" y="3977306"/>
            <a:ext cx="1796715" cy="2406884"/>
            <a:chOff x="384701" y="1383158"/>
            <a:chExt cx="1796715" cy="2406884"/>
          </a:xfrm>
        </p:grpSpPr>
        <p:grpSp>
          <p:nvGrpSpPr>
            <p:cNvPr id="159" name="Group 158">
              <a:extLst>
                <a:ext uri="{FF2B5EF4-FFF2-40B4-BE49-F238E27FC236}">
                  <a16:creationId xmlns:a16="http://schemas.microsoft.com/office/drawing/2014/main" id="{F5B1D08B-E9B7-C6E4-8E19-A96B93575EBD}"/>
                </a:ext>
              </a:extLst>
            </p:cNvPr>
            <p:cNvGrpSpPr/>
            <p:nvPr/>
          </p:nvGrpSpPr>
          <p:grpSpPr>
            <a:xfrm>
              <a:off x="384701" y="1383158"/>
              <a:ext cx="144997" cy="2406884"/>
              <a:chOff x="384701" y="1383158"/>
              <a:chExt cx="144997" cy="2406884"/>
            </a:xfrm>
          </p:grpSpPr>
          <p:sp>
            <p:nvSpPr>
              <p:cNvPr id="165" name="Oval 164">
                <a:extLst>
                  <a:ext uri="{FF2B5EF4-FFF2-40B4-BE49-F238E27FC236}">
                    <a16:creationId xmlns:a16="http://schemas.microsoft.com/office/drawing/2014/main" id="{C2BAF64B-96D0-F56C-30F6-8FE8339E7FAE}"/>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DAA3644D-CDD8-922A-376C-CD087C948EF4}"/>
                  </a:ext>
                </a:extLst>
              </p:cNvPr>
              <p:cNvCxnSpPr>
                <a:cxnSpLocks/>
                <a:stCxn id="165" idx="4"/>
              </p:cNvCxnSpPr>
              <p:nvPr/>
            </p:nvCxnSpPr>
            <p:spPr>
              <a:xfrm>
                <a:off x="457200" y="1528155"/>
                <a:ext cx="0" cy="2261887"/>
              </a:xfrm>
              <a:prstGeom prst="line">
                <a:avLst/>
              </a:prstGeom>
              <a:ln w="9525">
                <a:solidFill>
                  <a:schemeClr val="tx1"/>
                </a:solidFill>
              </a:ln>
            </p:spPr>
            <p:style>
              <a:lnRef idx="1">
                <a:schemeClr val="accent5"/>
              </a:lnRef>
              <a:fillRef idx="0">
                <a:schemeClr val="accent5"/>
              </a:fillRef>
              <a:effectRef idx="0">
                <a:schemeClr val="accent5"/>
              </a:effectRef>
              <a:fontRef idx="minor">
                <a:schemeClr val="tx1"/>
              </a:fontRef>
            </p:style>
          </p:cxnSp>
        </p:grpSp>
        <p:sp>
          <p:nvSpPr>
            <p:cNvPr id="160" name="TextBox 159">
              <a:extLst>
                <a:ext uri="{FF2B5EF4-FFF2-40B4-BE49-F238E27FC236}">
                  <a16:creationId xmlns:a16="http://schemas.microsoft.com/office/drawing/2014/main" id="{BB41490B-3619-3822-36E4-148A773E6B3A}"/>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rgbClr val="0059B2"/>
                  </a:solidFill>
                </a:rPr>
                <a:t>2021</a:t>
              </a:r>
            </a:p>
          </p:txBody>
        </p:sp>
        <p:sp>
          <p:nvSpPr>
            <p:cNvPr id="161" name="Rectangle 160">
              <a:extLst>
                <a:ext uri="{FF2B5EF4-FFF2-40B4-BE49-F238E27FC236}">
                  <a16:creationId xmlns:a16="http://schemas.microsoft.com/office/drawing/2014/main" id="{02B3F5A1-ABB6-5814-15F4-84FF220BB6F4}"/>
                </a:ext>
              </a:extLst>
            </p:cNvPr>
            <p:cNvSpPr/>
            <p:nvPr/>
          </p:nvSpPr>
          <p:spPr>
            <a:xfrm>
              <a:off x="578030" y="2065543"/>
              <a:ext cx="1603386" cy="923330"/>
            </a:xfrm>
            <a:prstGeom prst="rect">
              <a:avLst/>
            </a:prstGeom>
          </p:spPr>
          <p:txBody>
            <a:bodyPr wrap="square" lIns="0" tIns="0" rIns="0" bIns="0">
              <a:spAutoFit/>
            </a:bodyPr>
            <a:lstStyle/>
            <a:p>
              <a:pPr fontAlgn="base">
                <a:spcBef>
                  <a:spcPct val="0"/>
                </a:spcBef>
                <a:spcAft>
                  <a:spcPct val="0"/>
                </a:spcAft>
              </a:pPr>
              <a:r>
                <a:rPr lang="en-US" sz="1000"/>
                <a:t>Launched machine vision, fixed industrial scanning</a:t>
              </a:r>
            </a:p>
            <a:p>
              <a:pPr fontAlgn="base">
                <a:spcBef>
                  <a:spcPct val="0"/>
                </a:spcBef>
                <a:spcAft>
                  <a:spcPct val="0"/>
                </a:spcAft>
              </a:pPr>
              <a:endParaRPr lang="en-US" sz="1000"/>
            </a:p>
            <a:p>
              <a:pPr fontAlgn="base">
                <a:spcBef>
                  <a:spcPct val="0"/>
                </a:spcBef>
                <a:spcAft>
                  <a:spcPct val="0"/>
                </a:spcAft>
              </a:pPr>
              <a:r>
                <a:rPr lang="en-US" sz="1000"/>
                <a:t>Acquisition of Fetch Robotics, Adaptive Vision, and Antuit.ai</a:t>
              </a:r>
            </a:p>
          </p:txBody>
        </p:sp>
      </p:grpSp>
      <p:grpSp>
        <p:nvGrpSpPr>
          <p:cNvPr id="169" name="Group 168">
            <a:extLst>
              <a:ext uri="{FF2B5EF4-FFF2-40B4-BE49-F238E27FC236}">
                <a16:creationId xmlns:a16="http://schemas.microsoft.com/office/drawing/2014/main" id="{931AA55D-0168-DD4B-07E5-197D8FF11D75}"/>
              </a:ext>
            </a:extLst>
          </p:cNvPr>
          <p:cNvGrpSpPr/>
          <p:nvPr/>
        </p:nvGrpSpPr>
        <p:grpSpPr>
          <a:xfrm>
            <a:off x="6739740" y="3977306"/>
            <a:ext cx="144997" cy="2406884"/>
            <a:chOff x="384701" y="1383158"/>
            <a:chExt cx="144997" cy="2406884"/>
          </a:xfrm>
        </p:grpSpPr>
        <p:sp>
          <p:nvSpPr>
            <p:cNvPr id="175" name="Oval 174">
              <a:extLst>
                <a:ext uri="{FF2B5EF4-FFF2-40B4-BE49-F238E27FC236}">
                  <a16:creationId xmlns:a16="http://schemas.microsoft.com/office/drawing/2014/main" id="{CCE7D38F-9E17-3A44-F545-68820E5FDE36}"/>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Connector 172">
              <a:extLst>
                <a:ext uri="{FF2B5EF4-FFF2-40B4-BE49-F238E27FC236}">
                  <a16:creationId xmlns:a16="http://schemas.microsoft.com/office/drawing/2014/main" id="{1A4DFED6-E3AA-5626-48D5-33F92A75CEDD}"/>
                </a:ext>
              </a:extLst>
            </p:cNvPr>
            <p:cNvCxnSpPr>
              <a:cxnSpLocks/>
              <a:stCxn id="175" idx="0"/>
            </p:cNvCxnSpPr>
            <p:nvPr/>
          </p:nvCxnSpPr>
          <p:spPr>
            <a:xfrm>
              <a:off x="457200" y="1383158"/>
              <a:ext cx="0" cy="2406884"/>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70" name="TextBox 169">
            <a:extLst>
              <a:ext uri="{FF2B5EF4-FFF2-40B4-BE49-F238E27FC236}">
                <a16:creationId xmlns:a16="http://schemas.microsoft.com/office/drawing/2014/main" id="{5A44A8B1-B4D0-ADAF-2E99-E9DACDB0A72D}"/>
              </a:ext>
            </a:extLst>
          </p:cNvPr>
          <p:cNvSpPr txBox="1"/>
          <p:nvPr/>
        </p:nvSpPr>
        <p:spPr>
          <a:xfrm>
            <a:off x="6933070" y="4229904"/>
            <a:ext cx="686085" cy="369332"/>
          </a:xfrm>
          <a:prstGeom prst="rect">
            <a:avLst/>
          </a:prstGeom>
          <a:noFill/>
        </p:spPr>
        <p:txBody>
          <a:bodyPr wrap="none" lIns="0" tIns="0" rIns="0" bIns="0" rtlCol="0">
            <a:spAutoFit/>
          </a:bodyPr>
          <a:lstStyle/>
          <a:p>
            <a:r>
              <a:rPr lang="en-US" sz="2400" b="1" dirty="0">
                <a:solidFill>
                  <a:srgbClr val="00468C"/>
                </a:solidFill>
              </a:rPr>
              <a:t>2022</a:t>
            </a:r>
          </a:p>
        </p:txBody>
      </p:sp>
      <p:sp>
        <p:nvSpPr>
          <p:cNvPr id="171" name="Rectangle 170">
            <a:extLst>
              <a:ext uri="{FF2B5EF4-FFF2-40B4-BE49-F238E27FC236}">
                <a16:creationId xmlns:a16="http://schemas.microsoft.com/office/drawing/2014/main" id="{7E5D1E0C-B60F-1993-7716-564DD0C11B66}"/>
              </a:ext>
            </a:extLst>
          </p:cNvPr>
          <p:cNvSpPr/>
          <p:nvPr/>
        </p:nvSpPr>
        <p:spPr>
          <a:xfrm>
            <a:off x="6933070" y="4659691"/>
            <a:ext cx="1084667" cy="307777"/>
          </a:xfrm>
          <a:prstGeom prst="rect">
            <a:avLst/>
          </a:prstGeom>
        </p:spPr>
        <p:txBody>
          <a:bodyPr wrap="square" lIns="0" tIns="0" rIns="0" bIns="0">
            <a:spAutoFit/>
          </a:bodyPr>
          <a:lstStyle/>
          <a:p>
            <a:pPr>
              <a:defRPr sz="1800">
                <a:solidFill>
                  <a:srgbClr val="000000"/>
                </a:solidFill>
              </a:defRPr>
            </a:pPr>
            <a:r>
              <a:rPr lang="en-US" sz="1000" kern="0" dirty="0">
                <a:cs typeface="Franklin Gothic Medium"/>
              </a:rPr>
              <a:t>Acquisition of Matrox Imaging</a:t>
            </a:r>
          </a:p>
        </p:txBody>
      </p:sp>
      <p:pic>
        <p:nvPicPr>
          <p:cNvPr id="186" name="Picture 185">
            <a:extLst>
              <a:ext uri="{FF2B5EF4-FFF2-40B4-BE49-F238E27FC236}">
                <a16:creationId xmlns:a16="http://schemas.microsoft.com/office/drawing/2014/main" id="{BB0321FB-CBD8-F9FC-AD9E-C78CB4789C4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60552" y="5822249"/>
            <a:ext cx="1113754" cy="232905"/>
          </a:xfrm>
          <a:prstGeom prst="rect">
            <a:avLst/>
          </a:prstGeom>
        </p:spPr>
      </p:pic>
      <p:pic>
        <p:nvPicPr>
          <p:cNvPr id="189" name="Picture 188">
            <a:extLst>
              <a:ext uri="{FF2B5EF4-FFF2-40B4-BE49-F238E27FC236}">
                <a16:creationId xmlns:a16="http://schemas.microsoft.com/office/drawing/2014/main" id="{62F6D397-8EF9-6FA5-A876-A2049ADDABE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88796" y="5791868"/>
            <a:ext cx="501934" cy="353361"/>
          </a:xfrm>
          <a:prstGeom prst="rect">
            <a:avLst/>
          </a:prstGeom>
        </p:spPr>
      </p:pic>
      <p:pic>
        <p:nvPicPr>
          <p:cNvPr id="1026" name="Picture 2" descr="Zebra Technologies to Acquire Profitect Inc. | Business Wire">
            <a:extLst>
              <a:ext uri="{FF2B5EF4-FFF2-40B4-BE49-F238E27FC236}">
                <a16:creationId xmlns:a16="http://schemas.microsoft.com/office/drawing/2014/main" id="{1872D2A8-E2F8-56B3-607B-07E8C4A04B33}"/>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212301" y="5721356"/>
            <a:ext cx="748506" cy="145218"/>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189">
            <a:extLst>
              <a:ext uri="{FF2B5EF4-FFF2-40B4-BE49-F238E27FC236}">
                <a16:creationId xmlns:a16="http://schemas.microsoft.com/office/drawing/2014/main" id="{9D75283C-55C7-DA94-669C-5CF6D507BEA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79319" y="5947399"/>
            <a:ext cx="700319" cy="197830"/>
          </a:xfrm>
          <a:prstGeom prst="rect">
            <a:avLst/>
          </a:prstGeom>
        </p:spPr>
      </p:pic>
      <p:pic>
        <p:nvPicPr>
          <p:cNvPr id="191" name="Picture 190">
            <a:extLst>
              <a:ext uri="{FF2B5EF4-FFF2-40B4-BE49-F238E27FC236}">
                <a16:creationId xmlns:a16="http://schemas.microsoft.com/office/drawing/2014/main" id="{266EEB45-2D9E-3032-E9C2-B4E4412C638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658084" y="5032819"/>
            <a:ext cx="1115909" cy="290137"/>
          </a:xfrm>
          <a:prstGeom prst="rect">
            <a:avLst/>
          </a:prstGeom>
        </p:spPr>
      </p:pic>
      <p:pic>
        <p:nvPicPr>
          <p:cNvPr id="1024" name="Picture 32" descr="CartConnect and RollerTop: Two New Robots by Fetch Robotics">
            <a:extLst>
              <a:ext uri="{FF2B5EF4-FFF2-40B4-BE49-F238E27FC236}">
                <a16:creationId xmlns:a16="http://schemas.microsoft.com/office/drawing/2014/main" id="{03602EC6-7388-FBE3-F1BE-CC853FA71ACC}"/>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869655" y="5720340"/>
            <a:ext cx="771764" cy="29246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24">
            <a:extLst>
              <a:ext uri="{FF2B5EF4-FFF2-40B4-BE49-F238E27FC236}">
                <a16:creationId xmlns:a16="http://schemas.microsoft.com/office/drawing/2014/main" id="{BEAB6A33-8908-16C0-B883-B95E1084EC82}"/>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51792" y="6207543"/>
            <a:ext cx="799589" cy="131390"/>
          </a:xfrm>
          <a:prstGeom prst="rect">
            <a:avLst/>
          </a:prstGeom>
        </p:spPr>
      </p:pic>
      <p:pic>
        <p:nvPicPr>
          <p:cNvPr id="1027" name="Picture 2" descr="Quaesta AI">
            <a:extLst>
              <a:ext uri="{FF2B5EF4-FFF2-40B4-BE49-F238E27FC236}">
                <a16:creationId xmlns:a16="http://schemas.microsoft.com/office/drawing/2014/main" id="{9D4FFA52-A539-B1B0-C412-0F71B9BC537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54982" y="5626295"/>
            <a:ext cx="501936" cy="457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1031">
            <a:extLst>
              <a:ext uri="{FF2B5EF4-FFF2-40B4-BE49-F238E27FC236}">
                <a16:creationId xmlns:a16="http://schemas.microsoft.com/office/drawing/2014/main" id="{E7FACE9D-5DDA-9E8C-4B1C-CD425BB086BB}"/>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899580" y="5079010"/>
            <a:ext cx="1033265" cy="305832"/>
          </a:xfrm>
          <a:prstGeom prst="rect">
            <a:avLst/>
          </a:prstGeom>
        </p:spPr>
      </p:pic>
      <p:grpSp>
        <p:nvGrpSpPr>
          <p:cNvPr id="1039" name="Group 1038">
            <a:extLst>
              <a:ext uri="{FF2B5EF4-FFF2-40B4-BE49-F238E27FC236}">
                <a16:creationId xmlns:a16="http://schemas.microsoft.com/office/drawing/2014/main" id="{D33038F2-528F-3799-C5E9-EA2265AE472E}"/>
              </a:ext>
            </a:extLst>
          </p:cNvPr>
          <p:cNvGrpSpPr/>
          <p:nvPr/>
        </p:nvGrpSpPr>
        <p:grpSpPr>
          <a:xfrm>
            <a:off x="7734007" y="288278"/>
            <a:ext cx="4258559" cy="396945"/>
            <a:chOff x="6819544" y="307293"/>
            <a:chExt cx="4928404" cy="459383"/>
          </a:xfrm>
        </p:grpSpPr>
        <p:sp>
          <p:nvSpPr>
            <p:cNvPr id="1034" name="Pentagon 1033">
              <a:extLst>
                <a:ext uri="{FF2B5EF4-FFF2-40B4-BE49-F238E27FC236}">
                  <a16:creationId xmlns:a16="http://schemas.microsoft.com/office/drawing/2014/main" id="{C5E77F07-FF24-851C-13AA-CA191DC26CB2}"/>
                </a:ext>
              </a:extLst>
            </p:cNvPr>
            <p:cNvSpPr/>
            <p:nvPr/>
          </p:nvSpPr>
          <p:spPr>
            <a:xfrm>
              <a:off x="6819544" y="307293"/>
              <a:ext cx="4915255" cy="239282"/>
            </a:xfrm>
            <a:prstGeom prst="homePlate">
              <a:avLst/>
            </a:prstGeom>
            <a:gradFill>
              <a:gsLst>
                <a:gs pos="100000">
                  <a:schemeClr val="tx1"/>
                </a:gs>
                <a:gs pos="0">
                  <a:schemeClr val="accent1">
                    <a:lumMod val="20000"/>
                    <a:lumOff val="80000"/>
                  </a:schemeClr>
                </a:gs>
                <a:gs pos="52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777C7AF-3009-810A-4F0B-73DB3DFDFF0A}"/>
                </a:ext>
              </a:extLst>
            </p:cNvPr>
            <p:cNvSpPr/>
            <p:nvPr/>
          </p:nvSpPr>
          <p:spPr>
            <a:xfrm>
              <a:off x="6922092" y="606391"/>
              <a:ext cx="1360872" cy="160284"/>
            </a:xfrm>
            <a:prstGeom prst="rect">
              <a:avLst/>
            </a:prstGeom>
          </p:spPr>
          <p:txBody>
            <a:bodyPr wrap="square" lIns="0" tIns="0" rIns="0" bIns="0">
              <a:spAutoFit/>
            </a:bodyPr>
            <a:lstStyle/>
            <a:p>
              <a:pPr>
                <a:defRPr sz="1800">
                  <a:solidFill>
                    <a:srgbClr val="000000"/>
                  </a:solidFill>
                </a:defRPr>
              </a:pPr>
              <a:r>
                <a:rPr lang="en-US" sz="900" kern="0">
                  <a:cs typeface="Franklin Gothic Medium"/>
                </a:rPr>
                <a:t>Hardware-centric</a:t>
              </a:r>
            </a:p>
          </p:txBody>
        </p:sp>
        <p:sp>
          <p:nvSpPr>
            <p:cNvPr id="1036" name="Rectangle 1035">
              <a:extLst>
                <a:ext uri="{FF2B5EF4-FFF2-40B4-BE49-F238E27FC236}">
                  <a16:creationId xmlns:a16="http://schemas.microsoft.com/office/drawing/2014/main" id="{047A0417-2293-E596-7AA3-13DE7F7895B4}"/>
                </a:ext>
              </a:extLst>
            </p:cNvPr>
            <p:cNvSpPr/>
            <p:nvPr/>
          </p:nvSpPr>
          <p:spPr>
            <a:xfrm>
              <a:off x="8460958" y="606390"/>
              <a:ext cx="1246031" cy="160284"/>
            </a:xfrm>
            <a:prstGeom prst="rect">
              <a:avLst/>
            </a:prstGeom>
          </p:spPr>
          <p:txBody>
            <a:bodyPr wrap="square" lIns="0" tIns="0" rIns="0" bIns="0">
              <a:spAutoFit/>
            </a:bodyPr>
            <a:lstStyle/>
            <a:p>
              <a:pPr>
                <a:defRPr sz="1800">
                  <a:solidFill>
                    <a:srgbClr val="000000"/>
                  </a:solidFill>
                </a:defRPr>
              </a:pPr>
              <a:r>
                <a:rPr lang="en-US" sz="900" kern="0">
                  <a:cs typeface="Franklin Gothic Medium"/>
                </a:rPr>
                <a:t>Solution evolution</a:t>
              </a:r>
            </a:p>
          </p:txBody>
        </p:sp>
        <p:sp>
          <p:nvSpPr>
            <p:cNvPr id="1037" name="Rectangle 1036">
              <a:extLst>
                <a:ext uri="{FF2B5EF4-FFF2-40B4-BE49-F238E27FC236}">
                  <a16:creationId xmlns:a16="http://schemas.microsoft.com/office/drawing/2014/main" id="{4D69F055-0DC3-DB74-0C80-9719B5DFA52F}"/>
                </a:ext>
              </a:extLst>
            </p:cNvPr>
            <p:cNvSpPr/>
            <p:nvPr/>
          </p:nvSpPr>
          <p:spPr>
            <a:xfrm>
              <a:off x="9999822" y="606391"/>
              <a:ext cx="1748126" cy="160285"/>
            </a:xfrm>
            <a:prstGeom prst="rect">
              <a:avLst/>
            </a:prstGeom>
          </p:spPr>
          <p:txBody>
            <a:bodyPr wrap="square" lIns="0" tIns="0" rIns="0" bIns="0">
              <a:spAutoFit/>
            </a:bodyPr>
            <a:lstStyle/>
            <a:p>
              <a:pPr>
                <a:defRPr sz="1800">
                  <a:solidFill>
                    <a:srgbClr val="000000"/>
                  </a:solidFill>
                </a:defRPr>
              </a:pPr>
              <a:r>
                <a:rPr lang="en-US" sz="900" kern="0">
                  <a:cs typeface="Franklin Gothic Medium"/>
                </a:rPr>
                <a:t>Solution and software-centric</a:t>
              </a:r>
            </a:p>
          </p:txBody>
        </p:sp>
      </p:grpSp>
      <p:grpSp>
        <p:nvGrpSpPr>
          <p:cNvPr id="100" name="Group 99">
            <a:extLst>
              <a:ext uri="{FF2B5EF4-FFF2-40B4-BE49-F238E27FC236}">
                <a16:creationId xmlns:a16="http://schemas.microsoft.com/office/drawing/2014/main" id="{A56653F3-6730-D518-4510-1E1889587493}"/>
              </a:ext>
            </a:extLst>
          </p:cNvPr>
          <p:cNvGrpSpPr/>
          <p:nvPr/>
        </p:nvGrpSpPr>
        <p:grpSpPr>
          <a:xfrm>
            <a:off x="6414085" y="1376880"/>
            <a:ext cx="1603654" cy="2012433"/>
            <a:chOff x="384701" y="1383158"/>
            <a:chExt cx="1603654" cy="2012433"/>
          </a:xfrm>
        </p:grpSpPr>
        <p:grpSp>
          <p:nvGrpSpPr>
            <p:cNvPr id="102" name="Group 101">
              <a:extLst>
                <a:ext uri="{FF2B5EF4-FFF2-40B4-BE49-F238E27FC236}">
                  <a16:creationId xmlns:a16="http://schemas.microsoft.com/office/drawing/2014/main" id="{8C0AD09D-21B8-89E1-B549-98A414588C87}"/>
                </a:ext>
              </a:extLst>
            </p:cNvPr>
            <p:cNvGrpSpPr/>
            <p:nvPr/>
          </p:nvGrpSpPr>
          <p:grpSpPr>
            <a:xfrm>
              <a:off x="384701" y="1383158"/>
              <a:ext cx="144997" cy="2012433"/>
              <a:chOff x="384701" y="1383158"/>
              <a:chExt cx="144997" cy="2012433"/>
            </a:xfrm>
          </p:grpSpPr>
          <p:sp>
            <p:nvSpPr>
              <p:cNvPr id="106" name="Oval 105">
                <a:extLst>
                  <a:ext uri="{FF2B5EF4-FFF2-40B4-BE49-F238E27FC236}">
                    <a16:creationId xmlns:a16="http://schemas.microsoft.com/office/drawing/2014/main" id="{7A06E28D-DFEF-E451-BCDA-144CC794F7CE}"/>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426A7BCE-9EF3-B603-F2A9-8EFDCCE77F1F}"/>
                  </a:ext>
                </a:extLst>
              </p:cNvPr>
              <p:cNvCxnSpPr>
                <a:cxnSpLocks/>
                <a:stCxn id="106" idx="4"/>
              </p:cNvCxnSpPr>
              <p:nvPr/>
            </p:nvCxnSpPr>
            <p:spPr>
              <a:xfrm>
                <a:off x="457200" y="1528155"/>
                <a:ext cx="0" cy="1867436"/>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sp>
          <p:nvSpPr>
            <p:cNvPr id="104" name="TextBox 103">
              <a:extLst>
                <a:ext uri="{FF2B5EF4-FFF2-40B4-BE49-F238E27FC236}">
                  <a16:creationId xmlns:a16="http://schemas.microsoft.com/office/drawing/2014/main" id="{AFC43B8F-92CA-DA65-8209-F7D9866F17AD}"/>
                </a:ext>
              </a:extLst>
            </p:cNvPr>
            <p:cNvSpPr txBox="1"/>
            <p:nvPr/>
          </p:nvSpPr>
          <p:spPr>
            <a:xfrm>
              <a:off x="578031" y="1635756"/>
              <a:ext cx="686085" cy="369332"/>
            </a:xfrm>
            <a:prstGeom prst="rect">
              <a:avLst/>
            </a:prstGeom>
            <a:noFill/>
          </p:spPr>
          <p:txBody>
            <a:bodyPr wrap="none" lIns="0" tIns="0" rIns="0" bIns="0" rtlCol="0">
              <a:spAutoFit/>
            </a:bodyPr>
            <a:lstStyle/>
            <a:p>
              <a:r>
                <a:rPr lang="en-US" sz="2400" b="1" dirty="0">
                  <a:solidFill>
                    <a:schemeClr val="accent1">
                      <a:lumMod val="60000"/>
                      <a:lumOff val="40000"/>
                    </a:schemeClr>
                  </a:solidFill>
                </a:rPr>
                <a:t>2013</a:t>
              </a:r>
            </a:p>
          </p:txBody>
        </p:sp>
        <p:sp>
          <p:nvSpPr>
            <p:cNvPr id="105" name="Rectangle 104">
              <a:extLst>
                <a:ext uri="{FF2B5EF4-FFF2-40B4-BE49-F238E27FC236}">
                  <a16:creationId xmlns:a16="http://schemas.microsoft.com/office/drawing/2014/main" id="{44A76D77-DD19-1F2D-3986-298A10573463}"/>
                </a:ext>
              </a:extLst>
            </p:cNvPr>
            <p:cNvSpPr/>
            <p:nvPr/>
          </p:nvSpPr>
          <p:spPr>
            <a:xfrm>
              <a:off x="578031" y="2065543"/>
              <a:ext cx="1410324" cy="769441"/>
            </a:xfrm>
            <a:prstGeom prst="rect">
              <a:avLst/>
            </a:prstGeom>
          </p:spPr>
          <p:txBody>
            <a:bodyPr wrap="square" lIns="0" tIns="0" rIns="0" bIns="0">
              <a:spAutoFit/>
            </a:bodyPr>
            <a:lstStyle/>
            <a:p>
              <a:pPr>
                <a:defRPr sz="1800">
                  <a:solidFill>
                    <a:srgbClr val="000000"/>
                  </a:solidFill>
                </a:defRPr>
              </a:pPr>
              <a:r>
                <a:rPr lang="en-US" sz="1000" kern="0">
                  <a:cs typeface="Franklin Gothic Medium"/>
                </a:rPr>
                <a:t>Acquisition of Harts Systems Leading provider of cloud-based physical inventory management solutions</a:t>
              </a:r>
            </a:p>
          </p:txBody>
        </p:sp>
      </p:grpSp>
      <p:pic>
        <p:nvPicPr>
          <p:cNvPr id="10" name="Picture 9">
            <a:extLst>
              <a:ext uri="{FF2B5EF4-FFF2-40B4-BE49-F238E27FC236}">
                <a16:creationId xmlns:a16="http://schemas.microsoft.com/office/drawing/2014/main" id="{F4605ABE-DADE-85FE-37B6-23A41455AC8A}"/>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607414" y="2924721"/>
            <a:ext cx="1036580" cy="275049"/>
          </a:xfrm>
          <a:prstGeom prst="rect">
            <a:avLst/>
          </a:prstGeom>
        </p:spPr>
      </p:pic>
      <p:pic>
        <p:nvPicPr>
          <p:cNvPr id="110" name="Picture 109">
            <a:extLst>
              <a:ext uri="{FF2B5EF4-FFF2-40B4-BE49-F238E27FC236}">
                <a16:creationId xmlns:a16="http://schemas.microsoft.com/office/drawing/2014/main" id="{E920464D-57EF-E72D-54BA-7F0D9878EFAA}"/>
              </a:ext>
            </a:extLst>
          </p:cNvPr>
          <p:cNvPicPr>
            <a:picLocks noChangeAspect="1"/>
          </p:cNvPicPr>
          <p:nvPr/>
        </p:nvPicPr>
        <p:blipFill>
          <a:blip r:embed="rId19" cstate="email">
            <a:extLst>
              <a:ext uri="{28A0092B-C50C-407E-A947-70E740481C1C}">
                <a14:useLocalDpi xmlns:a14="http://schemas.microsoft.com/office/drawing/2010/main"/>
              </a:ext>
            </a:extLst>
          </a:blip>
          <a:srcRect/>
          <a:stretch/>
        </p:blipFill>
        <p:spPr>
          <a:xfrm>
            <a:off x="404885" y="4846426"/>
            <a:ext cx="1077980" cy="646788"/>
          </a:xfrm>
          <a:prstGeom prst="rect">
            <a:avLst/>
          </a:prstGeom>
        </p:spPr>
      </p:pic>
      <p:sp>
        <p:nvSpPr>
          <p:cNvPr id="3" name="TextBox 2">
            <a:extLst>
              <a:ext uri="{FF2B5EF4-FFF2-40B4-BE49-F238E27FC236}">
                <a16:creationId xmlns:a16="http://schemas.microsoft.com/office/drawing/2014/main" id="{927AFD47-294F-54C3-C5FE-0314F6F78EC4}"/>
              </a:ext>
            </a:extLst>
          </p:cNvPr>
          <p:cNvSpPr txBox="1"/>
          <p:nvPr/>
        </p:nvSpPr>
        <p:spPr>
          <a:xfrm>
            <a:off x="8305146" y="4230344"/>
            <a:ext cx="686085" cy="369332"/>
          </a:xfrm>
          <a:prstGeom prst="rect">
            <a:avLst/>
          </a:prstGeom>
          <a:noFill/>
        </p:spPr>
        <p:txBody>
          <a:bodyPr wrap="none" lIns="0" tIns="0" rIns="0" bIns="0" rtlCol="0">
            <a:spAutoFit/>
          </a:bodyPr>
          <a:lstStyle/>
          <a:p>
            <a:r>
              <a:rPr lang="en-US" sz="2400" b="1" dirty="0">
                <a:solidFill>
                  <a:srgbClr val="003468"/>
                </a:solidFill>
              </a:rPr>
              <a:t>2023</a:t>
            </a:r>
          </a:p>
        </p:txBody>
      </p:sp>
      <p:sp>
        <p:nvSpPr>
          <p:cNvPr id="11" name="Rectangle 10">
            <a:extLst>
              <a:ext uri="{FF2B5EF4-FFF2-40B4-BE49-F238E27FC236}">
                <a16:creationId xmlns:a16="http://schemas.microsoft.com/office/drawing/2014/main" id="{CBBD0415-D8D2-7609-9EDC-335F1F4CFA09}"/>
              </a:ext>
            </a:extLst>
          </p:cNvPr>
          <p:cNvSpPr/>
          <p:nvPr/>
        </p:nvSpPr>
        <p:spPr>
          <a:xfrm>
            <a:off x="8323106" y="4653835"/>
            <a:ext cx="1744070" cy="1384995"/>
          </a:xfrm>
          <a:prstGeom prst="rect">
            <a:avLst/>
          </a:prstGeom>
        </p:spPr>
        <p:txBody>
          <a:bodyPr wrap="square" lIns="0" tIns="0" rIns="0" bIns="0">
            <a:spAutoFit/>
          </a:bodyPr>
          <a:lstStyle/>
          <a:p>
            <a:r>
              <a:rPr lang="en-US" sz="1000" dirty="0">
                <a:solidFill>
                  <a:srgbClr val="000000"/>
                </a:solidFill>
                <a:effectLst/>
              </a:rPr>
              <a:t>Launched Zebra </a:t>
            </a:r>
            <a:r>
              <a:rPr lang="en-US" sz="1000" dirty="0" err="1">
                <a:solidFill>
                  <a:srgbClr val="000000"/>
                </a:solidFill>
                <a:effectLst/>
              </a:rPr>
              <a:t>Workcloud</a:t>
            </a:r>
            <a:r>
              <a:rPr lang="en-US" sz="1000" dirty="0">
                <a:solidFill>
                  <a:srgbClr val="000000"/>
                </a:solidFill>
                <a:effectLst/>
              </a:rPr>
              <a:t>, </a:t>
            </a:r>
            <a:r>
              <a:rPr lang="en-US" sz="1000" dirty="0">
                <a:solidFill>
                  <a:srgbClr val="000000"/>
                </a:solidFill>
              </a:rPr>
              <a:t>its</a:t>
            </a:r>
            <a:r>
              <a:rPr lang="en-US" sz="1000" dirty="0">
                <a:solidFill>
                  <a:srgbClr val="000000"/>
                </a:solidFill>
                <a:effectLst/>
              </a:rPr>
              <a:t> purpose-built suite of enterprise software applications</a:t>
            </a:r>
          </a:p>
          <a:p>
            <a:endParaRPr lang="en-US" sz="1000" b="0" i="0" u="none" strike="noStrike" dirty="0">
              <a:solidFill>
                <a:srgbClr val="212121"/>
              </a:solidFill>
              <a:effectLst/>
            </a:endParaRPr>
          </a:p>
          <a:p>
            <a:endParaRPr lang="en-US" sz="1000" b="0" i="0" u="none" strike="noStrike" dirty="0">
              <a:solidFill>
                <a:srgbClr val="212121"/>
              </a:solidFill>
              <a:effectLst/>
            </a:endParaRPr>
          </a:p>
          <a:p>
            <a:endParaRPr lang="en-US" sz="1000" dirty="0">
              <a:solidFill>
                <a:srgbClr val="212121"/>
              </a:solidFill>
            </a:endParaRPr>
          </a:p>
          <a:p>
            <a:r>
              <a:rPr lang="en-US" sz="1000" b="0" i="0" u="none" strike="noStrike" dirty="0">
                <a:solidFill>
                  <a:srgbClr val="212121"/>
                </a:solidFill>
                <a:effectLst/>
              </a:rPr>
              <a:t>On device LLM demonstration with Qualcomm</a:t>
            </a:r>
            <a:endParaRPr lang="en-US" sz="1000" dirty="0">
              <a:solidFill>
                <a:srgbClr val="000000"/>
              </a:solidFill>
              <a:effectLst/>
            </a:endParaRPr>
          </a:p>
        </p:txBody>
      </p:sp>
      <p:grpSp>
        <p:nvGrpSpPr>
          <p:cNvPr id="30" name="Group 29">
            <a:extLst>
              <a:ext uri="{FF2B5EF4-FFF2-40B4-BE49-F238E27FC236}">
                <a16:creationId xmlns:a16="http://schemas.microsoft.com/office/drawing/2014/main" id="{586409D3-905C-2393-AD98-03AB51CC9526}"/>
              </a:ext>
            </a:extLst>
          </p:cNvPr>
          <p:cNvGrpSpPr/>
          <p:nvPr/>
        </p:nvGrpSpPr>
        <p:grpSpPr>
          <a:xfrm>
            <a:off x="8113632" y="3977306"/>
            <a:ext cx="144997" cy="2406884"/>
            <a:chOff x="384701" y="1383158"/>
            <a:chExt cx="144997" cy="2406884"/>
          </a:xfrm>
        </p:grpSpPr>
        <p:sp>
          <p:nvSpPr>
            <p:cNvPr id="31" name="Oval 30">
              <a:extLst>
                <a:ext uri="{FF2B5EF4-FFF2-40B4-BE49-F238E27FC236}">
                  <a16:creationId xmlns:a16="http://schemas.microsoft.com/office/drawing/2014/main" id="{D810BFC7-86C4-B9AF-7A51-7AB10FCF35C7}"/>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77A231E-9B0A-BB99-F2F3-5006340B5E2E}"/>
                </a:ext>
              </a:extLst>
            </p:cNvPr>
            <p:cNvCxnSpPr>
              <a:cxnSpLocks/>
              <a:stCxn id="31" idx="0"/>
            </p:cNvCxnSpPr>
            <p:nvPr/>
          </p:nvCxnSpPr>
          <p:spPr>
            <a:xfrm>
              <a:off x="457200" y="1383158"/>
              <a:ext cx="0" cy="2406884"/>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pic>
        <p:nvPicPr>
          <p:cNvPr id="38" name="Picture 37">
            <a:extLst>
              <a:ext uri="{FF2B5EF4-FFF2-40B4-BE49-F238E27FC236}">
                <a16:creationId xmlns:a16="http://schemas.microsoft.com/office/drawing/2014/main" id="{EDFD8109-3D47-2F98-6AEB-DA2F1F7C2C81}"/>
              </a:ext>
            </a:extLst>
          </p:cNvPr>
          <p:cNvPicPr>
            <a:picLocks noChangeAspect="1"/>
          </p:cNvPicPr>
          <p:nvPr/>
        </p:nvPicPr>
        <p:blipFill>
          <a:blip r:embed="rId20"/>
          <a:srcRect t="34133" b="36708"/>
          <a:stretch/>
        </p:blipFill>
        <p:spPr>
          <a:xfrm>
            <a:off x="8305146" y="2418503"/>
            <a:ext cx="977752" cy="285105"/>
          </a:xfrm>
          <a:prstGeom prst="rect">
            <a:avLst/>
          </a:prstGeom>
        </p:spPr>
      </p:pic>
      <p:sp>
        <p:nvSpPr>
          <p:cNvPr id="5" name="TextBox 4">
            <a:extLst>
              <a:ext uri="{FF2B5EF4-FFF2-40B4-BE49-F238E27FC236}">
                <a16:creationId xmlns:a16="http://schemas.microsoft.com/office/drawing/2014/main" id="{22EBA683-5B9A-F1A4-857A-5F0996EC20D4}"/>
              </a:ext>
            </a:extLst>
          </p:cNvPr>
          <p:cNvSpPr txBox="1"/>
          <p:nvPr/>
        </p:nvSpPr>
        <p:spPr>
          <a:xfrm>
            <a:off x="10220366" y="4230344"/>
            <a:ext cx="686085" cy="369332"/>
          </a:xfrm>
          <a:prstGeom prst="rect">
            <a:avLst/>
          </a:prstGeom>
          <a:noFill/>
        </p:spPr>
        <p:txBody>
          <a:bodyPr wrap="none" lIns="0" tIns="0" rIns="0" bIns="0" rtlCol="0">
            <a:spAutoFit/>
          </a:bodyPr>
          <a:lstStyle/>
          <a:p>
            <a:r>
              <a:rPr lang="en-US" sz="2400" b="1" dirty="0">
                <a:solidFill>
                  <a:srgbClr val="001831"/>
                </a:solidFill>
              </a:rPr>
              <a:t>2024</a:t>
            </a:r>
          </a:p>
        </p:txBody>
      </p:sp>
      <p:sp>
        <p:nvSpPr>
          <p:cNvPr id="9" name="Rectangle 8">
            <a:extLst>
              <a:ext uri="{FF2B5EF4-FFF2-40B4-BE49-F238E27FC236}">
                <a16:creationId xmlns:a16="http://schemas.microsoft.com/office/drawing/2014/main" id="{6890B457-40CF-9F96-412C-8E7CF98983EB}"/>
              </a:ext>
            </a:extLst>
          </p:cNvPr>
          <p:cNvSpPr/>
          <p:nvPr/>
        </p:nvSpPr>
        <p:spPr>
          <a:xfrm>
            <a:off x="10238326" y="4653835"/>
            <a:ext cx="1520862" cy="615553"/>
          </a:xfrm>
          <a:prstGeom prst="rect">
            <a:avLst/>
          </a:prstGeom>
        </p:spPr>
        <p:txBody>
          <a:bodyPr wrap="square" lIns="0" tIns="0" rIns="0" bIns="0">
            <a:spAutoFit/>
          </a:bodyPr>
          <a:lstStyle/>
          <a:p>
            <a:r>
              <a:rPr lang="en-US" sz="1000" b="0" i="0" u="none" strike="noStrike" dirty="0">
                <a:solidFill>
                  <a:srgbClr val="212121"/>
                </a:solidFill>
                <a:effectLst/>
                <a:latin typeface="Arial" panose="020B0604020202020204" pitchFamily="34" charset="0"/>
              </a:rPr>
              <a:t>Launched Kiosk category, and new eco-efficient mobile computers with embedded RFID</a:t>
            </a:r>
            <a:endParaRPr lang="en-US" sz="1000" dirty="0">
              <a:solidFill>
                <a:srgbClr val="000000"/>
              </a:solidFill>
              <a:effectLst/>
              <a:latin typeface="Helvetica" pitchFamily="2" charset="0"/>
            </a:endParaRPr>
          </a:p>
        </p:txBody>
      </p:sp>
      <p:grpSp>
        <p:nvGrpSpPr>
          <p:cNvPr id="12" name="Group 11">
            <a:extLst>
              <a:ext uri="{FF2B5EF4-FFF2-40B4-BE49-F238E27FC236}">
                <a16:creationId xmlns:a16="http://schemas.microsoft.com/office/drawing/2014/main" id="{864A902B-A0E1-2343-DB26-A8B2BFCB8E9D}"/>
              </a:ext>
            </a:extLst>
          </p:cNvPr>
          <p:cNvGrpSpPr/>
          <p:nvPr/>
        </p:nvGrpSpPr>
        <p:grpSpPr>
          <a:xfrm>
            <a:off x="10028852" y="3977306"/>
            <a:ext cx="144997" cy="2406884"/>
            <a:chOff x="384701" y="1383158"/>
            <a:chExt cx="144997" cy="2406884"/>
          </a:xfrm>
        </p:grpSpPr>
        <p:sp>
          <p:nvSpPr>
            <p:cNvPr id="13" name="Oval 12">
              <a:extLst>
                <a:ext uri="{FF2B5EF4-FFF2-40B4-BE49-F238E27FC236}">
                  <a16:creationId xmlns:a16="http://schemas.microsoft.com/office/drawing/2014/main" id="{D83F1575-54DE-B13C-6585-C6F45179B3E5}"/>
                </a:ext>
              </a:extLst>
            </p:cNvPr>
            <p:cNvSpPr/>
            <p:nvPr/>
          </p:nvSpPr>
          <p:spPr>
            <a:xfrm>
              <a:off x="384701" y="1383158"/>
              <a:ext cx="144997" cy="144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93DB8C-DAAC-5011-8A34-C43C0EAB4F1D}"/>
                </a:ext>
              </a:extLst>
            </p:cNvPr>
            <p:cNvCxnSpPr>
              <a:cxnSpLocks/>
              <a:stCxn id="13" idx="0"/>
            </p:cNvCxnSpPr>
            <p:nvPr/>
          </p:nvCxnSpPr>
          <p:spPr>
            <a:xfrm>
              <a:off x="457200" y="1383158"/>
              <a:ext cx="0" cy="2406884"/>
            </a:xfrm>
            <a:prstGeom prst="line">
              <a:avLst/>
            </a:prstGeom>
            <a:ln w="9525">
              <a:solidFill>
                <a:schemeClr val="tx2"/>
              </a:solidFill>
            </a:ln>
          </p:spPr>
          <p:style>
            <a:lnRef idx="1">
              <a:schemeClr val="accent5"/>
            </a:lnRef>
            <a:fillRef idx="0">
              <a:schemeClr val="accent5"/>
            </a:fillRef>
            <a:effectRef idx="0">
              <a:schemeClr val="accent5"/>
            </a:effectRef>
            <a:fontRef idx="minor">
              <a:schemeClr val="tx1"/>
            </a:fontRef>
          </p:style>
        </p:cxnSp>
      </p:grpSp>
      <p:pic>
        <p:nvPicPr>
          <p:cNvPr id="37" name="Picture 36">
            <a:extLst>
              <a:ext uri="{FF2B5EF4-FFF2-40B4-BE49-F238E27FC236}">
                <a16:creationId xmlns:a16="http://schemas.microsoft.com/office/drawing/2014/main" id="{F8794F5B-D64A-2951-B653-D80B26CEAAD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8180698" y="5201028"/>
            <a:ext cx="1093521" cy="552046"/>
          </a:xfrm>
          <a:prstGeom prst="rect">
            <a:avLst/>
          </a:prstGeom>
        </p:spPr>
      </p:pic>
      <p:pic>
        <p:nvPicPr>
          <p:cNvPr id="26" name="Picture 36">
            <a:extLst>
              <a:ext uri="{FF2B5EF4-FFF2-40B4-BE49-F238E27FC236}">
                <a16:creationId xmlns:a16="http://schemas.microsoft.com/office/drawing/2014/main" id="{7F1B5F70-AC08-9D6A-5B01-41BA19FCDA96}"/>
              </a:ext>
            </a:extLst>
          </p:cNvPr>
          <p:cNvPicPr>
            <a:picLocks noChangeAspect="1" noChangeArrowheads="1"/>
          </p:cNvPicPr>
          <p:nvPr/>
        </p:nvPicPr>
        <p:blipFill>
          <a:blip r:embed="rId22"/>
          <a:srcRect/>
          <a:stretch/>
        </p:blipFill>
        <p:spPr bwMode="auto">
          <a:xfrm>
            <a:off x="10065188" y="5402775"/>
            <a:ext cx="981415" cy="981415"/>
          </a:xfrm>
          <a:prstGeom prst="rect">
            <a:avLst/>
          </a:prstGeom>
          <a:noFill/>
          <a:ln w="9525">
            <a:noFill/>
            <a:miter lim="800000"/>
            <a:headEnd/>
            <a:tailEnd/>
          </a:ln>
        </p:spPr>
      </p:pic>
      <p:pic>
        <p:nvPicPr>
          <p:cNvPr id="27" name="Picture 36">
            <a:extLst>
              <a:ext uri="{FF2B5EF4-FFF2-40B4-BE49-F238E27FC236}">
                <a16:creationId xmlns:a16="http://schemas.microsoft.com/office/drawing/2014/main" id="{608F600F-2A30-00E4-8EA7-9429449E7EC8}"/>
              </a:ext>
            </a:extLst>
          </p:cNvPr>
          <p:cNvPicPr>
            <a:picLocks noChangeAspect="1" noChangeArrowheads="1"/>
          </p:cNvPicPr>
          <p:nvPr/>
        </p:nvPicPr>
        <p:blipFill>
          <a:blip r:embed="rId23"/>
          <a:srcRect l="43713" t="-11503" r="1" b="-1"/>
          <a:stretch/>
        </p:blipFill>
        <p:spPr bwMode="auto">
          <a:xfrm>
            <a:off x="10981409" y="5626295"/>
            <a:ext cx="676422" cy="753754"/>
          </a:xfrm>
          <a:prstGeom prst="rect">
            <a:avLst/>
          </a:prstGeom>
          <a:noFill/>
          <a:ln w="9525">
            <a:noFill/>
            <a:miter lim="800000"/>
            <a:headEnd/>
            <a:tailEnd/>
          </a:ln>
        </p:spPr>
      </p:pic>
      <p:pic>
        <p:nvPicPr>
          <p:cNvPr id="21" name="Picture 20" descr="A black background with logos&#10;&#10;Description automatically generated">
            <a:extLst>
              <a:ext uri="{FF2B5EF4-FFF2-40B4-BE49-F238E27FC236}">
                <a16:creationId xmlns:a16="http://schemas.microsoft.com/office/drawing/2014/main" id="{7AABBB14-5A83-1ADF-F5EA-63AB62A73AF5}"/>
              </a:ext>
            </a:extLst>
          </p:cNvPr>
          <p:cNvPicPr>
            <a:picLocks noChangeAspect="1"/>
          </p:cNvPicPr>
          <p:nvPr/>
        </p:nvPicPr>
        <p:blipFill>
          <a:blip r:embed="rId24"/>
          <a:srcRect l="16865" t="19179" r="19178" b="32556"/>
          <a:stretch/>
        </p:blipFill>
        <p:spPr>
          <a:xfrm>
            <a:off x="9152328" y="2719065"/>
            <a:ext cx="858832" cy="500819"/>
          </a:xfrm>
          <a:prstGeom prst="rect">
            <a:avLst/>
          </a:prstGeom>
        </p:spPr>
      </p:pic>
    </p:spTree>
    <p:extLst>
      <p:ext uri="{BB962C8B-B14F-4D97-AF65-F5344CB8AC3E}">
        <p14:creationId xmlns:p14="http://schemas.microsoft.com/office/powerpoint/2010/main" val="408510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CE0078A-56D5-6263-C87D-DC202A2A0DEE}"/>
              </a:ext>
            </a:extLst>
          </p:cNvPr>
          <p:cNvGrpSpPr/>
          <p:nvPr/>
        </p:nvGrpSpPr>
        <p:grpSpPr>
          <a:xfrm>
            <a:off x="3174" y="1360863"/>
            <a:ext cx="12188826" cy="5508498"/>
            <a:chOff x="-1" y="1356558"/>
            <a:chExt cx="12188826" cy="5508498"/>
          </a:xfrm>
        </p:grpSpPr>
        <p:pic>
          <p:nvPicPr>
            <p:cNvPr id="7" name="Picture 6">
              <a:extLst>
                <a:ext uri="{FF2B5EF4-FFF2-40B4-BE49-F238E27FC236}">
                  <a16:creationId xmlns:a16="http://schemas.microsoft.com/office/drawing/2014/main" id="{D7F1533C-CD0B-ECC4-4D2B-7D42AF90C7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439556"/>
              <a:ext cx="12188825" cy="5425500"/>
            </a:xfrm>
            <a:prstGeom prst="rect">
              <a:avLst/>
            </a:prstGeom>
          </p:spPr>
        </p:pic>
        <p:sp>
          <p:nvSpPr>
            <p:cNvPr id="8" name="Rectangle 7">
              <a:extLst>
                <a:ext uri="{FF2B5EF4-FFF2-40B4-BE49-F238E27FC236}">
                  <a16:creationId xmlns:a16="http://schemas.microsoft.com/office/drawing/2014/main" id="{D0DED92F-34F1-16A0-9FE3-7916579E3BE6}"/>
                </a:ext>
              </a:extLst>
            </p:cNvPr>
            <p:cNvSpPr/>
            <p:nvPr/>
          </p:nvSpPr>
          <p:spPr>
            <a:xfrm>
              <a:off x="-1" y="1356558"/>
              <a:ext cx="12188826" cy="2005206"/>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D97C0404-A482-1782-12C8-EAC03767466F}"/>
              </a:ext>
            </a:extLst>
          </p:cNvPr>
          <p:cNvCxnSpPr>
            <a:cxnSpLocks/>
          </p:cNvCxnSpPr>
          <p:nvPr/>
        </p:nvCxnSpPr>
        <p:spPr>
          <a:xfrm flipV="1">
            <a:off x="3913620" y="4367284"/>
            <a:ext cx="6724" cy="18587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1C8516-47F9-86F0-0AB0-4651203FB468}"/>
              </a:ext>
            </a:extLst>
          </p:cNvPr>
          <p:cNvCxnSpPr>
            <a:cxnSpLocks/>
          </p:cNvCxnSpPr>
          <p:nvPr/>
        </p:nvCxnSpPr>
        <p:spPr>
          <a:xfrm flipV="1">
            <a:off x="5395740" y="2852382"/>
            <a:ext cx="0" cy="24054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9180A4-15C4-F047-3DB1-0991E32D7BBC}"/>
              </a:ext>
            </a:extLst>
          </p:cNvPr>
          <p:cNvCxnSpPr>
            <a:cxnSpLocks/>
          </p:cNvCxnSpPr>
          <p:nvPr/>
        </p:nvCxnSpPr>
        <p:spPr>
          <a:xfrm flipV="1">
            <a:off x="6883468" y="3398293"/>
            <a:ext cx="0" cy="1846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106C98D-1EBC-3319-55A9-8E96F804F7BA}"/>
              </a:ext>
            </a:extLst>
          </p:cNvPr>
          <p:cNvCxnSpPr>
            <a:cxnSpLocks/>
          </p:cNvCxnSpPr>
          <p:nvPr/>
        </p:nvCxnSpPr>
        <p:spPr>
          <a:xfrm flipV="1">
            <a:off x="8356729" y="2852382"/>
            <a:ext cx="0" cy="35887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057A7AEF-E6BC-F7D2-2AEE-4DE3FF4E237B}"/>
              </a:ext>
            </a:extLst>
          </p:cNvPr>
          <p:cNvSpPr txBox="1">
            <a:spLocks/>
          </p:cNvSpPr>
          <p:nvPr/>
        </p:nvSpPr>
        <p:spPr>
          <a:xfrm>
            <a:off x="10915048" y="6401929"/>
            <a:ext cx="1264920" cy="457200"/>
          </a:xfrm>
          <a:prstGeom prst="rect">
            <a:avLst/>
          </a:prstGeom>
        </p:spPr>
        <p:txBody>
          <a:bodyPr vert="horz" lIns="0" tIns="0" rIns="182880" bIns="182880" rtlCol="0" anchor="b" anchorCtr="0"/>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9F85D4-6AC3-4CF9-A1A5-831DFC2C241F}" type="slidenum">
              <a:rPr lang="en-US" smtClean="0"/>
              <a:pPr/>
              <a:t>5</a:t>
            </a:fld>
            <a:endParaRPr lang="en-US"/>
          </a:p>
        </p:txBody>
      </p:sp>
      <p:sp>
        <p:nvSpPr>
          <p:cNvPr id="14" name="Rectangle 13">
            <a:extLst>
              <a:ext uri="{FF2B5EF4-FFF2-40B4-BE49-F238E27FC236}">
                <a16:creationId xmlns:a16="http://schemas.microsoft.com/office/drawing/2014/main" id="{6376DB67-657D-A74C-5B29-0135104FF973}"/>
              </a:ext>
            </a:extLst>
          </p:cNvPr>
          <p:cNvSpPr/>
          <p:nvPr/>
        </p:nvSpPr>
        <p:spPr>
          <a:xfrm rot="10800000">
            <a:off x="0" y="0"/>
            <a:ext cx="12192000" cy="6858000"/>
          </a:xfrm>
          <a:prstGeom prst="rect">
            <a:avLst/>
          </a:prstGeom>
          <a:gradFill>
            <a:gsLst>
              <a:gs pos="98000">
                <a:schemeClr val="bg1"/>
              </a:gs>
              <a:gs pos="52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1C501A43-661E-AB4F-1310-61871104C4D2}"/>
              </a:ext>
            </a:extLst>
          </p:cNvPr>
          <p:cNvSpPr>
            <a:spLocks noGrp="1"/>
          </p:cNvSpPr>
          <p:nvPr>
            <p:ph type="title"/>
          </p:nvPr>
        </p:nvSpPr>
        <p:spPr>
          <a:xfrm>
            <a:off x="489231" y="524917"/>
            <a:ext cx="11228832" cy="365760"/>
          </a:xfrm>
        </p:spPr>
        <p:txBody>
          <a:bodyPr/>
          <a:lstStyle/>
          <a:p>
            <a:pPr algn="ctr"/>
            <a:r>
              <a:rPr lang="en-US" sz="3600"/>
              <a:t>The Edge is </a:t>
            </a:r>
            <a:r>
              <a:rPr lang="en-US" sz="3600" b="1">
                <a:solidFill>
                  <a:schemeClr val="accent1"/>
                </a:solidFill>
              </a:rPr>
              <a:t>Where the Difference is Made</a:t>
            </a:r>
          </a:p>
        </p:txBody>
      </p:sp>
      <p:sp>
        <p:nvSpPr>
          <p:cNvPr id="16" name="Rectangle 15">
            <a:extLst>
              <a:ext uri="{FF2B5EF4-FFF2-40B4-BE49-F238E27FC236}">
                <a16:creationId xmlns:a16="http://schemas.microsoft.com/office/drawing/2014/main" id="{319BFAD0-ECC0-A63C-E8D6-577F579207F9}"/>
              </a:ext>
            </a:extLst>
          </p:cNvPr>
          <p:cNvSpPr/>
          <p:nvPr/>
        </p:nvSpPr>
        <p:spPr>
          <a:xfrm>
            <a:off x="1794185" y="1873299"/>
            <a:ext cx="1240751"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Sales</a:t>
            </a:r>
            <a:endParaRPr lang="en-US" sz="1400" b="1">
              <a:solidFill>
                <a:schemeClr val="tx1"/>
              </a:solidFill>
              <a:effectLst>
                <a:outerShdw blurRad="815284" algn="ctr" rotWithShape="0">
                  <a:schemeClr val="tx1"/>
                </a:outerShdw>
              </a:effectLst>
            </a:endParaRPr>
          </a:p>
          <a:p>
            <a:pPr algn="ctr">
              <a:lnSpc>
                <a:spcPct val="90000"/>
              </a:lnSpc>
            </a:pPr>
            <a:r>
              <a:rPr lang="en-US" sz="1400">
                <a:solidFill>
                  <a:schemeClr val="tx1"/>
                </a:solidFill>
                <a:effectLst>
                  <a:outerShdw blurRad="815284" algn="ctr" rotWithShape="0">
                    <a:schemeClr val="tx1"/>
                  </a:outerShdw>
                </a:effectLst>
              </a:rPr>
              <a:t>are made</a:t>
            </a:r>
          </a:p>
        </p:txBody>
      </p:sp>
      <p:sp>
        <p:nvSpPr>
          <p:cNvPr id="17" name="Rectangle 16">
            <a:extLst>
              <a:ext uri="{FF2B5EF4-FFF2-40B4-BE49-F238E27FC236}">
                <a16:creationId xmlns:a16="http://schemas.microsoft.com/office/drawing/2014/main" id="{767C89AB-758D-ADAD-991A-825C1B64D2A1}"/>
              </a:ext>
            </a:extLst>
          </p:cNvPr>
          <p:cNvSpPr/>
          <p:nvPr/>
        </p:nvSpPr>
        <p:spPr>
          <a:xfrm>
            <a:off x="4721559" y="1860661"/>
            <a:ext cx="1348362"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Operations</a:t>
            </a:r>
            <a:r>
              <a:rPr lang="en-US" sz="1400">
                <a:solidFill>
                  <a:schemeClr val="tx1"/>
                </a:solidFill>
                <a:effectLst>
                  <a:outerShdw blurRad="815284" algn="ctr" rotWithShape="0">
                    <a:schemeClr val="tx1"/>
                  </a:outerShdw>
                </a:effectLst>
              </a:rPr>
              <a:t>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are optimized</a:t>
            </a:r>
          </a:p>
        </p:txBody>
      </p:sp>
      <p:sp>
        <p:nvSpPr>
          <p:cNvPr id="18" name="Rectangle 17">
            <a:extLst>
              <a:ext uri="{FF2B5EF4-FFF2-40B4-BE49-F238E27FC236}">
                <a16:creationId xmlns:a16="http://schemas.microsoft.com/office/drawing/2014/main" id="{DAA150F3-B4E1-52CA-FCC2-C5A263A01B4B}"/>
              </a:ext>
            </a:extLst>
          </p:cNvPr>
          <p:cNvSpPr/>
          <p:nvPr/>
        </p:nvSpPr>
        <p:spPr>
          <a:xfrm>
            <a:off x="9268654" y="2415513"/>
            <a:ext cx="1143961"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Power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is restored</a:t>
            </a:r>
          </a:p>
        </p:txBody>
      </p:sp>
      <p:sp>
        <p:nvSpPr>
          <p:cNvPr id="19" name="Rectangle 18">
            <a:extLst>
              <a:ext uri="{FF2B5EF4-FFF2-40B4-BE49-F238E27FC236}">
                <a16:creationId xmlns:a16="http://schemas.microsoft.com/office/drawing/2014/main" id="{05F90DB0-CE79-4460-B772-D63F204813F3}"/>
              </a:ext>
            </a:extLst>
          </p:cNvPr>
          <p:cNvSpPr/>
          <p:nvPr/>
        </p:nvSpPr>
        <p:spPr>
          <a:xfrm>
            <a:off x="10764144" y="1816585"/>
            <a:ext cx="1134460"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Lives</a:t>
            </a:r>
            <a:r>
              <a:rPr lang="en-US" sz="1400">
                <a:solidFill>
                  <a:schemeClr val="tx1"/>
                </a:solidFill>
                <a:effectLst>
                  <a:outerShdw blurRad="815284" algn="ctr" rotWithShape="0">
                    <a:schemeClr val="tx1"/>
                  </a:outerShdw>
                </a:effectLst>
              </a:rPr>
              <a:t>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are saved</a:t>
            </a:r>
          </a:p>
        </p:txBody>
      </p:sp>
      <p:sp>
        <p:nvSpPr>
          <p:cNvPr id="20" name="Rectangle 19">
            <a:extLst>
              <a:ext uri="{FF2B5EF4-FFF2-40B4-BE49-F238E27FC236}">
                <a16:creationId xmlns:a16="http://schemas.microsoft.com/office/drawing/2014/main" id="{21BA68EC-6C08-3D02-33EC-5BC05DA74BF6}"/>
              </a:ext>
            </a:extLst>
          </p:cNvPr>
          <p:cNvSpPr/>
          <p:nvPr/>
        </p:nvSpPr>
        <p:spPr>
          <a:xfrm>
            <a:off x="7702517" y="1494073"/>
            <a:ext cx="1308425"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Packages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are delivered</a:t>
            </a:r>
          </a:p>
        </p:txBody>
      </p:sp>
      <p:sp>
        <p:nvSpPr>
          <p:cNvPr id="21" name="Rectangle 20">
            <a:extLst>
              <a:ext uri="{FF2B5EF4-FFF2-40B4-BE49-F238E27FC236}">
                <a16:creationId xmlns:a16="http://schemas.microsoft.com/office/drawing/2014/main" id="{4B55F5E5-71F1-AF60-1DDD-1CEE6729C58B}"/>
              </a:ext>
            </a:extLst>
          </p:cNvPr>
          <p:cNvSpPr/>
          <p:nvPr/>
        </p:nvSpPr>
        <p:spPr>
          <a:xfrm>
            <a:off x="3262770" y="3215159"/>
            <a:ext cx="1308425"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Orders</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are shipped</a:t>
            </a:r>
          </a:p>
        </p:txBody>
      </p:sp>
      <p:sp>
        <p:nvSpPr>
          <p:cNvPr id="22" name="Rectangle 21">
            <a:extLst>
              <a:ext uri="{FF2B5EF4-FFF2-40B4-BE49-F238E27FC236}">
                <a16:creationId xmlns:a16="http://schemas.microsoft.com/office/drawing/2014/main" id="{E1855488-9D11-15AA-BF57-0C5C9CF814B5}"/>
              </a:ext>
            </a:extLst>
          </p:cNvPr>
          <p:cNvSpPr/>
          <p:nvPr/>
        </p:nvSpPr>
        <p:spPr>
          <a:xfrm>
            <a:off x="6265644" y="2417689"/>
            <a:ext cx="1235648"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Patients </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are treated</a:t>
            </a:r>
          </a:p>
        </p:txBody>
      </p:sp>
      <p:cxnSp>
        <p:nvCxnSpPr>
          <p:cNvPr id="23" name="Straight Connector 22">
            <a:extLst>
              <a:ext uri="{FF2B5EF4-FFF2-40B4-BE49-F238E27FC236}">
                <a16:creationId xmlns:a16="http://schemas.microsoft.com/office/drawing/2014/main" id="{8CF6A482-C53C-9197-3AB8-3E784EFC6572}"/>
              </a:ext>
            </a:extLst>
          </p:cNvPr>
          <p:cNvCxnSpPr>
            <a:cxnSpLocks/>
          </p:cNvCxnSpPr>
          <p:nvPr/>
        </p:nvCxnSpPr>
        <p:spPr>
          <a:xfrm flipV="1">
            <a:off x="2414560" y="3016155"/>
            <a:ext cx="0" cy="20499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F87B9C-9421-2A91-1163-E750F8EEB98F}"/>
              </a:ext>
            </a:extLst>
          </p:cNvPr>
          <p:cNvCxnSpPr>
            <a:cxnSpLocks/>
          </p:cNvCxnSpPr>
          <p:nvPr/>
        </p:nvCxnSpPr>
        <p:spPr>
          <a:xfrm flipV="1">
            <a:off x="9840634" y="3384645"/>
            <a:ext cx="0" cy="1039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3EC603-672F-E615-9B4A-554052EC01CB}"/>
              </a:ext>
            </a:extLst>
          </p:cNvPr>
          <p:cNvCxnSpPr>
            <a:cxnSpLocks/>
          </p:cNvCxnSpPr>
          <p:nvPr/>
        </p:nvCxnSpPr>
        <p:spPr>
          <a:xfrm flipV="1">
            <a:off x="11329464" y="2852382"/>
            <a:ext cx="3820" cy="18331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F843293-0637-33F1-6787-1D8164415492}"/>
              </a:ext>
            </a:extLst>
          </p:cNvPr>
          <p:cNvSpPr/>
          <p:nvPr/>
        </p:nvSpPr>
        <p:spPr>
          <a:xfrm>
            <a:off x="346976" y="2352165"/>
            <a:ext cx="1257001" cy="443198"/>
          </a:xfrm>
          <a:prstGeom prst="rect">
            <a:avLst/>
          </a:prstGeom>
        </p:spPr>
        <p:txBody>
          <a:bodyPr wrap="square" lIns="0" tIns="0" rIns="0" bIns="0">
            <a:spAutoFit/>
          </a:bodyPr>
          <a:lstStyle/>
          <a:p>
            <a:pPr algn="ctr">
              <a:lnSpc>
                <a:spcPct val="90000"/>
              </a:lnSpc>
            </a:pPr>
            <a:r>
              <a:rPr lang="en-US" b="1">
                <a:solidFill>
                  <a:schemeClr val="tx1"/>
                </a:solidFill>
                <a:effectLst>
                  <a:outerShdw blurRad="815284" algn="ctr" rotWithShape="0">
                    <a:schemeClr val="tx1"/>
                  </a:outerShdw>
                </a:effectLst>
              </a:rPr>
              <a:t>Products</a:t>
            </a:r>
            <a:br>
              <a:rPr lang="en-US" sz="1400">
                <a:solidFill>
                  <a:schemeClr val="tx1"/>
                </a:solidFill>
                <a:effectLst>
                  <a:outerShdw blurRad="815284" algn="ctr" rotWithShape="0">
                    <a:schemeClr val="tx1"/>
                  </a:outerShdw>
                </a:effectLst>
              </a:rPr>
            </a:br>
            <a:r>
              <a:rPr lang="en-US" sz="1400">
                <a:solidFill>
                  <a:schemeClr val="tx1"/>
                </a:solidFill>
                <a:effectLst>
                  <a:outerShdw blurRad="815284" algn="ctr" rotWithShape="0">
                    <a:schemeClr val="tx1"/>
                  </a:outerShdw>
                </a:effectLst>
              </a:rPr>
              <a:t>are produced</a:t>
            </a:r>
          </a:p>
        </p:txBody>
      </p:sp>
      <p:grpSp>
        <p:nvGrpSpPr>
          <p:cNvPr id="27" name="Group 26">
            <a:extLst>
              <a:ext uri="{FF2B5EF4-FFF2-40B4-BE49-F238E27FC236}">
                <a16:creationId xmlns:a16="http://schemas.microsoft.com/office/drawing/2014/main" id="{4A5118C4-30F7-2288-5778-ED85CD446B98}"/>
              </a:ext>
            </a:extLst>
          </p:cNvPr>
          <p:cNvGrpSpPr/>
          <p:nvPr/>
        </p:nvGrpSpPr>
        <p:grpSpPr>
          <a:xfrm>
            <a:off x="1728760" y="2448029"/>
            <a:ext cx="1371600" cy="1371600"/>
            <a:chOff x="1716728" y="2448029"/>
            <a:chExt cx="1371600" cy="1371600"/>
          </a:xfrm>
        </p:grpSpPr>
        <p:pic>
          <p:nvPicPr>
            <p:cNvPr id="28" name="Picture 27">
              <a:extLst>
                <a:ext uri="{FF2B5EF4-FFF2-40B4-BE49-F238E27FC236}">
                  <a16:creationId xmlns:a16="http://schemas.microsoft.com/office/drawing/2014/main" id="{CDF15692-C5EA-9F76-3CCD-8CEB162EC6ED}"/>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716728" y="2448029"/>
              <a:ext cx="1371600" cy="1371600"/>
            </a:xfrm>
            <a:prstGeom prst="rect">
              <a:avLst/>
            </a:prstGeom>
            <a:effectLst>
              <a:outerShdw blurRad="457040" algn="ctr" rotWithShape="0">
                <a:schemeClr val="tx1"/>
              </a:outerShdw>
            </a:effectLst>
          </p:spPr>
        </p:pic>
        <p:pic>
          <p:nvPicPr>
            <p:cNvPr id="29" name="Picture 28">
              <a:extLst>
                <a:ext uri="{FF2B5EF4-FFF2-40B4-BE49-F238E27FC236}">
                  <a16:creationId xmlns:a16="http://schemas.microsoft.com/office/drawing/2014/main" id="{ED17B140-283F-A546-1AEA-696EC431559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716728" y="2448029"/>
              <a:ext cx="1371600" cy="1371600"/>
            </a:xfrm>
            <a:prstGeom prst="rect">
              <a:avLst/>
            </a:prstGeom>
            <a:effectLst>
              <a:innerShdw blurRad="320077">
                <a:schemeClr val="tx1"/>
              </a:innerShdw>
            </a:effectLst>
          </p:spPr>
        </p:pic>
      </p:grpSp>
      <p:grpSp>
        <p:nvGrpSpPr>
          <p:cNvPr id="30" name="Group 29">
            <a:extLst>
              <a:ext uri="{FF2B5EF4-FFF2-40B4-BE49-F238E27FC236}">
                <a16:creationId xmlns:a16="http://schemas.microsoft.com/office/drawing/2014/main" id="{A5CC3120-ECDB-A66B-55A0-C89E95BD5794}"/>
              </a:ext>
            </a:extLst>
          </p:cNvPr>
          <p:cNvGrpSpPr/>
          <p:nvPr/>
        </p:nvGrpSpPr>
        <p:grpSpPr>
          <a:xfrm>
            <a:off x="9383434" y="3005967"/>
            <a:ext cx="914400" cy="914400"/>
            <a:chOff x="9369378" y="3005967"/>
            <a:chExt cx="914400" cy="914400"/>
          </a:xfrm>
        </p:grpSpPr>
        <p:pic>
          <p:nvPicPr>
            <p:cNvPr id="31" name="Picture 30">
              <a:extLst>
                <a:ext uri="{FF2B5EF4-FFF2-40B4-BE49-F238E27FC236}">
                  <a16:creationId xmlns:a16="http://schemas.microsoft.com/office/drawing/2014/main" id="{152D0B01-1929-7F00-F990-F0ECABD3DB75}"/>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9369378" y="3005967"/>
              <a:ext cx="914400" cy="914400"/>
            </a:xfrm>
            <a:prstGeom prst="rect">
              <a:avLst/>
            </a:prstGeom>
            <a:effectLst>
              <a:outerShdw blurRad="457040" algn="ctr" rotWithShape="0">
                <a:schemeClr val="tx1"/>
              </a:outerShdw>
            </a:effectLst>
          </p:spPr>
        </p:pic>
        <p:pic>
          <p:nvPicPr>
            <p:cNvPr id="32" name="Picture 31">
              <a:extLst>
                <a:ext uri="{FF2B5EF4-FFF2-40B4-BE49-F238E27FC236}">
                  <a16:creationId xmlns:a16="http://schemas.microsoft.com/office/drawing/2014/main" id="{9B099FD0-B104-D404-1127-AC671026F04A}"/>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9369378" y="3005967"/>
              <a:ext cx="914400" cy="914400"/>
            </a:xfrm>
            <a:prstGeom prst="rect">
              <a:avLst/>
            </a:prstGeom>
            <a:effectLst>
              <a:innerShdw blurRad="320077">
                <a:schemeClr val="tx1"/>
              </a:innerShdw>
            </a:effectLst>
          </p:spPr>
        </p:pic>
      </p:grpSp>
      <p:grpSp>
        <p:nvGrpSpPr>
          <p:cNvPr id="33" name="Group 32">
            <a:extLst>
              <a:ext uri="{FF2B5EF4-FFF2-40B4-BE49-F238E27FC236}">
                <a16:creationId xmlns:a16="http://schemas.microsoft.com/office/drawing/2014/main" id="{99D33F23-0EE5-EB2E-EC5D-9704F7EFD9FE}"/>
              </a:ext>
            </a:extLst>
          </p:cNvPr>
          <p:cNvGrpSpPr/>
          <p:nvPr/>
        </p:nvGrpSpPr>
        <p:grpSpPr>
          <a:xfrm>
            <a:off x="4938540" y="2448029"/>
            <a:ext cx="914400" cy="914400"/>
            <a:chOff x="4934415" y="2448029"/>
            <a:chExt cx="914400" cy="914400"/>
          </a:xfrm>
        </p:grpSpPr>
        <p:pic>
          <p:nvPicPr>
            <p:cNvPr id="34" name="Picture 33">
              <a:extLst>
                <a:ext uri="{FF2B5EF4-FFF2-40B4-BE49-F238E27FC236}">
                  <a16:creationId xmlns:a16="http://schemas.microsoft.com/office/drawing/2014/main" id="{EBE63071-6113-42D4-D05C-AADDA5B1971A}"/>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934415" y="2448029"/>
              <a:ext cx="914400" cy="914400"/>
            </a:xfrm>
            <a:prstGeom prst="rect">
              <a:avLst/>
            </a:prstGeom>
            <a:effectLst>
              <a:outerShdw blurRad="457040" algn="ctr" rotWithShape="0">
                <a:schemeClr val="tx1"/>
              </a:outerShdw>
            </a:effectLst>
          </p:spPr>
        </p:pic>
        <p:pic>
          <p:nvPicPr>
            <p:cNvPr id="35" name="Picture 34">
              <a:extLst>
                <a:ext uri="{FF2B5EF4-FFF2-40B4-BE49-F238E27FC236}">
                  <a16:creationId xmlns:a16="http://schemas.microsoft.com/office/drawing/2014/main" id="{398E848F-DCD5-253D-D5E9-164B59A11BF4}"/>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934415" y="2448029"/>
              <a:ext cx="914400" cy="914400"/>
            </a:xfrm>
            <a:prstGeom prst="rect">
              <a:avLst/>
            </a:prstGeom>
            <a:effectLst>
              <a:innerShdw blurRad="320077">
                <a:schemeClr val="tx1"/>
              </a:innerShdw>
            </a:effectLst>
          </p:spPr>
        </p:pic>
      </p:grpSp>
      <p:grpSp>
        <p:nvGrpSpPr>
          <p:cNvPr id="36" name="Group 35">
            <a:extLst>
              <a:ext uri="{FF2B5EF4-FFF2-40B4-BE49-F238E27FC236}">
                <a16:creationId xmlns:a16="http://schemas.microsoft.com/office/drawing/2014/main" id="{E95B4DE9-9B4C-A5F8-5412-44523DE66E10}"/>
              </a:ext>
            </a:extLst>
          </p:cNvPr>
          <p:cNvGrpSpPr/>
          <p:nvPr/>
        </p:nvGrpSpPr>
        <p:grpSpPr>
          <a:xfrm>
            <a:off x="10876071" y="2404299"/>
            <a:ext cx="910606" cy="914400"/>
            <a:chOff x="10874621" y="2404299"/>
            <a:chExt cx="910606" cy="914400"/>
          </a:xfrm>
        </p:grpSpPr>
        <p:pic>
          <p:nvPicPr>
            <p:cNvPr id="37" name="Picture 36">
              <a:extLst>
                <a:ext uri="{FF2B5EF4-FFF2-40B4-BE49-F238E27FC236}">
                  <a16:creationId xmlns:a16="http://schemas.microsoft.com/office/drawing/2014/main" id="{CA4A7377-665E-763B-8DDA-7DBD4C1F7E4F}"/>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0874621" y="2404299"/>
              <a:ext cx="910606" cy="914400"/>
            </a:xfrm>
            <a:prstGeom prst="rect">
              <a:avLst/>
            </a:prstGeom>
            <a:effectLst>
              <a:outerShdw blurRad="457040" algn="ctr" rotWithShape="0">
                <a:schemeClr val="tx1"/>
              </a:outerShdw>
            </a:effectLst>
          </p:spPr>
        </p:pic>
        <p:pic>
          <p:nvPicPr>
            <p:cNvPr id="38" name="Picture 37">
              <a:extLst>
                <a:ext uri="{FF2B5EF4-FFF2-40B4-BE49-F238E27FC236}">
                  <a16:creationId xmlns:a16="http://schemas.microsoft.com/office/drawing/2014/main" id="{C32FC22E-0866-D903-5965-3C4ED7B8924B}"/>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0874621" y="2404299"/>
              <a:ext cx="910606" cy="914400"/>
            </a:xfrm>
            <a:prstGeom prst="rect">
              <a:avLst/>
            </a:prstGeom>
            <a:effectLst>
              <a:innerShdw blurRad="320077">
                <a:schemeClr val="tx1"/>
              </a:innerShdw>
            </a:effectLst>
          </p:spPr>
        </p:pic>
      </p:grpSp>
      <p:grpSp>
        <p:nvGrpSpPr>
          <p:cNvPr id="39" name="Group 38">
            <a:extLst>
              <a:ext uri="{FF2B5EF4-FFF2-40B4-BE49-F238E27FC236}">
                <a16:creationId xmlns:a16="http://schemas.microsoft.com/office/drawing/2014/main" id="{7496B604-DFFC-0DB7-4E44-843F2E0B4827}"/>
              </a:ext>
            </a:extLst>
          </p:cNvPr>
          <p:cNvGrpSpPr/>
          <p:nvPr/>
        </p:nvGrpSpPr>
        <p:grpSpPr>
          <a:xfrm>
            <a:off x="3368342" y="3777863"/>
            <a:ext cx="1097280" cy="1097280"/>
            <a:chOff x="3368342" y="3777863"/>
            <a:chExt cx="1097280" cy="1097280"/>
          </a:xfrm>
        </p:grpSpPr>
        <p:pic>
          <p:nvPicPr>
            <p:cNvPr id="40" name="Picture 39">
              <a:extLst>
                <a:ext uri="{FF2B5EF4-FFF2-40B4-BE49-F238E27FC236}">
                  <a16:creationId xmlns:a16="http://schemas.microsoft.com/office/drawing/2014/main" id="{D6AC320D-5CF2-6EA2-1E94-EED032BB4BE0}"/>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3368342" y="3777863"/>
              <a:ext cx="1097280" cy="1097280"/>
            </a:xfrm>
            <a:prstGeom prst="rect">
              <a:avLst/>
            </a:prstGeom>
            <a:effectLst>
              <a:outerShdw blurRad="457040" algn="ctr" rotWithShape="0">
                <a:schemeClr val="tx1"/>
              </a:outerShdw>
            </a:effectLst>
          </p:spPr>
        </p:pic>
        <p:pic>
          <p:nvPicPr>
            <p:cNvPr id="41" name="Picture 40">
              <a:extLst>
                <a:ext uri="{FF2B5EF4-FFF2-40B4-BE49-F238E27FC236}">
                  <a16:creationId xmlns:a16="http://schemas.microsoft.com/office/drawing/2014/main" id="{1718C94B-89BA-465F-4157-6B38FB5FD4D4}"/>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3368342" y="3777863"/>
              <a:ext cx="1097280" cy="1097280"/>
            </a:xfrm>
            <a:prstGeom prst="rect">
              <a:avLst/>
            </a:prstGeom>
            <a:effectLst>
              <a:innerShdw blurRad="320077">
                <a:schemeClr val="tx1"/>
              </a:innerShdw>
            </a:effectLst>
          </p:spPr>
        </p:pic>
      </p:grpSp>
      <p:grpSp>
        <p:nvGrpSpPr>
          <p:cNvPr id="42" name="Group 41">
            <a:extLst>
              <a:ext uri="{FF2B5EF4-FFF2-40B4-BE49-F238E27FC236}">
                <a16:creationId xmlns:a16="http://schemas.microsoft.com/office/drawing/2014/main" id="{7439B918-93F8-EC3D-B072-935080F55CB8}"/>
              </a:ext>
            </a:extLst>
          </p:cNvPr>
          <p:cNvGrpSpPr/>
          <p:nvPr/>
        </p:nvGrpSpPr>
        <p:grpSpPr>
          <a:xfrm>
            <a:off x="6197668" y="3003938"/>
            <a:ext cx="1371600" cy="1371600"/>
            <a:chOff x="6185636" y="3003938"/>
            <a:chExt cx="1371600" cy="1371600"/>
          </a:xfrm>
        </p:grpSpPr>
        <p:pic>
          <p:nvPicPr>
            <p:cNvPr id="43" name="Picture 42">
              <a:extLst>
                <a:ext uri="{FF2B5EF4-FFF2-40B4-BE49-F238E27FC236}">
                  <a16:creationId xmlns:a16="http://schemas.microsoft.com/office/drawing/2014/main" id="{8ED768D0-E3E6-A8D6-B206-EFC2708F72DE}"/>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6185636" y="3003938"/>
              <a:ext cx="1371600" cy="1371600"/>
            </a:xfrm>
            <a:prstGeom prst="rect">
              <a:avLst/>
            </a:prstGeom>
            <a:effectLst>
              <a:outerShdw blurRad="457040" algn="ctr" rotWithShape="0">
                <a:schemeClr val="tx1"/>
              </a:outerShdw>
            </a:effectLst>
          </p:spPr>
        </p:pic>
        <p:pic>
          <p:nvPicPr>
            <p:cNvPr id="44" name="Picture 43">
              <a:extLst>
                <a:ext uri="{FF2B5EF4-FFF2-40B4-BE49-F238E27FC236}">
                  <a16:creationId xmlns:a16="http://schemas.microsoft.com/office/drawing/2014/main" id="{8FDE0DCA-8825-C3B2-63BE-2783C0E8AF6A}"/>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6185636" y="3003938"/>
              <a:ext cx="1371600" cy="1371600"/>
            </a:xfrm>
            <a:prstGeom prst="rect">
              <a:avLst/>
            </a:prstGeom>
            <a:effectLst>
              <a:innerShdw blurRad="320077">
                <a:schemeClr val="tx1"/>
              </a:innerShdw>
            </a:effectLst>
          </p:spPr>
        </p:pic>
      </p:grpSp>
      <p:grpSp>
        <p:nvGrpSpPr>
          <p:cNvPr id="45" name="Group 44">
            <a:extLst>
              <a:ext uri="{FF2B5EF4-FFF2-40B4-BE49-F238E27FC236}">
                <a16:creationId xmlns:a16="http://schemas.microsoft.com/office/drawing/2014/main" id="{B9FB6F80-B839-F759-8B25-56AFDDDA325C}"/>
              </a:ext>
            </a:extLst>
          </p:cNvPr>
          <p:cNvGrpSpPr/>
          <p:nvPr/>
        </p:nvGrpSpPr>
        <p:grpSpPr>
          <a:xfrm>
            <a:off x="7670929" y="2091567"/>
            <a:ext cx="1371600" cy="1371600"/>
            <a:chOff x="7682961" y="2091567"/>
            <a:chExt cx="1371600" cy="1371600"/>
          </a:xfrm>
        </p:grpSpPr>
        <p:pic>
          <p:nvPicPr>
            <p:cNvPr id="46" name="Picture 45">
              <a:extLst>
                <a:ext uri="{FF2B5EF4-FFF2-40B4-BE49-F238E27FC236}">
                  <a16:creationId xmlns:a16="http://schemas.microsoft.com/office/drawing/2014/main" id="{5A067B0E-4846-1AC4-3D56-81646941BB72}"/>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7682961" y="2091567"/>
              <a:ext cx="1371600" cy="1371600"/>
            </a:xfrm>
            <a:prstGeom prst="rect">
              <a:avLst/>
            </a:prstGeom>
            <a:effectLst>
              <a:outerShdw blurRad="457040" algn="ctr" rotWithShape="0">
                <a:schemeClr val="tx1"/>
              </a:outerShdw>
            </a:effectLst>
          </p:spPr>
        </p:pic>
        <p:pic>
          <p:nvPicPr>
            <p:cNvPr id="47" name="Picture 46">
              <a:extLst>
                <a:ext uri="{FF2B5EF4-FFF2-40B4-BE49-F238E27FC236}">
                  <a16:creationId xmlns:a16="http://schemas.microsoft.com/office/drawing/2014/main" id="{A3EAEC47-8A8C-9B94-3A15-EFB8E285C6DB}"/>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7682961" y="2091567"/>
              <a:ext cx="1371600" cy="1371600"/>
            </a:xfrm>
            <a:prstGeom prst="rect">
              <a:avLst/>
            </a:prstGeom>
            <a:effectLst>
              <a:innerShdw blurRad="320077">
                <a:schemeClr val="tx1"/>
              </a:innerShdw>
            </a:effectLst>
          </p:spPr>
        </p:pic>
      </p:grpSp>
      <p:cxnSp>
        <p:nvCxnSpPr>
          <p:cNvPr id="48" name="Straight Connector 47">
            <a:extLst>
              <a:ext uri="{FF2B5EF4-FFF2-40B4-BE49-F238E27FC236}">
                <a16:creationId xmlns:a16="http://schemas.microsoft.com/office/drawing/2014/main" id="{0DF08CC1-B4DF-63D6-1FCC-59563CD362B7}"/>
              </a:ext>
            </a:extLst>
          </p:cNvPr>
          <p:cNvCxnSpPr>
            <a:cxnSpLocks/>
          </p:cNvCxnSpPr>
          <p:nvPr/>
        </p:nvCxnSpPr>
        <p:spPr>
          <a:xfrm flipV="1">
            <a:off x="987508" y="3370997"/>
            <a:ext cx="0" cy="10981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5648200C-7EF9-020A-AA80-CE85A26B40DE}"/>
              </a:ext>
            </a:extLst>
          </p:cNvPr>
          <p:cNvGrpSpPr/>
          <p:nvPr/>
        </p:nvGrpSpPr>
        <p:grpSpPr>
          <a:xfrm>
            <a:off x="426836" y="2920700"/>
            <a:ext cx="1097280" cy="1092707"/>
            <a:chOff x="417790" y="2920700"/>
            <a:chExt cx="1097280" cy="1092707"/>
          </a:xfrm>
        </p:grpSpPr>
        <p:pic>
          <p:nvPicPr>
            <p:cNvPr id="50" name="Picture 49">
              <a:extLst>
                <a:ext uri="{FF2B5EF4-FFF2-40B4-BE49-F238E27FC236}">
                  <a16:creationId xmlns:a16="http://schemas.microsoft.com/office/drawing/2014/main" id="{A44B1DA8-4CA7-ECD2-3BCD-97CD39136686}"/>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417790" y="2920700"/>
              <a:ext cx="1097280" cy="1092707"/>
            </a:xfrm>
            <a:prstGeom prst="rect">
              <a:avLst/>
            </a:prstGeom>
            <a:effectLst>
              <a:outerShdw blurRad="457040" algn="ctr" rotWithShape="0">
                <a:schemeClr val="tx1"/>
              </a:outerShdw>
            </a:effectLst>
          </p:spPr>
        </p:pic>
        <p:pic>
          <p:nvPicPr>
            <p:cNvPr id="51" name="Picture 50">
              <a:extLst>
                <a:ext uri="{FF2B5EF4-FFF2-40B4-BE49-F238E27FC236}">
                  <a16:creationId xmlns:a16="http://schemas.microsoft.com/office/drawing/2014/main" id="{D2F756B8-F277-E6C3-9726-846A02A41641}"/>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417790" y="2920700"/>
              <a:ext cx="1097280" cy="1092707"/>
            </a:xfrm>
            <a:prstGeom prst="rect">
              <a:avLst/>
            </a:prstGeom>
            <a:effectLst>
              <a:innerShdw blurRad="320077">
                <a:schemeClr val="tx1"/>
              </a:innerShdw>
            </a:effectLst>
          </p:spPr>
        </p:pic>
      </p:grpSp>
      <p:pic>
        <p:nvPicPr>
          <p:cNvPr id="52" name="Picture 51">
            <a:extLst>
              <a:ext uri="{FF2B5EF4-FFF2-40B4-BE49-F238E27FC236}">
                <a16:creationId xmlns:a16="http://schemas.microsoft.com/office/drawing/2014/main" id="{30963BB0-0369-511A-7895-6428D5CF717E}"/>
              </a:ext>
            </a:extLst>
          </p:cNvPr>
          <p:cNvPicPr/>
          <p:nvPr/>
        </p:nvPicPr>
        <p:blipFill>
          <a:blip r:embed="rId12" cstate="email">
            <a:extLst>
              <a:ext uri="{28A0092B-C50C-407E-A947-70E740481C1C}">
                <a14:useLocalDpi xmlns:a14="http://schemas.microsoft.com/office/drawing/2010/main"/>
              </a:ext>
            </a:extLst>
          </a:blip>
          <a:stretch>
            <a:fillRect/>
          </a:stretch>
        </p:blipFill>
        <p:spPr bwMode="auto">
          <a:xfrm>
            <a:off x="10053800" y="5971337"/>
            <a:ext cx="1603680" cy="515889"/>
          </a:xfrm>
          <a:prstGeom prst="rect">
            <a:avLst/>
          </a:prstGeom>
          <a:noFill/>
        </p:spPr>
      </p:pic>
      <p:sp>
        <p:nvSpPr>
          <p:cNvPr id="53" name="Date Placeholder 3">
            <a:extLst>
              <a:ext uri="{FF2B5EF4-FFF2-40B4-BE49-F238E27FC236}">
                <a16:creationId xmlns:a16="http://schemas.microsoft.com/office/drawing/2014/main" id="{11894BA3-B4C0-96E4-64E2-8A41A218B34E}"/>
              </a:ext>
            </a:extLst>
          </p:cNvPr>
          <p:cNvSpPr txBox="1">
            <a:spLocks/>
          </p:cNvSpPr>
          <p:nvPr/>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accent5"/>
                </a:solidFill>
                <a:effectLst/>
                <a:uLnTx/>
                <a:uFillTx/>
                <a:latin typeface="Arial" pitchFamily="34" charset="0"/>
                <a:ea typeface="MS PGothic" pitchFamily="34" charset="-128"/>
                <a:cs typeface="+mn-cs"/>
              </a:rPr>
              <a:t>ZEBRA TECHNOLOGIES</a:t>
            </a:r>
          </a:p>
        </p:txBody>
      </p:sp>
      <p:sp>
        <p:nvSpPr>
          <p:cNvPr id="2" name="Slide Number Placeholder 1">
            <a:extLst>
              <a:ext uri="{FF2B5EF4-FFF2-40B4-BE49-F238E27FC236}">
                <a16:creationId xmlns:a16="http://schemas.microsoft.com/office/drawing/2014/main" id="{2CD6139B-CA77-A07B-DDD2-99CEA31F57CC}"/>
              </a:ext>
            </a:extLst>
          </p:cNvPr>
          <p:cNvSpPr>
            <a:spLocks noGrp="1"/>
          </p:cNvSpPr>
          <p:nvPr>
            <p:ph type="sldNum" sz="quarter" idx="4"/>
          </p:nvPr>
        </p:nvSpPr>
        <p:spPr/>
        <p:txBody>
          <a:bodyPr/>
          <a:lstStyle/>
          <a:p>
            <a:pPr defTabSz="914126"/>
            <a:fld id="{F19F85D4-6AC3-4CF9-A1A5-831DFC2C241F}" type="slidenum">
              <a:rPr lang="en-US" smtClean="0">
                <a:solidFill>
                  <a:srgbClr val="FFFFFF"/>
                </a:solidFill>
              </a:rPr>
              <a:pPr defTabSz="914126"/>
              <a:t>5</a:t>
            </a:fld>
            <a:endParaRPr lang="en-US">
              <a:solidFill>
                <a:srgbClr val="FFFFFF"/>
              </a:solidFill>
            </a:endParaRPr>
          </a:p>
        </p:txBody>
      </p:sp>
    </p:spTree>
    <p:extLst>
      <p:ext uri="{BB962C8B-B14F-4D97-AF65-F5344CB8AC3E}">
        <p14:creationId xmlns:p14="http://schemas.microsoft.com/office/powerpoint/2010/main" val="107726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53" presetClass="entr" presetSubtype="16"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300" fill="hold"/>
                                        <p:tgtEl>
                                          <p:spTgt spid="27"/>
                                        </p:tgtEl>
                                        <p:attrNameLst>
                                          <p:attrName>ppt_w</p:attrName>
                                        </p:attrNameLst>
                                      </p:cBhvr>
                                      <p:tavLst>
                                        <p:tav tm="0">
                                          <p:val>
                                            <p:fltVal val="0"/>
                                          </p:val>
                                        </p:tav>
                                        <p:tav tm="100000">
                                          <p:val>
                                            <p:strVal val="#ppt_w"/>
                                          </p:val>
                                        </p:tav>
                                      </p:tavLst>
                                    </p:anim>
                                    <p:anim calcmode="lin" valueType="num">
                                      <p:cBhvr>
                                        <p:cTn id="13" dur="300" fill="hold"/>
                                        <p:tgtEl>
                                          <p:spTgt spid="27"/>
                                        </p:tgtEl>
                                        <p:attrNameLst>
                                          <p:attrName>ppt_h</p:attrName>
                                        </p:attrNameLst>
                                      </p:cBhvr>
                                      <p:tavLst>
                                        <p:tav tm="0">
                                          <p:val>
                                            <p:fltVal val="0"/>
                                          </p:val>
                                        </p:tav>
                                        <p:tav tm="100000">
                                          <p:val>
                                            <p:strVal val="#ppt_h"/>
                                          </p:val>
                                        </p:tav>
                                      </p:tavLst>
                                    </p:anim>
                                    <p:animEffect transition="in" filter="fade">
                                      <p:cBhvr>
                                        <p:cTn id="14" dur="300"/>
                                        <p:tgtEl>
                                          <p:spTgt spid="27"/>
                                        </p:tgtEl>
                                      </p:cBhvr>
                                    </p:animEffect>
                                  </p:childTnLst>
                                </p:cTn>
                              </p:par>
                              <p:par>
                                <p:cTn id="15" presetID="53" presetClass="entr" presetSubtype="16" fill="hold" nodeType="withEffect">
                                  <p:stCondLst>
                                    <p:cond delay="200"/>
                                  </p:stCondLst>
                                  <p:childTnLst>
                                    <p:set>
                                      <p:cBhvr>
                                        <p:cTn id="16" dur="1" fill="hold">
                                          <p:stCondLst>
                                            <p:cond delay="0"/>
                                          </p:stCondLst>
                                        </p:cTn>
                                        <p:tgtEl>
                                          <p:spTgt spid="39"/>
                                        </p:tgtEl>
                                        <p:attrNameLst>
                                          <p:attrName>style.visibility</p:attrName>
                                        </p:attrNameLst>
                                      </p:cBhvr>
                                      <p:to>
                                        <p:strVal val="visible"/>
                                      </p:to>
                                    </p:set>
                                    <p:anim calcmode="lin" valueType="num">
                                      <p:cBhvr>
                                        <p:cTn id="17" dur="300" fill="hold"/>
                                        <p:tgtEl>
                                          <p:spTgt spid="39"/>
                                        </p:tgtEl>
                                        <p:attrNameLst>
                                          <p:attrName>ppt_w</p:attrName>
                                        </p:attrNameLst>
                                      </p:cBhvr>
                                      <p:tavLst>
                                        <p:tav tm="0">
                                          <p:val>
                                            <p:fltVal val="0"/>
                                          </p:val>
                                        </p:tav>
                                        <p:tav tm="100000">
                                          <p:val>
                                            <p:strVal val="#ppt_w"/>
                                          </p:val>
                                        </p:tav>
                                      </p:tavLst>
                                    </p:anim>
                                    <p:anim calcmode="lin" valueType="num">
                                      <p:cBhvr>
                                        <p:cTn id="18" dur="300" fill="hold"/>
                                        <p:tgtEl>
                                          <p:spTgt spid="39"/>
                                        </p:tgtEl>
                                        <p:attrNameLst>
                                          <p:attrName>ppt_h</p:attrName>
                                        </p:attrNameLst>
                                      </p:cBhvr>
                                      <p:tavLst>
                                        <p:tav tm="0">
                                          <p:val>
                                            <p:fltVal val="0"/>
                                          </p:val>
                                        </p:tav>
                                        <p:tav tm="100000">
                                          <p:val>
                                            <p:strVal val="#ppt_h"/>
                                          </p:val>
                                        </p:tav>
                                      </p:tavLst>
                                    </p:anim>
                                    <p:animEffect transition="in" filter="fade">
                                      <p:cBhvr>
                                        <p:cTn id="19" dur="300"/>
                                        <p:tgtEl>
                                          <p:spTgt spid="39"/>
                                        </p:tgtEl>
                                      </p:cBhvr>
                                    </p:animEffect>
                                  </p:childTnLst>
                                </p:cTn>
                              </p:par>
                              <p:par>
                                <p:cTn id="20" presetID="53" presetClass="entr" presetSubtype="16" fill="hold" nodeType="withEffect">
                                  <p:stCondLst>
                                    <p:cond delay="300"/>
                                  </p:stCondLst>
                                  <p:childTnLst>
                                    <p:set>
                                      <p:cBhvr>
                                        <p:cTn id="21" dur="1" fill="hold">
                                          <p:stCondLst>
                                            <p:cond delay="0"/>
                                          </p:stCondLst>
                                        </p:cTn>
                                        <p:tgtEl>
                                          <p:spTgt spid="33"/>
                                        </p:tgtEl>
                                        <p:attrNameLst>
                                          <p:attrName>style.visibility</p:attrName>
                                        </p:attrNameLst>
                                      </p:cBhvr>
                                      <p:to>
                                        <p:strVal val="visible"/>
                                      </p:to>
                                    </p:set>
                                    <p:anim calcmode="lin" valueType="num">
                                      <p:cBhvr>
                                        <p:cTn id="22" dur="300" fill="hold"/>
                                        <p:tgtEl>
                                          <p:spTgt spid="33"/>
                                        </p:tgtEl>
                                        <p:attrNameLst>
                                          <p:attrName>ppt_w</p:attrName>
                                        </p:attrNameLst>
                                      </p:cBhvr>
                                      <p:tavLst>
                                        <p:tav tm="0">
                                          <p:val>
                                            <p:fltVal val="0"/>
                                          </p:val>
                                        </p:tav>
                                        <p:tav tm="100000">
                                          <p:val>
                                            <p:strVal val="#ppt_w"/>
                                          </p:val>
                                        </p:tav>
                                      </p:tavLst>
                                    </p:anim>
                                    <p:anim calcmode="lin" valueType="num">
                                      <p:cBhvr>
                                        <p:cTn id="23" dur="300" fill="hold"/>
                                        <p:tgtEl>
                                          <p:spTgt spid="33"/>
                                        </p:tgtEl>
                                        <p:attrNameLst>
                                          <p:attrName>ppt_h</p:attrName>
                                        </p:attrNameLst>
                                      </p:cBhvr>
                                      <p:tavLst>
                                        <p:tav tm="0">
                                          <p:val>
                                            <p:fltVal val="0"/>
                                          </p:val>
                                        </p:tav>
                                        <p:tav tm="100000">
                                          <p:val>
                                            <p:strVal val="#ppt_h"/>
                                          </p:val>
                                        </p:tav>
                                      </p:tavLst>
                                    </p:anim>
                                    <p:animEffect transition="in" filter="fade">
                                      <p:cBhvr>
                                        <p:cTn id="24" dur="300"/>
                                        <p:tgtEl>
                                          <p:spTgt spid="33"/>
                                        </p:tgtEl>
                                      </p:cBhvr>
                                    </p:animEffect>
                                  </p:childTnLst>
                                </p:cTn>
                              </p:par>
                              <p:par>
                                <p:cTn id="25" presetID="53" presetClass="entr" presetSubtype="16" fill="hold" nodeType="withEffect">
                                  <p:stCondLst>
                                    <p:cond delay="4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300" fill="hold"/>
                                        <p:tgtEl>
                                          <p:spTgt spid="42"/>
                                        </p:tgtEl>
                                        <p:attrNameLst>
                                          <p:attrName>ppt_w</p:attrName>
                                        </p:attrNameLst>
                                      </p:cBhvr>
                                      <p:tavLst>
                                        <p:tav tm="0">
                                          <p:val>
                                            <p:fltVal val="0"/>
                                          </p:val>
                                        </p:tav>
                                        <p:tav tm="100000">
                                          <p:val>
                                            <p:strVal val="#ppt_w"/>
                                          </p:val>
                                        </p:tav>
                                      </p:tavLst>
                                    </p:anim>
                                    <p:anim calcmode="lin" valueType="num">
                                      <p:cBhvr>
                                        <p:cTn id="28" dur="300" fill="hold"/>
                                        <p:tgtEl>
                                          <p:spTgt spid="42"/>
                                        </p:tgtEl>
                                        <p:attrNameLst>
                                          <p:attrName>ppt_h</p:attrName>
                                        </p:attrNameLst>
                                      </p:cBhvr>
                                      <p:tavLst>
                                        <p:tav tm="0">
                                          <p:val>
                                            <p:fltVal val="0"/>
                                          </p:val>
                                        </p:tav>
                                        <p:tav tm="100000">
                                          <p:val>
                                            <p:strVal val="#ppt_h"/>
                                          </p:val>
                                        </p:tav>
                                      </p:tavLst>
                                    </p:anim>
                                    <p:animEffect transition="in" filter="fade">
                                      <p:cBhvr>
                                        <p:cTn id="29" dur="300"/>
                                        <p:tgtEl>
                                          <p:spTgt spid="42"/>
                                        </p:tgtEl>
                                      </p:cBhvr>
                                    </p:animEffect>
                                  </p:childTnLst>
                                </p:cTn>
                              </p:par>
                              <p:par>
                                <p:cTn id="30" presetID="53" presetClass="entr" presetSubtype="16" fill="hold" nodeType="withEffect">
                                  <p:stCondLst>
                                    <p:cond delay="500"/>
                                  </p:stCondLst>
                                  <p:childTnLst>
                                    <p:set>
                                      <p:cBhvr>
                                        <p:cTn id="31" dur="1" fill="hold">
                                          <p:stCondLst>
                                            <p:cond delay="0"/>
                                          </p:stCondLst>
                                        </p:cTn>
                                        <p:tgtEl>
                                          <p:spTgt spid="45"/>
                                        </p:tgtEl>
                                        <p:attrNameLst>
                                          <p:attrName>style.visibility</p:attrName>
                                        </p:attrNameLst>
                                      </p:cBhvr>
                                      <p:to>
                                        <p:strVal val="visible"/>
                                      </p:to>
                                    </p:set>
                                    <p:anim calcmode="lin" valueType="num">
                                      <p:cBhvr>
                                        <p:cTn id="32" dur="300" fill="hold"/>
                                        <p:tgtEl>
                                          <p:spTgt spid="45"/>
                                        </p:tgtEl>
                                        <p:attrNameLst>
                                          <p:attrName>ppt_w</p:attrName>
                                        </p:attrNameLst>
                                      </p:cBhvr>
                                      <p:tavLst>
                                        <p:tav tm="0">
                                          <p:val>
                                            <p:fltVal val="0"/>
                                          </p:val>
                                        </p:tav>
                                        <p:tav tm="100000">
                                          <p:val>
                                            <p:strVal val="#ppt_w"/>
                                          </p:val>
                                        </p:tav>
                                      </p:tavLst>
                                    </p:anim>
                                    <p:anim calcmode="lin" valueType="num">
                                      <p:cBhvr>
                                        <p:cTn id="33" dur="300" fill="hold"/>
                                        <p:tgtEl>
                                          <p:spTgt spid="45"/>
                                        </p:tgtEl>
                                        <p:attrNameLst>
                                          <p:attrName>ppt_h</p:attrName>
                                        </p:attrNameLst>
                                      </p:cBhvr>
                                      <p:tavLst>
                                        <p:tav tm="0">
                                          <p:val>
                                            <p:fltVal val="0"/>
                                          </p:val>
                                        </p:tav>
                                        <p:tav tm="100000">
                                          <p:val>
                                            <p:strVal val="#ppt_h"/>
                                          </p:val>
                                        </p:tav>
                                      </p:tavLst>
                                    </p:anim>
                                    <p:animEffect transition="in" filter="fade">
                                      <p:cBhvr>
                                        <p:cTn id="34" dur="300"/>
                                        <p:tgtEl>
                                          <p:spTgt spid="45"/>
                                        </p:tgtEl>
                                      </p:cBhvr>
                                    </p:animEffect>
                                  </p:childTnLst>
                                </p:cTn>
                              </p:par>
                              <p:par>
                                <p:cTn id="35" presetID="53" presetClass="entr" presetSubtype="16" fill="hold" nodeType="withEffect">
                                  <p:stCondLst>
                                    <p:cond delay="6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300" fill="hold"/>
                                        <p:tgtEl>
                                          <p:spTgt spid="30"/>
                                        </p:tgtEl>
                                        <p:attrNameLst>
                                          <p:attrName>ppt_w</p:attrName>
                                        </p:attrNameLst>
                                      </p:cBhvr>
                                      <p:tavLst>
                                        <p:tav tm="0">
                                          <p:val>
                                            <p:fltVal val="0"/>
                                          </p:val>
                                        </p:tav>
                                        <p:tav tm="100000">
                                          <p:val>
                                            <p:strVal val="#ppt_w"/>
                                          </p:val>
                                        </p:tav>
                                      </p:tavLst>
                                    </p:anim>
                                    <p:anim calcmode="lin" valueType="num">
                                      <p:cBhvr>
                                        <p:cTn id="38" dur="300" fill="hold"/>
                                        <p:tgtEl>
                                          <p:spTgt spid="30"/>
                                        </p:tgtEl>
                                        <p:attrNameLst>
                                          <p:attrName>ppt_h</p:attrName>
                                        </p:attrNameLst>
                                      </p:cBhvr>
                                      <p:tavLst>
                                        <p:tav tm="0">
                                          <p:val>
                                            <p:fltVal val="0"/>
                                          </p:val>
                                        </p:tav>
                                        <p:tav tm="100000">
                                          <p:val>
                                            <p:strVal val="#ppt_h"/>
                                          </p:val>
                                        </p:tav>
                                      </p:tavLst>
                                    </p:anim>
                                    <p:animEffect transition="in" filter="fade">
                                      <p:cBhvr>
                                        <p:cTn id="39" dur="300"/>
                                        <p:tgtEl>
                                          <p:spTgt spid="30"/>
                                        </p:tgtEl>
                                      </p:cBhvr>
                                    </p:animEffect>
                                  </p:childTnLst>
                                </p:cTn>
                              </p:par>
                              <p:par>
                                <p:cTn id="40" presetID="53" presetClass="entr" presetSubtype="16" fill="hold" nodeType="withEffect">
                                  <p:stCondLst>
                                    <p:cond delay="7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300" fill="hold"/>
                                        <p:tgtEl>
                                          <p:spTgt spid="36"/>
                                        </p:tgtEl>
                                        <p:attrNameLst>
                                          <p:attrName>ppt_w</p:attrName>
                                        </p:attrNameLst>
                                      </p:cBhvr>
                                      <p:tavLst>
                                        <p:tav tm="0">
                                          <p:val>
                                            <p:fltVal val="0"/>
                                          </p:val>
                                        </p:tav>
                                        <p:tav tm="100000">
                                          <p:val>
                                            <p:strVal val="#ppt_w"/>
                                          </p:val>
                                        </p:tav>
                                      </p:tavLst>
                                    </p:anim>
                                    <p:anim calcmode="lin" valueType="num">
                                      <p:cBhvr>
                                        <p:cTn id="43" dur="300" fill="hold"/>
                                        <p:tgtEl>
                                          <p:spTgt spid="36"/>
                                        </p:tgtEl>
                                        <p:attrNameLst>
                                          <p:attrName>ppt_h</p:attrName>
                                        </p:attrNameLst>
                                      </p:cBhvr>
                                      <p:tavLst>
                                        <p:tav tm="0">
                                          <p:val>
                                            <p:fltVal val="0"/>
                                          </p:val>
                                        </p:tav>
                                        <p:tav tm="100000">
                                          <p:val>
                                            <p:strVal val="#ppt_h"/>
                                          </p:val>
                                        </p:tav>
                                      </p:tavLst>
                                    </p:anim>
                                    <p:animEffect transition="in" filter="fade">
                                      <p:cBhvr>
                                        <p:cTn id="44" dur="300"/>
                                        <p:tgtEl>
                                          <p:spTgt spid="36"/>
                                        </p:tgtEl>
                                      </p:cBhvr>
                                    </p:animEffect>
                                  </p:childTnLst>
                                </p:cTn>
                              </p:par>
                              <p:par>
                                <p:cTn id="45" presetID="6" presetClass="emph" presetSubtype="0" decel="50000" autoRev="1" fill="hold" nodeType="withEffect">
                                  <p:stCondLst>
                                    <p:cond delay="300"/>
                                  </p:stCondLst>
                                  <p:childTnLst>
                                    <p:animScale>
                                      <p:cBhvr>
                                        <p:cTn id="46" dur="200" fill="hold"/>
                                        <p:tgtEl>
                                          <p:spTgt spid="49"/>
                                        </p:tgtEl>
                                      </p:cBhvr>
                                      <p:by x="110000" y="110000"/>
                                    </p:animScale>
                                  </p:childTnLst>
                                </p:cTn>
                              </p:par>
                              <p:par>
                                <p:cTn id="47" presetID="6" presetClass="emph" presetSubtype="0" decel="50000" autoRev="1" fill="hold" nodeType="withEffect">
                                  <p:stCondLst>
                                    <p:cond delay="400"/>
                                  </p:stCondLst>
                                  <p:childTnLst>
                                    <p:animScale>
                                      <p:cBhvr>
                                        <p:cTn id="48" dur="200" fill="hold"/>
                                        <p:tgtEl>
                                          <p:spTgt spid="27"/>
                                        </p:tgtEl>
                                      </p:cBhvr>
                                      <p:by x="110000" y="110000"/>
                                    </p:animScale>
                                  </p:childTnLst>
                                </p:cTn>
                              </p:par>
                              <p:par>
                                <p:cTn id="49" presetID="6" presetClass="emph" presetSubtype="0" decel="50000" autoRev="1" fill="hold" nodeType="withEffect">
                                  <p:stCondLst>
                                    <p:cond delay="500"/>
                                  </p:stCondLst>
                                  <p:childTnLst>
                                    <p:animScale>
                                      <p:cBhvr>
                                        <p:cTn id="50" dur="200" fill="hold"/>
                                        <p:tgtEl>
                                          <p:spTgt spid="39"/>
                                        </p:tgtEl>
                                      </p:cBhvr>
                                      <p:by x="110000" y="110000"/>
                                    </p:animScale>
                                  </p:childTnLst>
                                </p:cTn>
                              </p:par>
                              <p:par>
                                <p:cTn id="51" presetID="6" presetClass="emph" presetSubtype="0" decel="50000" autoRev="1" fill="hold" nodeType="withEffect">
                                  <p:stCondLst>
                                    <p:cond delay="0"/>
                                  </p:stCondLst>
                                  <p:childTnLst>
                                    <p:animScale>
                                      <p:cBhvr>
                                        <p:cTn id="52" dur="200" fill="hold"/>
                                        <p:tgtEl>
                                          <p:spTgt spid="33"/>
                                        </p:tgtEl>
                                      </p:cBhvr>
                                      <p:by x="110000" y="110000"/>
                                    </p:animScale>
                                  </p:childTnLst>
                                </p:cTn>
                              </p:par>
                              <p:par>
                                <p:cTn id="53" presetID="6" presetClass="emph" presetSubtype="0" decel="50000" autoRev="1" fill="hold" nodeType="withEffect">
                                  <p:stCondLst>
                                    <p:cond delay="600"/>
                                  </p:stCondLst>
                                  <p:childTnLst>
                                    <p:animScale>
                                      <p:cBhvr>
                                        <p:cTn id="54" dur="200" fill="hold"/>
                                        <p:tgtEl>
                                          <p:spTgt spid="42"/>
                                        </p:tgtEl>
                                      </p:cBhvr>
                                      <p:by x="110000" y="110000"/>
                                    </p:animScale>
                                  </p:childTnLst>
                                </p:cTn>
                              </p:par>
                              <p:par>
                                <p:cTn id="55" presetID="6" presetClass="emph" presetSubtype="0" decel="50000" autoRev="1" fill="hold" nodeType="withEffect">
                                  <p:stCondLst>
                                    <p:cond delay="700"/>
                                  </p:stCondLst>
                                  <p:childTnLst>
                                    <p:animScale>
                                      <p:cBhvr>
                                        <p:cTn id="56" dur="200" fill="hold"/>
                                        <p:tgtEl>
                                          <p:spTgt spid="45"/>
                                        </p:tgtEl>
                                      </p:cBhvr>
                                      <p:by x="110000" y="110000"/>
                                    </p:animScale>
                                  </p:childTnLst>
                                </p:cTn>
                              </p:par>
                              <p:par>
                                <p:cTn id="57" presetID="6" presetClass="emph" presetSubtype="0" decel="50000" autoRev="1" fill="hold" nodeType="withEffect">
                                  <p:stCondLst>
                                    <p:cond delay="800"/>
                                  </p:stCondLst>
                                  <p:childTnLst>
                                    <p:animScale>
                                      <p:cBhvr>
                                        <p:cTn id="58" dur="200" fill="hold"/>
                                        <p:tgtEl>
                                          <p:spTgt spid="30"/>
                                        </p:tgtEl>
                                      </p:cBhvr>
                                      <p:by x="110000" y="110000"/>
                                    </p:animScale>
                                  </p:childTnLst>
                                </p:cTn>
                              </p:par>
                              <p:par>
                                <p:cTn id="59" presetID="6" presetClass="emph" presetSubtype="0" decel="50000" autoRev="1" fill="hold" nodeType="withEffect">
                                  <p:stCondLst>
                                    <p:cond delay="900"/>
                                  </p:stCondLst>
                                  <p:childTnLst>
                                    <p:animScale>
                                      <p:cBhvr>
                                        <p:cTn id="60" dur="200" fill="hold"/>
                                        <p:tgtEl>
                                          <p:spTgt spid="36"/>
                                        </p:tgtEl>
                                      </p:cBhvr>
                                      <p:by x="110000" y="110000"/>
                                    </p:animScale>
                                  </p:childTnLst>
                                </p:cTn>
                              </p:par>
                            </p:childTnLst>
                          </p:cTn>
                        </p:par>
                        <p:par>
                          <p:cTn id="61" fill="hold">
                            <p:stCondLst>
                              <p:cond delay="1300"/>
                            </p:stCondLst>
                            <p:childTnLst>
                              <p:par>
                                <p:cTn id="62" presetID="22" presetClass="entr" presetSubtype="4"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down)">
                                      <p:cBhvr>
                                        <p:cTn id="64" dur="500"/>
                                        <p:tgtEl>
                                          <p:spTgt spid="9"/>
                                        </p:tgtEl>
                                      </p:cBhvr>
                                    </p:animEffect>
                                  </p:childTnLst>
                                </p:cTn>
                              </p:par>
                              <p:par>
                                <p:cTn id="65" presetID="22" presetClass="entr" presetSubtype="4"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down)">
                                      <p:cBhvr>
                                        <p:cTn id="67" dur="500"/>
                                        <p:tgtEl>
                                          <p:spTgt spid="10"/>
                                        </p:tgtEl>
                                      </p:cBhvr>
                                    </p:animEffect>
                                  </p:childTnLst>
                                </p:cTn>
                              </p:par>
                              <p:par>
                                <p:cTn id="68" presetID="22" presetClass="entr" presetSubtype="4"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down)">
                                      <p:cBhvr>
                                        <p:cTn id="70" dur="500"/>
                                        <p:tgtEl>
                                          <p:spTgt spid="11"/>
                                        </p:tgtEl>
                                      </p:cBhvr>
                                    </p:animEffect>
                                  </p:childTnLst>
                                </p:cTn>
                              </p:par>
                              <p:par>
                                <p:cTn id="71" presetID="22" presetClass="entr" presetSubtype="4"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down)">
                                      <p:cBhvr>
                                        <p:cTn id="73" dur="500"/>
                                        <p:tgtEl>
                                          <p:spTgt spid="12"/>
                                        </p:tgtEl>
                                      </p:cBhvr>
                                    </p:animEffect>
                                  </p:childTnLst>
                                </p:cTn>
                              </p:par>
                              <p:par>
                                <p:cTn id="74" presetID="22" presetClass="entr" presetSubtype="4"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down)">
                                      <p:cBhvr>
                                        <p:cTn id="76" dur="500"/>
                                        <p:tgtEl>
                                          <p:spTgt spid="24"/>
                                        </p:tgtEl>
                                      </p:cBhvr>
                                    </p:animEffect>
                                  </p:childTnLst>
                                </p:cTn>
                              </p:par>
                              <p:par>
                                <p:cTn id="77" presetID="2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par>
                                <p:cTn id="80" presetID="22" presetClass="entr" presetSubtype="4"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down)">
                                      <p:cBhvr>
                                        <p:cTn id="82" dur="500"/>
                                        <p:tgtEl>
                                          <p:spTgt spid="48"/>
                                        </p:tgtEl>
                                      </p:cBhvr>
                                    </p:animEffect>
                                  </p:childTnLst>
                                </p:cTn>
                              </p:par>
                              <p:par>
                                <p:cTn id="83" presetID="22" presetClass="entr" presetSubtype="4"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down)">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500"/>
                                        <p:tgtEl>
                                          <p:spTgt spid="1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500"/>
                                        <p:tgtEl>
                                          <p:spTgt spid="2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500"/>
                                        <p:tgtEl>
                                          <p:spTgt spid="2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500"/>
                                        <p:tgtEl>
                                          <p:spTgt spid="1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fade">
                                      <p:cBhvr>
                                        <p:cTn id="10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3BD9EB-E101-5706-D0C9-3BA2B10A5717}"/>
              </a:ext>
            </a:extLst>
          </p:cNvPr>
          <p:cNvSpPr/>
          <p:nvPr/>
        </p:nvSpPr>
        <p:spPr>
          <a:xfrm>
            <a:off x="12700" y="2994133"/>
            <a:ext cx="12192000" cy="1565019"/>
          </a:xfrm>
          <a:prstGeom prst="rect">
            <a:avLst/>
          </a:prstGeom>
          <a:gradFill flip="none" rotWithShape="1">
            <a:gsLst>
              <a:gs pos="0">
                <a:schemeClr val="tx1">
                  <a:alpha val="10000"/>
                </a:schemeClr>
              </a:gs>
              <a:gs pos="99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3248C448-0ECB-BCA7-9346-8BCE7FBEC7AC}"/>
              </a:ext>
            </a:extLst>
          </p:cNvPr>
          <p:cNvSpPr>
            <a:spLocks noGrp="1"/>
          </p:cNvSpPr>
          <p:nvPr>
            <p:ph type="sldNum" sz="quarter" idx="4"/>
          </p:nvPr>
        </p:nvSpPr>
        <p:spPr/>
        <p:txBody>
          <a:bodyPr/>
          <a:lstStyle/>
          <a:p>
            <a:pPr defTabSz="914126"/>
            <a:fld id="{F19F85D4-6AC3-4CF9-A1A5-831DFC2C241F}" type="slidenum">
              <a:rPr lang="en-US" smtClean="0"/>
              <a:pPr defTabSz="914126"/>
              <a:t>6</a:t>
            </a:fld>
            <a:endParaRPr lang="en-US"/>
          </a:p>
        </p:txBody>
      </p:sp>
      <p:sp>
        <p:nvSpPr>
          <p:cNvPr id="8" name="Title 1">
            <a:extLst>
              <a:ext uri="{FF2B5EF4-FFF2-40B4-BE49-F238E27FC236}">
                <a16:creationId xmlns:a16="http://schemas.microsoft.com/office/drawing/2014/main" id="{0F7D34CF-1BFB-08B0-4D20-41BF046C28A9}"/>
              </a:ext>
            </a:extLst>
          </p:cNvPr>
          <p:cNvSpPr txBox="1">
            <a:spLocks/>
          </p:cNvSpPr>
          <p:nvPr/>
        </p:nvSpPr>
        <p:spPr>
          <a:xfrm>
            <a:off x="489231" y="4246072"/>
            <a:ext cx="11228832" cy="365760"/>
          </a:xfrm>
          <a:prstGeom prst="rect">
            <a:avLst/>
          </a:prstGeom>
        </p:spPr>
        <p:txBody>
          <a:bodyPr vert="horz" lIns="0" tIns="0" rIns="0" bIns="0" rtlCol="0" anchor="t" anchorCtr="0">
            <a:noAutofit/>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pPr algn="ctr"/>
            <a:r>
              <a:rPr lang="en-US" sz="3600"/>
              <a:t>Once, innovation came from </a:t>
            </a:r>
            <a:br>
              <a:rPr lang="en-US" sz="3600"/>
            </a:br>
            <a:r>
              <a:rPr lang="en-US" sz="3600"/>
              <a:t>the </a:t>
            </a:r>
            <a:r>
              <a:rPr lang="en-US" sz="3600" b="1">
                <a:solidFill>
                  <a:schemeClr val="accent1"/>
                </a:solidFill>
              </a:rPr>
              <a:t>core</a:t>
            </a:r>
            <a:r>
              <a:rPr lang="en-US" sz="3600"/>
              <a:t> of businesses</a:t>
            </a:r>
          </a:p>
        </p:txBody>
      </p:sp>
      <p:grpSp>
        <p:nvGrpSpPr>
          <p:cNvPr id="25" name="Group 24">
            <a:extLst>
              <a:ext uri="{FF2B5EF4-FFF2-40B4-BE49-F238E27FC236}">
                <a16:creationId xmlns:a16="http://schemas.microsoft.com/office/drawing/2014/main" id="{95235068-297F-1B74-D5D5-6EB5B7511161}"/>
              </a:ext>
            </a:extLst>
          </p:cNvPr>
          <p:cNvGrpSpPr/>
          <p:nvPr/>
        </p:nvGrpSpPr>
        <p:grpSpPr>
          <a:xfrm>
            <a:off x="445861" y="1519253"/>
            <a:ext cx="11300278" cy="2567448"/>
            <a:chOff x="99772" y="1155981"/>
            <a:chExt cx="14417500" cy="3275687"/>
          </a:xfrm>
        </p:grpSpPr>
        <p:sp>
          <p:nvSpPr>
            <p:cNvPr id="13" name="Oval 12">
              <a:extLst>
                <a:ext uri="{FF2B5EF4-FFF2-40B4-BE49-F238E27FC236}">
                  <a16:creationId xmlns:a16="http://schemas.microsoft.com/office/drawing/2014/main" id="{83EB35F5-040A-9126-8135-FCBBCCD1778A}"/>
                </a:ext>
              </a:extLst>
            </p:cNvPr>
            <p:cNvSpPr/>
            <p:nvPr/>
          </p:nvSpPr>
          <p:spPr>
            <a:xfrm>
              <a:off x="99772" y="1155981"/>
              <a:ext cx="3275688"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AEC4B40-4B8A-DD3F-363B-EEE7B138C3BC}"/>
                </a:ext>
              </a:extLst>
            </p:cNvPr>
            <p:cNvSpPr/>
            <p:nvPr/>
          </p:nvSpPr>
          <p:spPr>
            <a:xfrm>
              <a:off x="3813710" y="1155981"/>
              <a:ext cx="3275686"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FF6F9F9-2C1D-4973-99BA-1EDBA1D73918}"/>
                </a:ext>
              </a:extLst>
            </p:cNvPr>
            <p:cNvSpPr/>
            <p:nvPr/>
          </p:nvSpPr>
          <p:spPr>
            <a:xfrm>
              <a:off x="7527647" y="1155981"/>
              <a:ext cx="3275686"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E1724EA-E393-86BA-03F0-D0EBB603A40F}"/>
                </a:ext>
              </a:extLst>
            </p:cNvPr>
            <p:cNvSpPr/>
            <p:nvPr/>
          </p:nvSpPr>
          <p:spPr>
            <a:xfrm>
              <a:off x="11241584" y="1155981"/>
              <a:ext cx="3275688"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A4AAC8E4-27D2-18FD-97DB-F3350582C346}"/>
              </a:ext>
            </a:extLst>
          </p:cNvPr>
          <p:cNvSpPr txBox="1"/>
          <p:nvPr/>
        </p:nvSpPr>
        <p:spPr>
          <a:xfrm>
            <a:off x="6635416" y="3106841"/>
            <a:ext cx="1862506" cy="588257"/>
          </a:xfrm>
          <a:prstGeom prst="rect">
            <a:avLst/>
          </a:prstGeom>
          <a:noFill/>
        </p:spPr>
        <p:txBody>
          <a:bodyPr wrap="square" lIns="0" tIns="0" rIns="0" bIns="0" rtlCol="0">
            <a:noAutofit/>
          </a:bodyPr>
          <a:lstStyle/>
          <a:p>
            <a:pPr algn="ctr"/>
            <a:r>
              <a:rPr lang="en-US" sz="1600"/>
              <a:t>Enterprise resource planning</a:t>
            </a:r>
          </a:p>
        </p:txBody>
      </p:sp>
      <p:sp>
        <p:nvSpPr>
          <p:cNvPr id="20" name="TextBox 19">
            <a:extLst>
              <a:ext uri="{FF2B5EF4-FFF2-40B4-BE49-F238E27FC236}">
                <a16:creationId xmlns:a16="http://schemas.microsoft.com/office/drawing/2014/main" id="{C9276F65-D563-22B5-5ACC-B71072D11A23}"/>
              </a:ext>
            </a:extLst>
          </p:cNvPr>
          <p:cNvSpPr txBox="1"/>
          <p:nvPr/>
        </p:nvSpPr>
        <p:spPr>
          <a:xfrm>
            <a:off x="9562065" y="3106841"/>
            <a:ext cx="1851620" cy="610364"/>
          </a:xfrm>
          <a:prstGeom prst="rect">
            <a:avLst/>
          </a:prstGeom>
          <a:noFill/>
        </p:spPr>
        <p:txBody>
          <a:bodyPr wrap="square" lIns="0" tIns="0" rIns="0" bIns="0" rtlCol="0">
            <a:noAutofit/>
          </a:bodyPr>
          <a:lstStyle/>
          <a:p>
            <a:pPr algn="ctr"/>
            <a:r>
              <a:rPr lang="en-US" sz="1600"/>
              <a:t>Customer relationship</a:t>
            </a:r>
          </a:p>
        </p:txBody>
      </p:sp>
      <p:sp>
        <p:nvSpPr>
          <p:cNvPr id="22" name="TextBox 21">
            <a:extLst>
              <a:ext uri="{FF2B5EF4-FFF2-40B4-BE49-F238E27FC236}">
                <a16:creationId xmlns:a16="http://schemas.microsoft.com/office/drawing/2014/main" id="{BE5B2BBA-2686-BAA1-1ECF-38049B3C86C0}"/>
              </a:ext>
            </a:extLst>
          </p:cNvPr>
          <p:cNvSpPr txBox="1"/>
          <p:nvPr/>
        </p:nvSpPr>
        <p:spPr>
          <a:xfrm>
            <a:off x="542641" y="3106841"/>
            <a:ext cx="2385997" cy="782197"/>
          </a:xfrm>
          <a:prstGeom prst="rect">
            <a:avLst/>
          </a:prstGeom>
          <a:noFill/>
        </p:spPr>
        <p:txBody>
          <a:bodyPr wrap="square" lIns="0" tIns="0" rIns="0" bIns="0" rtlCol="0">
            <a:noAutofit/>
          </a:bodyPr>
          <a:lstStyle/>
          <a:p>
            <a:pPr algn="ctr"/>
            <a:r>
              <a:rPr lang="en-US" sz="1600"/>
              <a:t>Warehouse</a:t>
            </a:r>
            <a:br>
              <a:rPr lang="en-US" sz="1600"/>
            </a:br>
            <a:r>
              <a:rPr lang="en-US" sz="1600"/>
              <a:t>management</a:t>
            </a:r>
          </a:p>
        </p:txBody>
      </p:sp>
      <p:sp>
        <p:nvSpPr>
          <p:cNvPr id="23" name="TextBox 22">
            <a:extLst>
              <a:ext uri="{FF2B5EF4-FFF2-40B4-BE49-F238E27FC236}">
                <a16:creationId xmlns:a16="http://schemas.microsoft.com/office/drawing/2014/main" id="{43FE55E8-A4D3-839D-DB75-A3ED17194642}"/>
              </a:ext>
            </a:extLst>
          </p:cNvPr>
          <p:cNvSpPr txBox="1"/>
          <p:nvPr/>
        </p:nvSpPr>
        <p:spPr>
          <a:xfrm>
            <a:off x="3764941" y="3111920"/>
            <a:ext cx="1772945" cy="633410"/>
          </a:xfrm>
          <a:prstGeom prst="rect">
            <a:avLst/>
          </a:prstGeom>
          <a:noFill/>
        </p:spPr>
        <p:txBody>
          <a:bodyPr wrap="square" lIns="0" tIns="0" rIns="0" bIns="0" rtlCol="0">
            <a:noAutofit/>
          </a:bodyPr>
          <a:lstStyle/>
          <a:p>
            <a:pPr algn="ctr"/>
            <a:r>
              <a:rPr lang="en-US" sz="1600"/>
              <a:t>Electronic medical records</a:t>
            </a:r>
          </a:p>
        </p:txBody>
      </p:sp>
      <p:pic>
        <p:nvPicPr>
          <p:cNvPr id="26" name="Graphic 25">
            <a:extLst>
              <a:ext uri="{FF2B5EF4-FFF2-40B4-BE49-F238E27FC236}">
                <a16:creationId xmlns:a16="http://schemas.microsoft.com/office/drawing/2014/main" id="{B2F0D9B7-0FE1-F081-BA0D-6537E5622ED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4301" y="1738605"/>
            <a:ext cx="1398347" cy="1398347"/>
          </a:xfrm>
          <a:prstGeom prst="rect">
            <a:avLst/>
          </a:prstGeom>
        </p:spPr>
      </p:pic>
      <p:pic>
        <p:nvPicPr>
          <p:cNvPr id="27" name="Graphic 26">
            <a:extLst>
              <a:ext uri="{FF2B5EF4-FFF2-40B4-BE49-F238E27FC236}">
                <a16:creationId xmlns:a16="http://schemas.microsoft.com/office/drawing/2014/main" id="{836F3C04-6774-128D-6AAE-88D90AA62F4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38804" y="1839443"/>
            <a:ext cx="1203447" cy="1203447"/>
          </a:xfrm>
          <a:prstGeom prst="rect">
            <a:avLst/>
          </a:prstGeom>
        </p:spPr>
      </p:pic>
      <p:pic>
        <p:nvPicPr>
          <p:cNvPr id="28" name="Graphic 27">
            <a:extLst>
              <a:ext uri="{FF2B5EF4-FFF2-40B4-BE49-F238E27FC236}">
                <a16:creationId xmlns:a16="http://schemas.microsoft.com/office/drawing/2014/main" id="{25B9F323-A56E-E8D1-3661-6F5155830D3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37623" y="1910083"/>
            <a:ext cx="1027696" cy="1027696"/>
          </a:xfrm>
          <a:prstGeom prst="rect">
            <a:avLst/>
          </a:prstGeom>
        </p:spPr>
      </p:pic>
      <p:pic>
        <p:nvPicPr>
          <p:cNvPr id="29" name="Graphic 28">
            <a:extLst>
              <a:ext uri="{FF2B5EF4-FFF2-40B4-BE49-F238E27FC236}">
                <a16:creationId xmlns:a16="http://schemas.microsoft.com/office/drawing/2014/main" id="{6D73D5A0-A74D-725E-8A09-763B2DEB3D6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97697" y="1876449"/>
            <a:ext cx="1129436" cy="1129436"/>
          </a:xfrm>
          <a:prstGeom prst="rect">
            <a:avLst/>
          </a:prstGeom>
        </p:spPr>
      </p:pic>
    </p:spTree>
    <p:extLst>
      <p:ext uri="{BB962C8B-B14F-4D97-AF65-F5344CB8AC3E}">
        <p14:creationId xmlns:p14="http://schemas.microsoft.com/office/powerpoint/2010/main" val="99906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0"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43A43D35-86D2-D6B7-8C9A-F8E74319035C}"/>
              </a:ext>
            </a:extLst>
          </p:cNvPr>
          <p:cNvSpPr>
            <a:spLocks noGrp="1"/>
          </p:cNvSpPr>
          <p:nvPr>
            <p:ph type="sldNum" sz="quarter" idx="4"/>
          </p:nvPr>
        </p:nvSpPr>
        <p:spPr>
          <a:xfrm>
            <a:off x="10927080" y="6401929"/>
            <a:ext cx="1264920" cy="457200"/>
          </a:xfrm>
        </p:spPr>
        <p:txBody>
          <a:bodyPr/>
          <a:lstStyle/>
          <a:p>
            <a:pPr defTabSz="914126"/>
            <a:fld id="{F19F85D4-6AC3-4CF9-A1A5-831DFC2C241F}" type="slidenum">
              <a:rPr lang="en-US" smtClean="0">
                <a:solidFill>
                  <a:srgbClr val="FFFFFF"/>
                </a:solidFill>
              </a:rPr>
              <a:pPr defTabSz="914126"/>
              <a:t>7</a:t>
            </a:fld>
            <a:endParaRPr lang="en-US">
              <a:solidFill>
                <a:srgbClr val="FFFFFF"/>
              </a:solidFill>
            </a:endParaRPr>
          </a:p>
        </p:txBody>
      </p:sp>
      <p:sp>
        <p:nvSpPr>
          <p:cNvPr id="12" name="Title 1">
            <a:extLst>
              <a:ext uri="{FF2B5EF4-FFF2-40B4-BE49-F238E27FC236}">
                <a16:creationId xmlns:a16="http://schemas.microsoft.com/office/drawing/2014/main" id="{DF229F46-28EF-D42D-B147-5B8BF96917F1}"/>
              </a:ext>
            </a:extLst>
          </p:cNvPr>
          <p:cNvSpPr txBox="1">
            <a:spLocks/>
          </p:cNvSpPr>
          <p:nvPr/>
        </p:nvSpPr>
        <p:spPr>
          <a:xfrm>
            <a:off x="489231" y="4228145"/>
            <a:ext cx="11228832" cy="365760"/>
          </a:xfrm>
          <a:prstGeom prst="rect">
            <a:avLst/>
          </a:prstGeom>
        </p:spPr>
        <p:txBody>
          <a:bodyPr vert="horz" lIns="0" tIns="0" rIns="0" bIns="0" rtlCol="0" anchor="t" anchorCtr="0">
            <a:noAutofit/>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pPr algn="ctr"/>
            <a:r>
              <a:rPr lang="en-US" sz="3600">
                <a:solidFill>
                  <a:schemeClr val="accent5"/>
                </a:solidFill>
              </a:rPr>
              <a:t>Now, it’s at </a:t>
            </a:r>
            <a:r>
              <a:rPr lang="en-US" sz="3600" b="1">
                <a:effectLst>
                  <a:outerShdw blurRad="413225" algn="ctr" rotWithShape="0">
                    <a:schemeClr val="tx1"/>
                  </a:outerShdw>
                </a:effectLst>
              </a:rPr>
              <a:t>the forefront </a:t>
            </a:r>
            <a:r>
              <a:rPr lang="en-US" sz="3600">
                <a:solidFill>
                  <a:schemeClr val="accent5"/>
                </a:solidFill>
              </a:rPr>
              <a:t>of where </a:t>
            </a:r>
            <a:br>
              <a:rPr lang="en-US" sz="3600">
                <a:solidFill>
                  <a:schemeClr val="accent5"/>
                </a:solidFill>
              </a:rPr>
            </a:br>
            <a:r>
              <a:rPr lang="en-US" sz="3600">
                <a:solidFill>
                  <a:schemeClr val="accent5"/>
                </a:solidFill>
              </a:rPr>
              <a:t>(and how) enterprises work</a:t>
            </a:r>
          </a:p>
        </p:txBody>
      </p:sp>
      <p:grpSp>
        <p:nvGrpSpPr>
          <p:cNvPr id="3" name="Group 2">
            <a:extLst>
              <a:ext uri="{FF2B5EF4-FFF2-40B4-BE49-F238E27FC236}">
                <a16:creationId xmlns:a16="http://schemas.microsoft.com/office/drawing/2014/main" id="{51DEE2BB-4D71-8399-1F56-AF2AFDEC23C7}"/>
              </a:ext>
            </a:extLst>
          </p:cNvPr>
          <p:cNvGrpSpPr/>
          <p:nvPr/>
        </p:nvGrpSpPr>
        <p:grpSpPr>
          <a:xfrm>
            <a:off x="445861" y="1519253"/>
            <a:ext cx="11300278" cy="2567448"/>
            <a:chOff x="99772" y="1155981"/>
            <a:chExt cx="14417500" cy="3275687"/>
          </a:xfrm>
        </p:grpSpPr>
        <p:sp>
          <p:nvSpPr>
            <p:cNvPr id="4" name="Oval 3">
              <a:extLst>
                <a:ext uri="{FF2B5EF4-FFF2-40B4-BE49-F238E27FC236}">
                  <a16:creationId xmlns:a16="http://schemas.microsoft.com/office/drawing/2014/main" id="{6C73AE11-50F0-0574-93A1-4D6DEC1DD0D8}"/>
                </a:ext>
              </a:extLst>
            </p:cNvPr>
            <p:cNvSpPr/>
            <p:nvPr/>
          </p:nvSpPr>
          <p:spPr>
            <a:xfrm>
              <a:off x="99772" y="1155981"/>
              <a:ext cx="3275688"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3599838-735A-21E2-A730-79002459453E}"/>
                </a:ext>
              </a:extLst>
            </p:cNvPr>
            <p:cNvSpPr/>
            <p:nvPr/>
          </p:nvSpPr>
          <p:spPr>
            <a:xfrm>
              <a:off x="3813710" y="1155981"/>
              <a:ext cx="3275686"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EE6F6C2-7B4A-870F-D76F-94F63085F60B}"/>
                </a:ext>
              </a:extLst>
            </p:cNvPr>
            <p:cNvSpPr/>
            <p:nvPr/>
          </p:nvSpPr>
          <p:spPr>
            <a:xfrm>
              <a:off x="7527647" y="1155981"/>
              <a:ext cx="3275686"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94D98F-9EA8-EFDC-EE49-2794C7162986}"/>
                </a:ext>
              </a:extLst>
            </p:cNvPr>
            <p:cNvSpPr/>
            <p:nvPr/>
          </p:nvSpPr>
          <p:spPr>
            <a:xfrm>
              <a:off x="11241584" y="1155981"/>
              <a:ext cx="3275688" cy="3275687"/>
            </a:xfrm>
            <a:prstGeom prst="ellipse">
              <a:avLst/>
            </a:prstGeom>
            <a:solidFill>
              <a:schemeClr val="bg1"/>
            </a:solidFill>
            <a:ln w="53975">
              <a:gradFill>
                <a:gsLst>
                  <a:gs pos="59000">
                    <a:schemeClr val="accent5"/>
                  </a:gs>
                  <a:gs pos="1000">
                    <a:schemeClr val="accent6"/>
                  </a:gs>
                  <a:gs pos="70000">
                    <a:schemeClr val="tx1">
                      <a:alpha val="99000"/>
                    </a:schemeClr>
                  </a:gs>
                  <a:gs pos="83000">
                    <a:schemeClr val="accent5"/>
                  </a:gs>
                  <a:gs pos="100000">
                    <a:schemeClr val="bg2">
                      <a:lumMod val="75000"/>
                      <a:lumOff val="25000"/>
                    </a:schemeClr>
                  </a:gs>
                </a:gsLst>
                <a:lin ang="5400000" scaled="1"/>
              </a:gradFill>
            </a:ln>
            <a:effectLst>
              <a:innerShdw blurRad="33223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B12040B3-8B9F-8765-C161-D6706967D113}"/>
              </a:ext>
            </a:extLst>
          </p:cNvPr>
          <p:cNvSpPr/>
          <p:nvPr/>
        </p:nvSpPr>
        <p:spPr>
          <a:xfrm>
            <a:off x="445861" y="1519253"/>
            <a:ext cx="2561783" cy="2561783"/>
          </a:xfrm>
          <a:prstGeom prst="ellipse">
            <a:avLst/>
          </a:prstGeom>
          <a:gradFill flip="none" rotWithShape="1">
            <a:gsLst>
              <a:gs pos="100000">
                <a:schemeClr val="accent4"/>
              </a:gs>
              <a:gs pos="44000">
                <a:schemeClr val="accent1"/>
              </a:gs>
            </a:gsLst>
            <a:path path="shape">
              <a:fillToRect l="50000" t="50000" r="50000" b="50000"/>
            </a:path>
            <a:tileRect/>
          </a:gradFill>
          <a:ln w="53975">
            <a:gradFill>
              <a:gsLst>
                <a:gs pos="53000">
                  <a:schemeClr val="accent6"/>
                </a:gs>
                <a:gs pos="0">
                  <a:schemeClr val="accent6"/>
                </a:gs>
                <a:gs pos="100000">
                  <a:schemeClr val="tx1">
                    <a:alpha val="99000"/>
                  </a:schemeClr>
                </a:gs>
                <a:gs pos="72000">
                  <a:schemeClr val="accent6"/>
                </a:gs>
                <a:gs pos="62000">
                  <a:schemeClr val="bg1"/>
                </a:gs>
              </a:gsLst>
              <a:lin ang="5400000" scaled="0"/>
            </a:gradFill>
          </a:ln>
          <a:effectLst>
            <a:outerShdw blurRad="852592"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A5486EC-D5C7-9A83-0008-37EB91518AB2}"/>
              </a:ext>
            </a:extLst>
          </p:cNvPr>
          <p:cNvSpPr/>
          <p:nvPr/>
        </p:nvSpPr>
        <p:spPr>
          <a:xfrm>
            <a:off x="3362469" y="1519253"/>
            <a:ext cx="2561783" cy="2561783"/>
          </a:xfrm>
          <a:prstGeom prst="ellipse">
            <a:avLst/>
          </a:prstGeom>
          <a:gradFill flip="none" rotWithShape="1">
            <a:gsLst>
              <a:gs pos="100000">
                <a:schemeClr val="accent4"/>
              </a:gs>
              <a:gs pos="44000">
                <a:schemeClr val="accent1"/>
              </a:gs>
            </a:gsLst>
            <a:path path="shape">
              <a:fillToRect l="50000" t="50000" r="50000" b="50000"/>
            </a:path>
            <a:tileRect/>
          </a:gradFill>
          <a:ln w="53975">
            <a:gradFill>
              <a:gsLst>
                <a:gs pos="53000">
                  <a:schemeClr val="accent6"/>
                </a:gs>
                <a:gs pos="0">
                  <a:schemeClr val="accent6"/>
                </a:gs>
                <a:gs pos="100000">
                  <a:schemeClr val="tx1">
                    <a:alpha val="99000"/>
                  </a:schemeClr>
                </a:gs>
                <a:gs pos="72000">
                  <a:schemeClr val="accent6"/>
                </a:gs>
                <a:gs pos="62000">
                  <a:schemeClr val="bg1"/>
                </a:gs>
              </a:gsLst>
              <a:lin ang="5400000" scaled="0"/>
            </a:gradFill>
          </a:ln>
          <a:effectLst>
            <a:outerShdw blurRad="852592"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14AB754-C53E-DFE9-7611-04C2BBB2622D}"/>
              </a:ext>
            </a:extLst>
          </p:cNvPr>
          <p:cNvSpPr/>
          <p:nvPr/>
        </p:nvSpPr>
        <p:spPr>
          <a:xfrm>
            <a:off x="6267748" y="1519253"/>
            <a:ext cx="2561783" cy="2561783"/>
          </a:xfrm>
          <a:prstGeom prst="ellipse">
            <a:avLst/>
          </a:prstGeom>
          <a:gradFill flip="none" rotWithShape="1">
            <a:gsLst>
              <a:gs pos="100000">
                <a:schemeClr val="accent4"/>
              </a:gs>
              <a:gs pos="44000">
                <a:schemeClr val="accent1"/>
              </a:gs>
            </a:gsLst>
            <a:path path="shape">
              <a:fillToRect l="50000" t="50000" r="50000" b="50000"/>
            </a:path>
            <a:tileRect/>
          </a:gradFill>
          <a:ln w="53975">
            <a:gradFill>
              <a:gsLst>
                <a:gs pos="53000">
                  <a:schemeClr val="accent6"/>
                </a:gs>
                <a:gs pos="0">
                  <a:schemeClr val="accent6"/>
                </a:gs>
                <a:gs pos="100000">
                  <a:schemeClr val="tx1">
                    <a:alpha val="99000"/>
                  </a:schemeClr>
                </a:gs>
                <a:gs pos="72000">
                  <a:schemeClr val="accent6"/>
                </a:gs>
                <a:gs pos="62000">
                  <a:schemeClr val="bg1"/>
                </a:gs>
              </a:gsLst>
              <a:lin ang="5400000" scaled="0"/>
            </a:gradFill>
          </a:ln>
          <a:effectLst>
            <a:outerShdw blurRad="852592"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C34A778-03A8-F967-A46A-DABF05771A02}"/>
              </a:ext>
            </a:extLst>
          </p:cNvPr>
          <p:cNvSpPr/>
          <p:nvPr/>
        </p:nvSpPr>
        <p:spPr>
          <a:xfrm>
            <a:off x="9173027" y="1519253"/>
            <a:ext cx="2561783" cy="2561783"/>
          </a:xfrm>
          <a:prstGeom prst="ellipse">
            <a:avLst/>
          </a:prstGeom>
          <a:gradFill flip="none" rotWithShape="1">
            <a:gsLst>
              <a:gs pos="100000">
                <a:schemeClr val="accent4"/>
              </a:gs>
              <a:gs pos="44000">
                <a:schemeClr val="accent1"/>
              </a:gs>
            </a:gsLst>
            <a:path path="shape">
              <a:fillToRect l="50000" t="50000" r="50000" b="50000"/>
            </a:path>
            <a:tileRect/>
          </a:gradFill>
          <a:ln w="53975">
            <a:gradFill>
              <a:gsLst>
                <a:gs pos="53000">
                  <a:schemeClr val="accent6"/>
                </a:gs>
                <a:gs pos="0">
                  <a:schemeClr val="accent6"/>
                </a:gs>
                <a:gs pos="100000">
                  <a:schemeClr val="tx1">
                    <a:alpha val="99000"/>
                  </a:schemeClr>
                </a:gs>
                <a:gs pos="72000">
                  <a:schemeClr val="accent6"/>
                </a:gs>
                <a:gs pos="62000">
                  <a:schemeClr val="bg1"/>
                </a:gs>
              </a:gsLst>
              <a:lin ang="5400000" scaled="0"/>
            </a:gradFill>
          </a:ln>
          <a:effectLst>
            <a:outerShdw blurRad="852592"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C2CC1873-0B2F-83DE-A10F-F5E372C40D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852404" y="2103909"/>
            <a:ext cx="1392469" cy="1392469"/>
          </a:xfrm>
          <a:prstGeom prst="rect">
            <a:avLst/>
          </a:prstGeom>
        </p:spPr>
      </p:pic>
      <p:pic>
        <p:nvPicPr>
          <p:cNvPr id="38" name="Graphic 37">
            <a:extLst>
              <a:ext uri="{FF2B5EF4-FFF2-40B4-BE49-F238E27FC236}">
                <a16:creationId xmlns:a16="http://schemas.microsoft.com/office/drawing/2014/main" id="{F192F334-624A-C570-0AF7-53CBFE7F4D2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986510" y="2146125"/>
            <a:ext cx="1308035" cy="1308035"/>
          </a:xfrm>
          <a:prstGeom prst="rect">
            <a:avLst/>
          </a:prstGeom>
        </p:spPr>
      </p:pic>
      <p:pic>
        <p:nvPicPr>
          <p:cNvPr id="25" name="Picture 24">
            <a:extLst>
              <a:ext uri="{FF2B5EF4-FFF2-40B4-BE49-F238E27FC236}">
                <a16:creationId xmlns:a16="http://schemas.microsoft.com/office/drawing/2014/main" id="{DD48E8A1-F5D7-7705-3DC1-5B1FA929A437}"/>
              </a:ext>
            </a:extLst>
          </p:cNvPr>
          <p:cNvPicPr>
            <a:picLocks noChangeAspect="1"/>
          </p:cNvPicPr>
          <p:nvPr/>
        </p:nvPicPr>
        <p:blipFill rotWithShape="1">
          <a:blip r:embed="rId7" cstate="screen">
            <a:lum bright="100000"/>
            <a:extLst>
              <a:ext uri="{28A0092B-C50C-407E-A947-70E740481C1C}">
                <a14:useLocalDpi xmlns:a14="http://schemas.microsoft.com/office/drawing/2010/main"/>
              </a:ext>
            </a:extLst>
          </a:blip>
          <a:srcRect b="53743"/>
          <a:stretch/>
        </p:blipFill>
        <p:spPr>
          <a:xfrm>
            <a:off x="559089" y="2159977"/>
            <a:ext cx="2335326" cy="1080252"/>
          </a:xfrm>
          <a:prstGeom prst="rect">
            <a:avLst/>
          </a:prstGeom>
        </p:spPr>
      </p:pic>
      <p:pic>
        <p:nvPicPr>
          <p:cNvPr id="27" name="Picture 26">
            <a:extLst>
              <a:ext uri="{FF2B5EF4-FFF2-40B4-BE49-F238E27FC236}">
                <a16:creationId xmlns:a16="http://schemas.microsoft.com/office/drawing/2014/main" id="{22860171-08EE-BCF5-62D7-B0CD7CED70C4}"/>
              </a:ext>
            </a:extLst>
          </p:cNvPr>
          <p:cNvPicPr>
            <a:picLocks noChangeAspect="1"/>
          </p:cNvPicPr>
          <p:nvPr/>
        </p:nvPicPr>
        <p:blipFill rotWithShape="1">
          <a:blip r:embed="rId8" cstate="screen">
            <a:lum bright="100000"/>
            <a:extLst>
              <a:ext uri="{28A0092B-C50C-407E-A947-70E740481C1C}">
                <a14:useLocalDpi xmlns:a14="http://schemas.microsoft.com/office/drawing/2010/main"/>
              </a:ext>
            </a:extLst>
          </a:blip>
          <a:srcRect b="48061"/>
          <a:stretch/>
        </p:blipFill>
        <p:spPr>
          <a:xfrm>
            <a:off x="9374635" y="2232729"/>
            <a:ext cx="2184905" cy="1134825"/>
          </a:xfrm>
          <a:prstGeom prst="rect">
            <a:avLst/>
          </a:prstGeom>
        </p:spPr>
      </p:pic>
    </p:spTree>
    <p:extLst>
      <p:ext uri="{BB962C8B-B14F-4D97-AF65-F5344CB8AC3E}">
        <p14:creationId xmlns:p14="http://schemas.microsoft.com/office/powerpoint/2010/main" val="195026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quence 01">
            <a:hlinkClick r:id="" action="ppaction://media"/>
            <a:extLst>
              <a:ext uri="{FF2B5EF4-FFF2-40B4-BE49-F238E27FC236}">
                <a16:creationId xmlns:a16="http://schemas.microsoft.com/office/drawing/2014/main" id="{1557EF9F-0AF2-E6EB-29BC-53C8F5E0F4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6350"/>
            <a:ext cx="12192000" cy="6858000"/>
          </a:xfrm>
          <a:prstGeom prst="rect">
            <a:avLst/>
          </a:prstGeom>
        </p:spPr>
      </p:pic>
      <p:sp>
        <p:nvSpPr>
          <p:cNvPr id="7" name="Slide Number Placeholder 3">
            <a:extLst>
              <a:ext uri="{FF2B5EF4-FFF2-40B4-BE49-F238E27FC236}">
                <a16:creationId xmlns:a16="http://schemas.microsoft.com/office/drawing/2014/main" id="{A4F5B9B7-7B39-07DF-52A3-17F5FFB2D6A2}"/>
              </a:ext>
            </a:extLst>
          </p:cNvPr>
          <p:cNvSpPr>
            <a:spLocks noGrp="1"/>
          </p:cNvSpPr>
          <p:nvPr>
            <p:ph type="sldNum" sz="quarter" idx="4"/>
          </p:nvPr>
        </p:nvSpPr>
        <p:spPr>
          <a:xfrm>
            <a:off x="10927080" y="6401929"/>
            <a:ext cx="1264920" cy="457200"/>
          </a:xfrm>
        </p:spPr>
        <p:txBody>
          <a:bodyPr/>
          <a:lstStyle/>
          <a:p>
            <a:pPr defTabSz="914126"/>
            <a:fld id="{F19F85D4-6AC3-4CF9-A1A5-831DFC2C241F}" type="slidenum">
              <a:rPr lang="en-US" smtClean="0">
                <a:solidFill>
                  <a:srgbClr val="FFFFFF"/>
                </a:solidFill>
              </a:rPr>
              <a:pPr defTabSz="914126"/>
              <a:t>8</a:t>
            </a:fld>
            <a:endParaRPr lang="en-US">
              <a:solidFill>
                <a:srgbClr val="FFFFFF"/>
              </a:solidFill>
            </a:endParaRPr>
          </a:p>
        </p:txBody>
      </p:sp>
      <p:sp>
        <p:nvSpPr>
          <p:cNvPr id="8" name="Pentagon 7">
            <a:extLst>
              <a:ext uri="{FF2B5EF4-FFF2-40B4-BE49-F238E27FC236}">
                <a16:creationId xmlns:a16="http://schemas.microsoft.com/office/drawing/2014/main" id="{C2331235-12CB-EAFC-51DD-E08399F8DC26}"/>
              </a:ext>
            </a:extLst>
          </p:cNvPr>
          <p:cNvSpPr/>
          <p:nvPr/>
        </p:nvSpPr>
        <p:spPr>
          <a:xfrm>
            <a:off x="0" y="2953353"/>
            <a:ext cx="11925300" cy="1771650"/>
          </a:xfrm>
          <a:prstGeom prst="homePlate">
            <a:avLst/>
          </a:prstGeom>
          <a:gradFill>
            <a:gsLst>
              <a:gs pos="58000">
                <a:srgbClr val="009BFF"/>
              </a:gs>
              <a:gs pos="0">
                <a:schemeClr val="accent4"/>
              </a:gs>
            </a:gsLst>
            <a:lin ang="0" scaled="0"/>
          </a:gradFill>
          <a:ln>
            <a:noFill/>
          </a:ln>
          <a:effectLst>
            <a:outerShdw blurRad="759398" algn="ctr" rotWithShape="0">
              <a:schemeClr val="accent1">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4C009CA-C965-3FEA-D3D5-9C0C4CFC4DDE}"/>
              </a:ext>
            </a:extLst>
          </p:cNvPr>
          <p:cNvSpPr txBox="1"/>
          <p:nvPr/>
        </p:nvSpPr>
        <p:spPr>
          <a:xfrm>
            <a:off x="584200" y="3530286"/>
            <a:ext cx="2954755" cy="651442"/>
          </a:xfrm>
          <a:prstGeom prst="rect">
            <a:avLst/>
          </a:prstGeom>
          <a:noFill/>
        </p:spPr>
        <p:txBody>
          <a:bodyPr wrap="square" lIns="0" tIns="0" rIns="0" bIns="0" rtlCol="0">
            <a:noAutofit/>
          </a:bodyPr>
          <a:lstStyle/>
          <a:p>
            <a:r>
              <a:rPr lang="en-US" sz="1400"/>
              <a:t>When you find your edge, you can transform experiences for happier customers and workers by…</a:t>
            </a:r>
          </a:p>
          <a:p>
            <a:pPr algn="l"/>
            <a:endParaRPr lang="en-US" sz="1400">
              <a:effectLst>
                <a:outerShdw blurRad="667600" algn="ctr" rotWithShape="0">
                  <a:prstClr val="black"/>
                </a:outerShdw>
              </a:effectLst>
            </a:endParaRPr>
          </a:p>
        </p:txBody>
      </p:sp>
      <p:grpSp>
        <p:nvGrpSpPr>
          <p:cNvPr id="10" name="Group 9">
            <a:extLst>
              <a:ext uri="{FF2B5EF4-FFF2-40B4-BE49-F238E27FC236}">
                <a16:creationId xmlns:a16="http://schemas.microsoft.com/office/drawing/2014/main" id="{C9A87916-D076-1580-AF3D-86E3705FECF0}"/>
              </a:ext>
            </a:extLst>
          </p:cNvPr>
          <p:cNvGrpSpPr/>
          <p:nvPr/>
        </p:nvGrpSpPr>
        <p:grpSpPr>
          <a:xfrm>
            <a:off x="3611101" y="2658989"/>
            <a:ext cx="2351763" cy="2351763"/>
            <a:chOff x="3611101" y="3334095"/>
            <a:chExt cx="2351763" cy="2351763"/>
          </a:xfrm>
        </p:grpSpPr>
        <p:sp>
          <p:nvSpPr>
            <p:cNvPr id="11" name="Oval 10">
              <a:extLst>
                <a:ext uri="{FF2B5EF4-FFF2-40B4-BE49-F238E27FC236}">
                  <a16:creationId xmlns:a16="http://schemas.microsoft.com/office/drawing/2014/main" id="{06F0FF05-6E5D-3140-C0DB-2DADB83BF07F}"/>
                </a:ext>
              </a:extLst>
            </p:cNvPr>
            <p:cNvSpPr/>
            <p:nvPr/>
          </p:nvSpPr>
          <p:spPr>
            <a:xfrm>
              <a:off x="3611101" y="3334095"/>
              <a:ext cx="2351763" cy="2351763"/>
            </a:xfrm>
            <a:prstGeom prst="ellipse">
              <a:avLst/>
            </a:prstGeom>
            <a:solidFill>
              <a:schemeClr val="tx1"/>
            </a:solidFill>
            <a:ln>
              <a:noFill/>
            </a:ln>
            <a:effectLst>
              <a:outerShdw blurRad="770312"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tIns="640080" rIns="0" bIns="0" rtlCol="0" anchor="t" anchorCtr="0"/>
            <a:lstStyle/>
            <a:p>
              <a:pPr algn="ctr">
                <a:lnSpc>
                  <a:spcPct val="85000"/>
                </a:lnSpc>
              </a:pPr>
              <a:r>
                <a:rPr lang="en-US" sz="2200" b="1">
                  <a:solidFill>
                    <a:schemeClr val="accent1"/>
                  </a:solidFill>
                </a:rPr>
                <a:t>Unlocking </a:t>
              </a:r>
              <a:r>
                <a:rPr lang="en-US" sz="2200">
                  <a:solidFill>
                    <a:schemeClr val="bg2"/>
                  </a:solidFill>
                </a:rPr>
                <a:t>the power of data </a:t>
              </a:r>
            </a:p>
          </p:txBody>
        </p:sp>
        <p:pic>
          <p:nvPicPr>
            <p:cNvPr id="12" name="Picture 11">
              <a:extLst>
                <a:ext uri="{FF2B5EF4-FFF2-40B4-BE49-F238E27FC236}">
                  <a16:creationId xmlns:a16="http://schemas.microsoft.com/office/drawing/2014/main" id="{2C58C961-7A31-F92F-FB91-B2AD5455C62D}"/>
                </a:ext>
              </a:extLst>
            </p:cNvPr>
            <p:cNvPicPr>
              <a:picLocks noChangeAspect="1"/>
            </p:cNvPicPr>
            <p:nvPr/>
          </p:nvPicPr>
          <p:blipFill>
            <a:blip r:embed="rId6"/>
            <a:stretch>
              <a:fillRect/>
            </a:stretch>
          </p:blipFill>
          <p:spPr>
            <a:xfrm>
              <a:off x="4549671" y="3696322"/>
              <a:ext cx="509070" cy="509070"/>
            </a:xfrm>
            <a:prstGeom prst="rect">
              <a:avLst/>
            </a:prstGeom>
          </p:spPr>
        </p:pic>
      </p:grpSp>
      <p:grpSp>
        <p:nvGrpSpPr>
          <p:cNvPr id="13" name="Group 12">
            <a:extLst>
              <a:ext uri="{FF2B5EF4-FFF2-40B4-BE49-F238E27FC236}">
                <a16:creationId xmlns:a16="http://schemas.microsoft.com/office/drawing/2014/main" id="{87FAFD63-B7A6-8369-8F6F-437F4852177D}"/>
              </a:ext>
            </a:extLst>
          </p:cNvPr>
          <p:cNvGrpSpPr/>
          <p:nvPr/>
        </p:nvGrpSpPr>
        <p:grpSpPr>
          <a:xfrm>
            <a:off x="6080730" y="2658989"/>
            <a:ext cx="2351763" cy="2351763"/>
            <a:chOff x="6080730" y="3334095"/>
            <a:chExt cx="2351763" cy="2351763"/>
          </a:xfrm>
        </p:grpSpPr>
        <p:sp>
          <p:nvSpPr>
            <p:cNvPr id="14" name="Oval 13">
              <a:extLst>
                <a:ext uri="{FF2B5EF4-FFF2-40B4-BE49-F238E27FC236}">
                  <a16:creationId xmlns:a16="http://schemas.microsoft.com/office/drawing/2014/main" id="{D9D942A6-4F4A-E347-6E45-35F4E2A4AC2A}"/>
                </a:ext>
              </a:extLst>
            </p:cNvPr>
            <p:cNvSpPr/>
            <p:nvPr/>
          </p:nvSpPr>
          <p:spPr>
            <a:xfrm>
              <a:off x="6080730" y="3334095"/>
              <a:ext cx="2351763" cy="2351763"/>
            </a:xfrm>
            <a:prstGeom prst="ellipse">
              <a:avLst/>
            </a:prstGeom>
            <a:solidFill>
              <a:schemeClr val="tx1"/>
            </a:solidFill>
            <a:ln>
              <a:noFill/>
            </a:ln>
            <a:effectLst>
              <a:outerShdw blurRad="770312"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640080" rIns="0" bIns="0" rtlCol="0" anchor="t" anchorCtr="0"/>
            <a:lstStyle/>
            <a:p>
              <a:pPr algn="ctr">
                <a:lnSpc>
                  <a:spcPct val="85000"/>
                </a:lnSpc>
              </a:pPr>
              <a:r>
                <a:rPr lang="en-US" sz="2200" b="1">
                  <a:solidFill>
                    <a:schemeClr val="accent1"/>
                  </a:solidFill>
                </a:rPr>
                <a:t>Connecting </a:t>
              </a:r>
              <a:br>
                <a:rPr lang="en-US" sz="2200" b="1">
                  <a:solidFill>
                    <a:schemeClr val="accent1"/>
                  </a:solidFill>
                </a:rPr>
              </a:br>
              <a:r>
                <a:rPr lang="en-US" sz="2200">
                  <a:solidFill>
                    <a:schemeClr val="bg2"/>
                  </a:solidFill>
                </a:rPr>
                <a:t>who &amp; what</a:t>
              </a:r>
              <a:br>
                <a:rPr lang="en-US" sz="2200">
                  <a:solidFill>
                    <a:schemeClr val="bg2"/>
                  </a:solidFill>
                </a:rPr>
              </a:br>
              <a:r>
                <a:rPr lang="en-US" sz="2200">
                  <a:solidFill>
                    <a:schemeClr val="bg2"/>
                  </a:solidFill>
                </a:rPr>
                <a:t>matters </a:t>
              </a:r>
            </a:p>
          </p:txBody>
        </p:sp>
        <p:pic>
          <p:nvPicPr>
            <p:cNvPr id="15" name="Picture 14">
              <a:extLst>
                <a:ext uri="{FF2B5EF4-FFF2-40B4-BE49-F238E27FC236}">
                  <a16:creationId xmlns:a16="http://schemas.microsoft.com/office/drawing/2014/main" id="{1B324E6D-A0CC-96D4-FAAD-5B406E5C90D5}"/>
                </a:ext>
              </a:extLst>
            </p:cNvPr>
            <p:cNvPicPr>
              <a:picLocks noChangeAspect="1"/>
            </p:cNvPicPr>
            <p:nvPr/>
          </p:nvPicPr>
          <p:blipFill>
            <a:blip r:embed="rId7"/>
            <a:stretch>
              <a:fillRect/>
            </a:stretch>
          </p:blipFill>
          <p:spPr>
            <a:xfrm>
              <a:off x="6933099" y="3662690"/>
              <a:ext cx="564982" cy="564982"/>
            </a:xfrm>
            <a:prstGeom prst="rect">
              <a:avLst/>
            </a:prstGeom>
          </p:spPr>
        </p:pic>
      </p:grpSp>
      <p:grpSp>
        <p:nvGrpSpPr>
          <p:cNvPr id="16" name="Group 15">
            <a:extLst>
              <a:ext uri="{FF2B5EF4-FFF2-40B4-BE49-F238E27FC236}">
                <a16:creationId xmlns:a16="http://schemas.microsoft.com/office/drawing/2014/main" id="{E62538E6-C670-7663-3687-03E4B5E1FB77}"/>
              </a:ext>
            </a:extLst>
          </p:cNvPr>
          <p:cNvGrpSpPr/>
          <p:nvPr/>
        </p:nvGrpSpPr>
        <p:grpSpPr>
          <a:xfrm>
            <a:off x="8575317" y="2658989"/>
            <a:ext cx="2351763" cy="2351763"/>
            <a:chOff x="8575317" y="3334095"/>
            <a:chExt cx="2351763" cy="2351763"/>
          </a:xfrm>
        </p:grpSpPr>
        <p:sp>
          <p:nvSpPr>
            <p:cNvPr id="17" name="Oval 16">
              <a:extLst>
                <a:ext uri="{FF2B5EF4-FFF2-40B4-BE49-F238E27FC236}">
                  <a16:creationId xmlns:a16="http://schemas.microsoft.com/office/drawing/2014/main" id="{B043C79E-1409-DC5A-CF22-A9FF65F2F62B}"/>
                </a:ext>
              </a:extLst>
            </p:cNvPr>
            <p:cNvSpPr/>
            <p:nvPr/>
          </p:nvSpPr>
          <p:spPr>
            <a:xfrm>
              <a:off x="8575317" y="3334095"/>
              <a:ext cx="2351763" cy="2351763"/>
            </a:xfrm>
            <a:prstGeom prst="ellipse">
              <a:avLst/>
            </a:prstGeom>
            <a:solidFill>
              <a:schemeClr val="tx1"/>
            </a:solidFill>
            <a:ln>
              <a:noFill/>
            </a:ln>
            <a:effectLst>
              <a:outerShdw blurRad="770312"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tIns="640080" rIns="0" bIns="0" rtlCol="0" anchor="t" anchorCtr="0"/>
            <a:lstStyle/>
            <a:p>
              <a:pPr algn="ctr">
                <a:lnSpc>
                  <a:spcPct val="85000"/>
                </a:lnSpc>
              </a:pPr>
              <a:r>
                <a:rPr lang="en-US" sz="2200" b="1">
                  <a:solidFill>
                    <a:schemeClr val="accent1"/>
                  </a:solidFill>
                </a:rPr>
                <a:t>Improving</a:t>
              </a:r>
              <a:br>
                <a:rPr lang="en-US" sz="2200" b="1">
                  <a:solidFill>
                    <a:schemeClr val="accent1"/>
                  </a:solidFill>
                </a:rPr>
              </a:br>
              <a:r>
                <a:rPr lang="en-US" sz="2200">
                  <a:solidFill>
                    <a:schemeClr val="bg2"/>
                  </a:solidFill>
                </a:rPr>
                <a:t>business workflows</a:t>
              </a:r>
            </a:p>
          </p:txBody>
        </p:sp>
        <p:pic>
          <p:nvPicPr>
            <p:cNvPr id="18" name="Picture 17">
              <a:extLst>
                <a:ext uri="{FF2B5EF4-FFF2-40B4-BE49-F238E27FC236}">
                  <a16:creationId xmlns:a16="http://schemas.microsoft.com/office/drawing/2014/main" id="{DB7D414B-696B-8D2F-612E-D7FE81ECBDBE}"/>
                </a:ext>
              </a:extLst>
            </p:cNvPr>
            <p:cNvPicPr>
              <a:picLocks noChangeAspect="1"/>
            </p:cNvPicPr>
            <p:nvPr/>
          </p:nvPicPr>
          <p:blipFill>
            <a:blip r:embed="rId8"/>
            <a:stretch>
              <a:fillRect/>
            </a:stretch>
          </p:blipFill>
          <p:spPr>
            <a:xfrm>
              <a:off x="9557275" y="3750591"/>
              <a:ext cx="387846" cy="387846"/>
            </a:xfrm>
            <a:prstGeom prst="rect">
              <a:avLst/>
            </a:prstGeom>
          </p:spPr>
        </p:pic>
      </p:grpSp>
      <p:pic>
        <p:nvPicPr>
          <p:cNvPr id="19" name="Picture 18">
            <a:extLst>
              <a:ext uri="{FF2B5EF4-FFF2-40B4-BE49-F238E27FC236}">
                <a16:creationId xmlns:a16="http://schemas.microsoft.com/office/drawing/2014/main" id="{69D7642A-1A6F-6280-F547-75A811AF4E9F}"/>
              </a:ext>
            </a:extLst>
          </p:cNvPr>
          <p:cNvPicPr/>
          <p:nvPr/>
        </p:nvPicPr>
        <p:blipFill>
          <a:blip r:embed="rId9" cstate="email">
            <a:extLst>
              <a:ext uri="{28A0092B-C50C-407E-A947-70E740481C1C}">
                <a14:useLocalDpi xmlns:a14="http://schemas.microsoft.com/office/drawing/2010/main"/>
              </a:ext>
            </a:extLst>
          </a:blip>
          <a:stretch>
            <a:fillRect/>
          </a:stretch>
        </p:blipFill>
        <p:spPr bwMode="auto">
          <a:xfrm>
            <a:off x="10053800" y="5971337"/>
            <a:ext cx="1603680" cy="515889"/>
          </a:xfrm>
          <a:prstGeom prst="rect">
            <a:avLst/>
          </a:prstGeom>
          <a:noFill/>
        </p:spPr>
      </p:pic>
      <p:sp>
        <p:nvSpPr>
          <p:cNvPr id="20" name="Date Placeholder 3">
            <a:extLst>
              <a:ext uri="{FF2B5EF4-FFF2-40B4-BE49-F238E27FC236}">
                <a16:creationId xmlns:a16="http://schemas.microsoft.com/office/drawing/2014/main" id="{1086CE7D-E78E-1093-C9B7-2ABBAB70AED5}"/>
              </a:ext>
            </a:extLst>
          </p:cNvPr>
          <p:cNvSpPr txBox="1">
            <a:spLocks/>
          </p:cNvSpPr>
          <p:nvPr/>
        </p:nvSpPr>
        <p:spPr>
          <a:xfrm>
            <a:off x="0" y="6401929"/>
            <a:ext cx="1580444" cy="457200"/>
          </a:xfrm>
          <a:prstGeom prst="rect">
            <a:avLst/>
          </a:prstGeom>
        </p:spPr>
        <p:txBody>
          <a:bodyPr lIns="182832" tIns="0" rIns="0" bIns="182832" anchor="b"/>
          <a:lstStyle>
            <a:defPPr>
              <a:defRPr lang="en-US"/>
            </a:defPPr>
            <a:lvl1pPr algn="l" rtl="0" fontAlgn="base">
              <a:spcBef>
                <a:spcPct val="0"/>
              </a:spcBef>
              <a:spcAft>
                <a:spcPct val="0"/>
              </a:spcAft>
              <a:defRPr sz="800" kern="1200">
                <a:solidFill>
                  <a:schemeClr val="tx1"/>
                </a:solidFill>
                <a:latin typeface="Arial" pitchFamily="34" charset="0"/>
                <a:ea typeface="MS PGothic" pitchFamily="34" charset="-128"/>
                <a:cs typeface="+mn-cs"/>
              </a:defRPr>
            </a:lvl1pPr>
            <a:lvl2pPr marL="609493" algn="l" rtl="0" fontAlgn="base">
              <a:spcBef>
                <a:spcPct val="0"/>
              </a:spcBef>
              <a:spcAft>
                <a:spcPct val="0"/>
              </a:spcAft>
              <a:defRPr kern="1200">
                <a:solidFill>
                  <a:schemeClr val="tx1"/>
                </a:solidFill>
                <a:latin typeface="Arial" pitchFamily="34" charset="0"/>
                <a:ea typeface="MS PGothic" pitchFamily="34" charset="-128"/>
                <a:cs typeface="+mn-cs"/>
              </a:defRPr>
            </a:lvl2pPr>
            <a:lvl3pPr marL="1218987"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82848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2437973" algn="l" rtl="0" fontAlgn="base">
              <a:spcBef>
                <a:spcPct val="0"/>
              </a:spcBef>
              <a:spcAft>
                <a:spcPct val="0"/>
              </a:spcAft>
              <a:defRPr kern="1200">
                <a:solidFill>
                  <a:schemeClr val="tx1"/>
                </a:solidFill>
                <a:latin typeface="Arial" pitchFamily="34" charset="0"/>
                <a:ea typeface="MS PGothic" pitchFamily="34" charset="-128"/>
                <a:cs typeface="+mn-cs"/>
              </a:defRPr>
            </a:lvl5pPr>
            <a:lvl6pPr marL="3047467" algn="l" defTabSz="1218987" rtl="0" eaLnBrk="1" latinLnBrk="0" hangingPunct="1">
              <a:defRPr kern="1200">
                <a:solidFill>
                  <a:schemeClr val="tx1"/>
                </a:solidFill>
                <a:latin typeface="Arial" pitchFamily="34" charset="0"/>
                <a:ea typeface="MS PGothic" pitchFamily="34" charset="-128"/>
                <a:cs typeface="+mn-cs"/>
              </a:defRPr>
            </a:lvl6pPr>
            <a:lvl7pPr marL="3656960" algn="l" defTabSz="1218987" rtl="0" eaLnBrk="1" latinLnBrk="0" hangingPunct="1">
              <a:defRPr kern="1200">
                <a:solidFill>
                  <a:schemeClr val="tx1"/>
                </a:solidFill>
                <a:latin typeface="Arial" pitchFamily="34" charset="0"/>
                <a:ea typeface="MS PGothic" pitchFamily="34" charset="-128"/>
                <a:cs typeface="+mn-cs"/>
              </a:defRPr>
            </a:lvl7pPr>
            <a:lvl8pPr marL="4266453" algn="l" defTabSz="1218987" rtl="0" eaLnBrk="1" latinLnBrk="0" hangingPunct="1">
              <a:defRPr kern="1200">
                <a:solidFill>
                  <a:schemeClr val="tx1"/>
                </a:solidFill>
                <a:latin typeface="Arial" pitchFamily="34" charset="0"/>
                <a:ea typeface="MS PGothic" pitchFamily="34" charset="-128"/>
                <a:cs typeface="+mn-cs"/>
              </a:defRPr>
            </a:lvl8pPr>
            <a:lvl9pPr marL="4875947" algn="l" defTabSz="1218987"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effectLst/>
                <a:uLnTx/>
                <a:uFillTx/>
                <a:latin typeface="Arial" pitchFamily="34" charset="0"/>
                <a:ea typeface="MS PGothic" pitchFamily="34" charset="-128"/>
                <a:cs typeface="+mn-cs"/>
              </a:rPr>
              <a:t>ZEBRA TECHNOLOGIES</a:t>
            </a:r>
          </a:p>
        </p:txBody>
      </p:sp>
    </p:spTree>
    <p:extLst>
      <p:ext uri="{BB962C8B-B14F-4D97-AF65-F5344CB8AC3E}">
        <p14:creationId xmlns:p14="http://schemas.microsoft.com/office/powerpoint/2010/main" val="183901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122" fill="hold"/>
                                        <p:tgtEl>
                                          <p:spTgt spid="6"/>
                                        </p:tgtEl>
                                      </p:cBhvr>
                                    </p:cmd>
                                  </p:childTnLst>
                                </p:cTn>
                              </p:par>
                              <p:par>
                                <p:cTn id="7" presetID="22" presetClass="entr" presetSubtype="8" fill="hold" grpId="0" nodeType="withEffect">
                                  <p:stCondLst>
                                    <p:cond delay="100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20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2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hold" display="0">
                  <p:stCondLst>
                    <p:cond delay="indefinite"/>
                  </p:stCondLst>
                </p:cTn>
                <p:tgtEl>
                  <p:spTgt spid="6"/>
                </p:tgtEl>
              </p:cMediaNode>
            </p:video>
          </p:childTnLst>
        </p:cTn>
      </p:par>
    </p:tnLst>
    <p:bldLst>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5E8F4-E791-B6CA-4E5A-761698B6D72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E30C311-9E28-C6F8-268D-831CA95C580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901" y="550606"/>
            <a:ext cx="12221859" cy="6307396"/>
          </a:xfrm>
          <a:prstGeom prst="rect">
            <a:avLst/>
          </a:prstGeom>
        </p:spPr>
      </p:pic>
      <p:sp>
        <p:nvSpPr>
          <p:cNvPr id="27" name="Freeform 26">
            <a:extLst>
              <a:ext uri="{FF2B5EF4-FFF2-40B4-BE49-F238E27FC236}">
                <a16:creationId xmlns:a16="http://schemas.microsoft.com/office/drawing/2014/main" id="{3B7872A5-B147-429A-7B12-7CEEE2E4DFF6}"/>
              </a:ext>
            </a:extLst>
          </p:cNvPr>
          <p:cNvSpPr/>
          <p:nvPr/>
        </p:nvSpPr>
        <p:spPr>
          <a:xfrm flipV="1">
            <a:off x="8002706" y="-12301"/>
            <a:ext cx="4196252" cy="3343834"/>
          </a:xfrm>
          <a:custGeom>
            <a:avLst/>
            <a:gdLst>
              <a:gd name="connsiteX0" fmla="*/ 4196252 w 4196252"/>
              <a:gd name="connsiteY0" fmla="*/ 0 h 4437696"/>
              <a:gd name="connsiteX1" fmla="*/ 4196252 w 4196252"/>
              <a:gd name="connsiteY1" fmla="*/ 4437696 h 4437696"/>
              <a:gd name="connsiteX2" fmla="*/ 3484344 w 4196252"/>
              <a:gd name="connsiteY2" fmla="*/ 4437696 h 4437696"/>
              <a:gd name="connsiteX3" fmla="*/ 0 w 4196252"/>
              <a:gd name="connsiteY3" fmla="*/ 2424512 h 4437696"/>
              <a:gd name="connsiteX4" fmla="*/ 4196252 w 4196252"/>
              <a:gd name="connsiteY4" fmla="*/ 0 h 4437696"/>
              <a:gd name="connsiteX0" fmla="*/ 4196252 w 4196252"/>
              <a:gd name="connsiteY0" fmla="*/ 0 h 4437696"/>
              <a:gd name="connsiteX1" fmla="*/ 4187706 w 4196252"/>
              <a:gd name="connsiteY1" fmla="*/ 3343834 h 4437696"/>
              <a:gd name="connsiteX2" fmla="*/ 3484344 w 4196252"/>
              <a:gd name="connsiteY2" fmla="*/ 4437696 h 4437696"/>
              <a:gd name="connsiteX3" fmla="*/ 0 w 4196252"/>
              <a:gd name="connsiteY3" fmla="*/ 2424512 h 4437696"/>
              <a:gd name="connsiteX4" fmla="*/ 4196252 w 4196252"/>
              <a:gd name="connsiteY4" fmla="*/ 0 h 4437696"/>
              <a:gd name="connsiteX0" fmla="*/ 4196252 w 4196252"/>
              <a:gd name="connsiteY0" fmla="*/ 0 h 3343834"/>
              <a:gd name="connsiteX1" fmla="*/ 4187706 w 4196252"/>
              <a:gd name="connsiteY1" fmla="*/ 3343834 h 3343834"/>
              <a:gd name="connsiteX2" fmla="*/ 1570086 w 4196252"/>
              <a:gd name="connsiteY2" fmla="*/ 3335289 h 3343834"/>
              <a:gd name="connsiteX3" fmla="*/ 0 w 4196252"/>
              <a:gd name="connsiteY3" fmla="*/ 2424512 h 3343834"/>
              <a:gd name="connsiteX4" fmla="*/ 4196252 w 4196252"/>
              <a:gd name="connsiteY4" fmla="*/ 0 h 334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6252" h="3343834">
                <a:moveTo>
                  <a:pt x="4196252" y="0"/>
                </a:moveTo>
                <a:cubicBezTo>
                  <a:pt x="4193403" y="1114611"/>
                  <a:pt x="4190555" y="2229223"/>
                  <a:pt x="4187706" y="3343834"/>
                </a:cubicBezTo>
                <a:lnTo>
                  <a:pt x="1570086" y="3335289"/>
                </a:lnTo>
                <a:lnTo>
                  <a:pt x="0" y="2424512"/>
                </a:lnTo>
                <a:lnTo>
                  <a:pt x="419625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D90063CD-F3F3-50E3-1559-DF3C6EA81AA0}"/>
              </a:ext>
            </a:extLst>
          </p:cNvPr>
          <p:cNvSpPr/>
          <p:nvPr/>
        </p:nvSpPr>
        <p:spPr>
          <a:xfrm flipV="1">
            <a:off x="-22902" y="-13190"/>
            <a:ext cx="12221859" cy="6866405"/>
          </a:xfrm>
          <a:custGeom>
            <a:avLst/>
            <a:gdLst>
              <a:gd name="connsiteX0" fmla="*/ 0 w 12221859"/>
              <a:gd name="connsiteY0" fmla="*/ 6866405 h 6866405"/>
              <a:gd name="connsiteX1" fmla="*/ 12221859 w 12221859"/>
              <a:gd name="connsiteY1" fmla="*/ 6866405 h 6866405"/>
              <a:gd name="connsiteX2" fmla="*/ 12221859 w 12221859"/>
              <a:gd name="connsiteY2" fmla="*/ 6505665 h 6866405"/>
              <a:gd name="connsiteX3" fmla="*/ 953470 w 12221859"/>
              <a:gd name="connsiteY3" fmla="*/ 0 h 6866405"/>
              <a:gd name="connsiteX4" fmla="*/ 0 w 12221859"/>
              <a:gd name="connsiteY4" fmla="*/ 0 h 686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1859" h="6866405">
                <a:moveTo>
                  <a:pt x="0" y="6866405"/>
                </a:moveTo>
                <a:lnTo>
                  <a:pt x="12221859" y="6866405"/>
                </a:lnTo>
                <a:lnTo>
                  <a:pt x="12221859" y="6505665"/>
                </a:lnTo>
                <a:lnTo>
                  <a:pt x="953470"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
            <a:extLst>
              <a:ext uri="{FF2B5EF4-FFF2-40B4-BE49-F238E27FC236}">
                <a16:creationId xmlns:a16="http://schemas.microsoft.com/office/drawing/2014/main" id="{ABE1CFF3-A5F3-E9A8-D3AE-B42DDBA8CF64}"/>
              </a:ext>
            </a:extLst>
          </p:cNvPr>
          <p:cNvSpPr txBox="1">
            <a:spLocks/>
          </p:cNvSpPr>
          <p:nvPr/>
        </p:nvSpPr>
        <p:spPr>
          <a:xfrm>
            <a:off x="2814759" y="5334654"/>
            <a:ext cx="4342978" cy="788104"/>
          </a:xfrm>
          <a:prstGeom prst="rect">
            <a:avLst/>
          </a:prstGeom>
        </p:spPr>
        <p:txBody>
          <a:bodyPr/>
          <a:lstStyle>
            <a:lvl1pPr algn="l" defTabSz="914126" rtl="0" eaLnBrk="1" latinLnBrk="0" hangingPunct="1">
              <a:lnSpc>
                <a:spcPct val="100000"/>
              </a:lnSpc>
              <a:spcBef>
                <a:spcPct val="0"/>
              </a:spcBef>
              <a:buNone/>
              <a:defRPr sz="2799" kern="1200">
                <a:solidFill>
                  <a:schemeClr val="tx1"/>
                </a:solidFill>
                <a:latin typeface="+mj-lt"/>
                <a:ea typeface="+mj-ea"/>
                <a:cs typeface="+mj-cs"/>
              </a:defRPr>
            </a:lvl1pPr>
          </a:lstStyle>
          <a:p>
            <a:pPr>
              <a:lnSpc>
                <a:spcPct val="90000"/>
              </a:lnSpc>
            </a:pPr>
            <a:endParaRPr lang="en-US" sz="4000" b="1">
              <a:solidFill>
                <a:srgbClr val="0272E6"/>
              </a:solidFill>
              <a:latin typeface="Arial"/>
              <a:ea typeface="MS PGothic"/>
              <a:cs typeface="Arial"/>
            </a:endParaRPr>
          </a:p>
        </p:txBody>
      </p:sp>
      <p:sp>
        <p:nvSpPr>
          <p:cNvPr id="19" name="Text Placeholder 2">
            <a:extLst>
              <a:ext uri="{FF2B5EF4-FFF2-40B4-BE49-F238E27FC236}">
                <a16:creationId xmlns:a16="http://schemas.microsoft.com/office/drawing/2014/main" id="{358DB8B7-8CBC-7F04-BD1D-84BB03064EAC}"/>
              </a:ext>
            </a:extLst>
          </p:cNvPr>
          <p:cNvSpPr txBox="1">
            <a:spLocks/>
          </p:cNvSpPr>
          <p:nvPr/>
        </p:nvSpPr>
        <p:spPr>
          <a:xfrm>
            <a:off x="1063477" y="3263210"/>
            <a:ext cx="2744743" cy="698543"/>
          </a:xfrm>
          <a:prstGeom prst="rect">
            <a:avLst/>
          </a:prstGeom>
        </p:spPr>
        <p:txBody>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dirty="0">
                <a:solidFill>
                  <a:srgbClr val="3F3F3F"/>
                </a:solidFill>
                <a:effectLst/>
                <a:latin typeface="Helvetica" pitchFamily="2" charset="0"/>
              </a:rPr>
              <a:t>A framework for scalable transformation</a:t>
            </a:r>
          </a:p>
        </p:txBody>
      </p:sp>
      <p:sp>
        <p:nvSpPr>
          <p:cNvPr id="4" name="Text Placeholder 2">
            <a:extLst>
              <a:ext uri="{FF2B5EF4-FFF2-40B4-BE49-F238E27FC236}">
                <a16:creationId xmlns:a16="http://schemas.microsoft.com/office/drawing/2014/main" id="{C248C4A5-E30E-F69A-ADDB-67AD411CC8C0}"/>
              </a:ext>
            </a:extLst>
          </p:cNvPr>
          <p:cNvSpPr txBox="1">
            <a:spLocks/>
          </p:cNvSpPr>
          <p:nvPr/>
        </p:nvSpPr>
        <p:spPr>
          <a:xfrm>
            <a:off x="1052534" y="4935318"/>
            <a:ext cx="2061133" cy="322717"/>
          </a:xfrm>
          <a:prstGeom prst="rect">
            <a:avLst/>
          </a:prstGeom>
        </p:spPr>
        <p:txBody>
          <a:bodyPr/>
          <a:lstStyle>
            <a:lvl1pPr marL="228531" indent="-228531" algn="l" defTabSz="914126" rtl="0" eaLnBrk="1" latinLnBrk="0" hangingPunct="1">
              <a:lnSpc>
                <a:spcPct val="100000"/>
              </a:lnSpc>
              <a:spcBef>
                <a:spcPts val="1000"/>
              </a:spcBef>
              <a:buClr>
                <a:schemeClr val="accent1"/>
              </a:buClr>
              <a:buFont typeface="Arial" panose="020B0604020202020204" pitchFamily="34" charset="0"/>
              <a:buChar char="•"/>
              <a:defRPr sz="1999" kern="1200">
                <a:solidFill>
                  <a:schemeClr val="tx1"/>
                </a:solidFill>
                <a:latin typeface="+mn-lt"/>
                <a:ea typeface="+mn-ea"/>
                <a:cs typeface="+mn-cs"/>
              </a:defRPr>
            </a:lvl1pPr>
            <a:lvl2pPr marL="457200" indent="-230188" algn="l" defTabSz="914126" rtl="0" eaLnBrk="1" latinLnBrk="0" hangingPunct="1">
              <a:lnSpc>
                <a:spcPct val="100000"/>
              </a:lnSpc>
              <a:spcBef>
                <a:spcPts val="800"/>
              </a:spcBef>
              <a:buFont typeface="Arial" panose="020B0604020202020204" pitchFamily="34" charset="0"/>
              <a:buChar char="–"/>
              <a:defRPr sz="1799" kern="1200">
                <a:solidFill>
                  <a:schemeClr val="tx1"/>
                </a:solidFill>
                <a:latin typeface="+mn-lt"/>
                <a:ea typeface="+mn-ea"/>
                <a:cs typeface="+mn-cs"/>
              </a:defRPr>
            </a:lvl2pPr>
            <a:lvl3pPr marL="631825" indent="-173038" algn="l" defTabSz="914126"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spcBef>
                <a:spcPts val="0"/>
              </a:spcBef>
              <a:buNone/>
            </a:pPr>
            <a:r>
              <a:rPr lang="en-US" sz="1200" dirty="0">
                <a:solidFill>
                  <a:schemeClr val="accent4">
                    <a:lumMod val="40000"/>
                    <a:lumOff val="60000"/>
                  </a:schemeClr>
                </a:solidFill>
                <a:latin typeface="Arial"/>
                <a:ea typeface="MS PGothic"/>
                <a:cs typeface="Arial"/>
              </a:rPr>
              <a:t>April 2024</a:t>
            </a:r>
          </a:p>
        </p:txBody>
      </p:sp>
      <p:sp>
        <p:nvSpPr>
          <p:cNvPr id="7" name="TextBox 6">
            <a:extLst>
              <a:ext uri="{FF2B5EF4-FFF2-40B4-BE49-F238E27FC236}">
                <a16:creationId xmlns:a16="http://schemas.microsoft.com/office/drawing/2014/main" id="{6F90E0C7-2319-AD59-6993-EA377D2FAC81}"/>
              </a:ext>
            </a:extLst>
          </p:cNvPr>
          <p:cNvSpPr txBox="1"/>
          <p:nvPr/>
        </p:nvSpPr>
        <p:spPr>
          <a:xfrm>
            <a:off x="7462067" y="-888763"/>
            <a:ext cx="0" cy="0"/>
          </a:xfrm>
          <a:prstGeom prst="rect">
            <a:avLst/>
          </a:prstGeom>
          <a:noFill/>
        </p:spPr>
        <p:txBody>
          <a:bodyPr wrap="none" lIns="0" tIns="0" rIns="0" bIns="0" rtlCol="0">
            <a:noAutofit/>
          </a:bodyPr>
          <a:lstStyle/>
          <a:p>
            <a:pPr algn="l"/>
            <a:endParaRPr lang="en-US" err="1"/>
          </a:p>
        </p:txBody>
      </p:sp>
      <p:pic>
        <p:nvPicPr>
          <p:cNvPr id="8" name="Graphic 7">
            <a:extLst>
              <a:ext uri="{FF2B5EF4-FFF2-40B4-BE49-F238E27FC236}">
                <a16:creationId xmlns:a16="http://schemas.microsoft.com/office/drawing/2014/main" id="{B533793E-A4AA-BAA9-4553-F7F6DCEECBD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4" y="383899"/>
            <a:ext cx="1825919" cy="619995"/>
          </a:xfrm>
          <a:prstGeom prst="rect">
            <a:avLst/>
          </a:prstGeom>
        </p:spPr>
      </p:pic>
      <p:sp>
        <p:nvSpPr>
          <p:cNvPr id="3" name="TextBox 2">
            <a:extLst>
              <a:ext uri="{FF2B5EF4-FFF2-40B4-BE49-F238E27FC236}">
                <a16:creationId xmlns:a16="http://schemas.microsoft.com/office/drawing/2014/main" id="{C5C0A339-F6FA-05C0-C25E-FBEB8E0D3046}"/>
              </a:ext>
            </a:extLst>
          </p:cNvPr>
          <p:cNvSpPr txBox="1"/>
          <p:nvPr/>
        </p:nvSpPr>
        <p:spPr>
          <a:xfrm>
            <a:off x="1154678" y="4193190"/>
            <a:ext cx="1825919" cy="543697"/>
          </a:xfrm>
          <a:prstGeom prst="rect">
            <a:avLst/>
          </a:prstGeom>
          <a:noFill/>
        </p:spPr>
        <p:txBody>
          <a:bodyPr wrap="square" lIns="0" tIns="0" rIns="0" bIns="0" rtlCol="0">
            <a:noAutofit/>
          </a:bodyPr>
          <a:lstStyle/>
          <a:p>
            <a:pPr defTabSz="914126">
              <a:buClr>
                <a:schemeClr val="accent1"/>
              </a:buClr>
            </a:pPr>
            <a:endParaRPr lang="en-US" sz="1200" dirty="0">
              <a:solidFill>
                <a:schemeClr val="accent6">
                  <a:lumMod val="50000"/>
                </a:schemeClr>
              </a:solidFill>
              <a:ea typeface="MS PGothic"/>
            </a:endParaRPr>
          </a:p>
        </p:txBody>
      </p:sp>
      <p:pic>
        <p:nvPicPr>
          <p:cNvPr id="2" name="Picture 1">
            <a:extLst>
              <a:ext uri="{FF2B5EF4-FFF2-40B4-BE49-F238E27FC236}">
                <a16:creationId xmlns:a16="http://schemas.microsoft.com/office/drawing/2014/main" id="{AA9E1B9C-AD57-F25B-E635-BF8C07B21E0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07128" y="653539"/>
            <a:ext cx="6733305" cy="6191274"/>
          </a:xfrm>
          <a:prstGeom prst="rect">
            <a:avLst/>
          </a:prstGeom>
        </p:spPr>
      </p:pic>
      <p:grpSp>
        <p:nvGrpSpPr>
          <p:cNvPr id="15" name="Group 14">
            <a:extLst>
              <a:ext uri="{FF2B5EF4-FFF2-40B4-BE49-F238E27FC236}">
                <a16:creationId xmlns:a16="http://schemas.microsoft.com/office/drawing/2014/main" id="{61EBA41A-EF70-B450-1AF6-5B3E0E1E8A00}"/>
              </a:ext>
            </a:extLst>
          </p:cNvPr>
          <p:cNvGrpSpPr/>
          <p:nvPr/>
        </p:nvGrpSpPr>
        <p:grpSpPr>
          <a:xfrm>
            <a:off x="415424" y="1302078"/>
            <a:ext cx="4383791" cy="1864311"/>
            <a:chOff x="327475" y="1396373"/>
            <a:chExt cx="4968565" cy="2112997"/>
          </a:xfrm>
        </p:grpSpPr>
        <p:sp>
          <p:nvSpPr>
            <p:cNvPr id="14" name="Subtitle 2">
              <a:extLst>
                <a:ext uri="{FF2B5EF4-FFF2-40B4-BE49-F238E27FC236}">
                  <a16:creationId xmlns:a16="http://schemas.microsoft.com/office/drawing/2014/main" id="{B419E539-E83C-27EE-A174-AFBA42D6CF78}"/>
                </a:ext>
              </a:extLst>
            </p:cNvPr>
            <p:cNvSpPr txBox="1">
              <a:spLocks/>
            </p:cNvSpPr>
            <p:nvPr/>
          </p:nvSpPr>
          <p:spPr>
            <a:xfrm>
              <a:off x="327475" y="1659616"/>
              <a:ext cx="4968565" cy="1046497"/>
            </a:xfrm>
            <a:prstGeom prst="rect">
              <a:avLst/>
            </a:prstGeom>
          </p:spPr>
          <p:txBody>
            <a:bodyPr wrap="square" lIns="91440" tIns="45720" rIns="91440" bIns="45720" rtlCol="0" anchor="t">
              <a:spAutoFit/>
            </a:bodyPr>
            <a:lstStyle>
              <a:defPPr>
                <a:defRPr lang="en-US"/>
              </a:defPPr>
              <a:lvl1pPr>
                <a:lnSpc>
                  <a:spcPct val="90000"/>
                </a:lnSpc>
                <a:spcAft>
                  <a:spcPts val="600"/>
                </a:spcAft>
                <a:defRPr sz="4800" b="1">
                  <a:solidFill>
                    <a:srgbClr val="0272E6"/>
                  </a:solidFill>
                  <a:latin typeface="Arial"/>
                  <a:ea typeface="MS PGothic"/>
                  <a:cs typeface="Arial"/>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Aft>
                  <a:spcPts val="0"/>
                </a:spcAft>
              </a:pPr>
              <a:r>
                <a:rPr lang="en-US" sz="6000" dirty="0">
                  <a:solidFill>
                    <a:schemeClr val="accent4"/>
                  </a:solidFill>
                </a:rPr>
                <a:t>Connected</a:t>
              </a:r>
              <a:endParaRPr lang="en-US" sz="6000" b="0" dirty="0">
                <a:solidFill>
                  <a:schemeClr val="accent4"/>
                </a:solidFill>
              </a:endParaRPr>
            </a:p>
          </p:txBody>
        </p:sp>
        <p:sp>
          <p:nvSpPr>
            <p:cNvPr id="11" name="Subtitle 2">
              <a:extLst>
                <a:ext uri="{FF2B5EF4-FFF2-40B4-BE49-F238E27FC236}">
                  <a16:creationId xmlns:a16="http://schemas.microsoft.com/office/drawing/2014/main" id="{9427DD87-94FA-5855-5011-6A6121077DF0}"/>
                </a:ext>
              </a:extLst>
            </p:cNvPr>
            <p:cNvSpPr txBox="1">
              <a:spLocks/>
            </p:cNvSpPr>
            <p:nvPr/>
          </p:nvSpPr>
          <p:spPr>
            <a:xfrm>
              <a:off x="1016182" y="1396373"/>
              <a:ext cx="1501160" cy="606968"/>
            </a:xfrm>
            <a:prstGeom prst="rect">
              <a:avLst/>
            </a:prstGeom>
          </p:spPr>
          <p:txBody>
            <a:bodyPr wrap="square" lIns="91440" tIns="45720" rIns="91440" bIns="45720" rtlCol="0" anchor="t">
              <a:spAutoFit/>
            </a:bodyPr>
            <a:lstStyle>
              <a:defPPr>
                <a:defRPr lang="en-US"/>
              </a:defPPr>
              <a:lvl1pPr>
                <a:lnSpc>
                  <a:spcPct val="90000"/>
                </a:lnSpc>
                <a:spcAft>
                  <a:spcPts val="600"/>
                </a:spcAft>
                <a:defRPr sz="4800" b="1">
                  <a:solidFill>
                    <a:srgbClr val="0272E6"/>
                  </a:solidFill>
                  <a:latin typeface="Arial"/>
                  <a:ea typeface="MS PGothic"/>
                  <a:cs typeface="Arial"/>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Aft>
                  <a:spcPts val="0"/>
                </a:spcAft>
              </a:pPr>
              <a:r>
                <a:rPr lang="en-US" sz="3200" b="0" dirty="0">
                  <a:solidFill>
                    <a:schemeClr val="accent4"/>
                  </a:solidFill>
                </a:rPr>
                <a:t>The</a:t>
              </a:r>
            </a:p>
          </p:txBody>
        </p:sp>
        <p:sp>
          <p:nvSpPr>
            <p:cNvPr id="12" name="Subtitle 2">
              <a:extLst>
                <a:ext uri="{FF2B5EF4-FFF2-40B4-BE49-F238E27FC236}">
                  <a16:creationId xmlns:a16="http://schemas.microsoft.com/office/drawing/2014/main" id="{AF35E480-C014-74BF-8809-277E3925B1C1}"/>
                </a:ext>
              </a:extLst>
            </p:cNvPr>
            <p:cNvSpPr txBox="1">
              <a:spLocks/>
            </p:cNvSpPr>
            <p:nvPr/>
          </p:nvSpPr>
          <p:spPr>
            <a:xfrm>
              <a:off x="1002580" y="2396697"/>
              <a:ext cx="2834559" cy="795338"/>
            </a:xfrm>
            <a:prstGeom prst="rect">
              <a:avLst/>
            </a:prstGeom>
          </p:spPr>
          <p:txBody>
            <a:bodyPr wrap="square" lIns="91440" tIns="45720" rIns="91440" bIns="45720" rtlCol="0" anchor="t">
              <a:spAutoFit/>
            </a:bodyPr>
            <a:lstStyle>
              <a:defPPr>
                <a:defRPr lang="en-US"/>
              </a:defPPr>
              <a:lvl1pPr>
                <a:lnSpc>
                  <a:spcPct val="90000"/>
                </a:lnSpc>
                <a:spcAft>
                  <a:spcPts val="600"/>
                </a:spcAft>
                <a:defRPr sz="4800" b="1">
                  <a:solidFill>
                    <a:srgbClr val="0272E6"/>
                  </a:solidFill>
                  <a:latin typeface="Arial"/>
                  <a:ea typeface="MS PGothic"/>
                  <a:cs typeface="Arial"/>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Aft>
                  <a:spcPts val="0"/>
                </a:spcAft>
              </a:pPr>
              <a:r>
                <a:rPr lang="en-US" sz="4400" b="0" dirty="0">
                  <a:solidFill>
                    <a:schemeClr val="accent4"/>
                  </a:solidFill>
                </a:rPr>
                <a:t>Factory</a:t>
              </a:r>
            </a:p>
          </p:txBody>
        </p:sp>
        <p:sp>
          <p:nvSpPr>
            <p:cNvPr id="13" name="Subtitle 2">
              <a:extLst>
                <a:ext uri="{FF2B5EF4-FFF2-40B4-BE49-F238E27FC236}">
                  <a16:creationId xmlns:a16="http://schemas.microsoft.com/office/drawing/2014/main" id="{2CA7770C-87D6-A22D-4D0E-DFDDDF96549F}"/>
                </a:ext>
              </a:extLst>
            </p:cNvPr>
            <p:cNvSpPr txBox="1">
              <a:spLocks/>
            </p:cNvSpPr>
            <p:nvPr/>
          </p:nvSpPr>
          <p:spPr>
            <a:xfrm>
              <a:off x="1030798" y="2965192"/>
              <a:ext cx="2407635" cy="544178"/>
            </a:xfrm>
            <a:prstGeom prst="rect">
              <a:avLst/>
            </a:prstGeom>
          </p:spPr>
          <p:txBody>
            <a:bodyPr wrap="square" lIns="91440" tIns="45720" rIns="91440" bIns="45720" rtlCol="0" anchor="t">
              <a:spAutoFit/>
            </a:bodyPr>
            <a:lstStyle>
              <a:defPPr>
                <a:defRPr lang="en-US"/>
              </a:defPPr>
              <a:lvl1pPr>
                <a:lnSpc>
                  <a:spcPct val="90000"/>
                </a:lnSpc>
                <a:spcAft>
                  <a:spcPts val="600"/>
                </a:spcAft>
                <a:defRPr sz="4800" b="1">
                  <a:solidFill>
                    <a:srgbClr val="0272E6"/>
                  </a:solidFill>
                  <a:latin typeface="Arial"/>
                  <a:ea typeface="MS PGothic"/>
                  <a:cs typeface="Arial"/>
                </a:defRPr>
              </a:lvl1pPr>
              <a:lvl2pPr marL="457063" indent="0" algn="l"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Aft>
                  <a:spcPts val="0"/>
                </a:spcAft>
              </a:pPr>
              <a:r>
                <a:rPr lang="en-US" sz="2800" b="0">
                  <a:solidFill>
                    <a:schemeClr val="accent4"/>
                  </a:solidFill>
                </a:rPr>
                <a:t>by Zebra</a:t>
              </a:r>
            </a:p>
          </p:txBody>
        </p:sp>
      </p:grpSp>
    </p:spTree>
    <p:extLst>
      <p:ext uri="{BB962C8B-B14F-4D97-AF65-F5344CB8AC3E}">
        <p14:creationId xmlns:p14="http://schemas.microsoft.com/office/powerpoint/2010/main" val="36391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vers">
  <a:themeElements>
    <a:clrScheme name="Custom 1">
      <a:dk1>
        <a:srgbClr val="000000"/>
      </a:dk1>
      <a:lt1>
        <a:srgbClr val="FFFFFF"/>
      </a:lt1>
      <a:dk2>
        <a:srgbClr val="000000"/>
      </a:dk2>
      <a:lt2>
        <a:srgbClr val="FFFFFF"/>
      </a:lt2>
      <a:accent1>
        <a:srgbClr val="0073FF"/>
      </a:accent1>
      <a:accent2>
        <a:srgbClr val="78D64B"/>
      </a:accent2>
      <a:accent3>
        <a:srgbClr val="F6BE00"/>
      </a:accent3>
      <a:accent4>
        <a:srgbClr val="1E22A4"/>
      </a:accent4>
      <a:accent5>
        <a:srgbClr val="999999"/>
      </a:accent5>
      <a:accent6>
        <a:srgbClr val="CCCCCC"/>
      </a:accent6>
      <a:hlink>
        <a:srgbClr val="0073E6"/>
      </a:hlink>
      <a:folHlink>
        <a:srgbClr val="0073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bra Brand 2018" id="{E96D0336-64F4-40BE-9D72-3FBD15FE7079}" vid="{A2C078C6-B58F-42F6-BD8F-52CE43ADA5B9}"/>
    </a:ext>
  </a:extLst>
</a:theme>
</file>

<file path=ppt/theme/theme2.xml><?xml version="1.0" encoding="utf-8"?>
<a:theme xmlns:a="http://schemas.openxmlformats.org/drawingml/2006/main" name="2_Content Basic 1 column">
  <a:themeElements>
    <a:clrScheme name="Zebra colors">
      <a:dk1>
        <a:srgbClr val="000000"/>
      </a:dk1>
      <a:lt1>
        <a:srgbClr val="FFFFFF"/>
      </a:lt1>
      <a:dk2>
        <a:srgbClr val="000000"/>
      </a:dk2>
      <a:lt2>
        <a:srgbClr val="0079BA"/>
      </a:lt2>
      <a:accent1>
        <a:srgbClr val="00A7FF"/>
      </a:accent1>
      <a:accent2>
        <a:srgbClr val="78D64B"/>
      </a:accent2>
      <a:accent3>
        <a:srgbClr val="F6BE00"/>
      </a:accent3>
      <a:accent4>
        <a:srgbClr val="1E22AA"/>
      </a:accent4>
      <a:accent5>
        <a:srgbClr val="999999"/>
      </a:accent5>
      <a:accent6>
        <a:srgbClr val="CCCCCC"/>
      </a:accent6>
      <a:hlink>
        <a:srgbClr val="00A7FF"/>
      </a:hlink>
      <a:folHlink>
        <a:srgbClr val="00A7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zebra-Presentation-template-RAB2B" id="{9302841C-D001-3B4B-BE0D-136A17B10180}" vid="{B0DC98CC-0F4C-2C42-8C3A-F6D95E20D325}"/>
    </a:ext>
  </a:extLst>
</a:theme>
</file>

<file path=ppt/theme/theme3.xml><?xml version="1.0" encoding="utf-8"?>
<a:theme xmlns:a="http://schemas.openxmlformats.org/drawingml/2006/main" name="1_Office Theme">
  <a:themeElements>
    <a:clrScheme name="Zebra">
      <a:dk1>
        <a:srgbClr val="000000"/>
      </a:dk1>
      <a:lt1>
        <a:srgbClr val="FFFFFF"/>
      </a:lt1>
      <a:dk2>
        <a:srgbClr val="5C5F65"/>
      </a:dk2>
      <a:lt2>
        <a:srgbClr val="EBEEF2"/>
      </a:lt2>
      <a:accent1>
        <a:srgbClr val="0971E5"/>
      </a:accent1>
      <a:accent2>
        <a:srgbClr val="59A5F0"/>
      </a:accent2>
      <a:accent3>
        <a:srgbClr val="2D8BEB"/>
      </a:accent3>
      <a:accent4>
        <a:srgbClr val="AED8F9"/>
      </a:accent4>
      <a:accent5>
        <a:srgbClr val="EDF6FE"/>
      </a:accent5>
      <a:accent6>
        <a:srgbClr val="78D64B"/>
      </a:accent6>
      <a:hlink>
        <a:srgbClr val="1F22A9"/>
      </a:hlink>
      <a:folHlink>
        <a:srgbClr val="6062C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efault">
  <a:themeElements>
    <a:clrScheme name="Default">
      <a:dk1>
        <a:srgbClr val="000000"/>
      </a:dk1>
      <a:lt1>
        <a:srgbClr val="FFFFFF"/>
      </a:lt1>
      <a:dk2>
        <a:srgbClr val="A7A7A7"/>
      </a:dk2>
      <a:lt2>
        <a:srgbClr val="535353"/>
      </a:lt2>
      <a:accent1>
        <a:srgbClr val="DDDDDD"/>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DDDDDD"/>
          </a:solidFill>
          <a:prstDash val="solid"/>
          <a:bevel/>
        </a:ln>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DDDDD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DE3D19042DE14EB07AAE360DB0D92F" ma:contentTypeVersion="15" ma:contentTypeDescription="Create a new document." ma:contentTypeScope="" ma:versionID="3376712c0d88a30148d06cf87b0990d7">
  <xsd:schema xmlns:xsd="http://www.w3.org/2001/XMLSchema" xmlns:xs="http://www.w3.org/2001/XMLSchema" xmlns:p="http://schemas.microsoft.com/office/2006/metadata/properties" xmlns:ns2="da5c3036-3f32-4112-a54d-4e9d80da926c" xmlns:ns3="95be9411-540c-4de7-8efe-0ff40d67df7e" targetNamespace="http://schemas.microsoft.com/office/2006/metadata/properties" ma:root="true" ma:fieldsID="b43a0ee0b01049df7e929c3e58deac73" ns2:_="" ns3:_="">
    <xsd:import namespace="da5c3036-3f32-4112-a54d-4e9d80da926c"/>
    <xsd:import namespace="95be9411-540c-4de7-8efe-0ff40d67df7e"/>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bjectDetectorVersion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5c3036-3f32-4112-a54d-4e9d80da926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d3b73af2-9bee-4370-80a9-245f005cbde1}" ma:internalName="TaxCatchAll" ma:showField="CatchAllData" ma:web="da5c3036-3f32-4112-a54d-4e9d80da926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5be9411-540c-4de7-8efe-0ff40d67df7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d473ec8-176d-409a-beff-209a9ec06809"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a5c3036-3f32-4112-a54d-4e9d80da926c">
      <UserInfo>
        <DisplayName>Pizza, Tony</DisplayName>
        <AccountId>19</AccountId>
        <AccountType/>
      </UserInfo>
      <UserInfo>
        <DisplayName>Bianculli, Thomas</DisplayName>
        <AccountId>15</AccountId>
        <AccountType/>
      </UserInfo>
      <UserInfo>
        <DisplayName>NT Service\spsearch</DisplayName>
        <AccountId>11</AccountId>
        <AccountType/>
      </UserInfo>
      <UserInfo>
        <DisplayName>Yager, Chip</DisplayName>
        <AccountId>13</AccountId>
        <AccountType/>
      </UserInfo>
      <UserInfo>
        <DisplayName>Armstrong, Robert</DisplayName>
        <AccountId>16</AccountId>
        <AccountType/>
      </UserInfo>
      <UserInfo>
        <DisplayName>Johnson, Julie</DisplayName>
        <AccountId>17</AccountId>
        <AccountType/>
      </UserInfo>
      <UserInfo>
        <DisplayName>Poulton, James</DisplayName>
        <AccountId>14</AccountId>
        <AccountType/>
      </UserInfo>
      <UserInfo>
        <DisplayName>Legoff, Stephen</DisplayName>
        <AccountId>18</AccountId>
        <AccountType/>
      </UserInfo>
      <UserInfo>
        <DisplayName>Millman, Mike</DisplayName>
        <AccountId>20</AccountId>
        <AccountType/>
      </UserInfo>
      <UserInfo>
        <DisplayName>Bir, Amit</DisplayName>
        <AccountId>23</AccountId>
        <AccountType/>
      </UserInfo>
      <UserInfo>
        <DisplayName>Marshall, Graham</DisplayName>
        <AccountId>24</AccountId>
        <AccountType/>
      </UserInfo>
      <UserInfo>
        <DisplayName>Wheeler, Mark</DisplayName>
        <AccountId>25</AccountId>
        <AccountType/>
      </UserInfo>
      <UserInfo>
        <DisplayName>Nair, Chandra</DisplayName>
        <AccountId>26</AccountId>
        <AccountType/>
      </UserInfo>
      <UserInfo>
        <DisplayName>Croley, Curt</DisplayName>
        <AccountId>27</AccountId>
        <AccountType/>
      </UserInfo>
      <UserInfo>
        <DisplayName>Holden, Chrissy</DisplayName>
        <AccountId>21</AccountId>
        <AccountType/>
      </UserInfo>
      <UserInfo>
        <DisplayName>Cates, Emily</DisplayName>
        <AccountId>10</AccountId>
        <AccountType/>
      </UserInfo>
      <UserInfo>
        <DisplayName>Nagel, Bruce</DisplayName>
        <AccountId>28</AccountId>
        <AccountType/>
      </UserInfo>
      <UserInfo>
        <DisplayName>Seddon, Jon</DisplayName>
        <AccountId>93</AccountId>
        <AccountType/>
      </UserInfo>
      <UserInfo>
        <DisplayName>Salamone, Francesca</DisplayName>
        <AccountId>96</AccountId>
        <AccountType/>
      </UserInfo>
    </SharedWithUsers>
    <TaxCatchAll xmlns="da5c3036-3f32-4112-a54d-4e9d80da926c" xsi:nil="true"/>
    <lcf76f155ced4ddcb4097134ff3c332f xmlns="95be9411-540c-4de7-8efe-0ff40d67df7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B9AC71F-29A6-464D-98B8-B43BB165BE58}">
  <ds:schemaRefs>
    <ds:schemaRef ds:uri="http://schemas.microsoft.com/sharepoint/v3/contenttype/forms"/>
  </ds:schemaRefs>
</ds:datastoreItem>
</file>

<file path=customXml/itemProps2.xml><?xml version="1.0" encoding="utf-8"?>
<ds:datastoreItem xmlns:ds="http://schemas.openxmlformats.org/officeDocument/2006/customXml" ds:itemID="{3AFF6FDC-BCE1-4350-BC58-E6770DD922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5c3036-3f32-4112-a54d-4e9d80da926c"/>
    <ds:schemaRef ds:uri="95be9411-540c-4de7-8efe-0ff40d67d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7DB576-872D-456A-9F17-95A928C53D7A}">
  <ds:schemaRefs>
    <ds:schemaRef ds:uri="http://schemas.openxmlformats.org/package/2006/metadata/core-properties"/>
    <ds:schemaRef ds:uri="http://purl.org/dc/dcmitype/"/>
    <ds:schemaRef ds:uri="http://schemas.microsoft.com/office/infopath/2007/PartnerControls"/>
    <ds:schemaRef ds:uri="http://purl.org/dc/terms/"/>
    <ds:schemaRef ds:uri="http://purl.org/dc/elements/1.1/"/>
    <ds:schemaRef ds:uri="95be9411-540c-4de7-8efe-0ff40d67df7e"/>
    <ds:schemaRef ds:uri="http://schemas.microsoft.com/office/2006/documentManagement/types"/>
    <ds:schemaRef ds:uri="da5c3036-3f32-4112-a54d-4e9d80da926c"/>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2600</TotalTime>
  <Words>7749</Words>
  <Application>Microsoft Office PowerPoint</Application>
  <PresentationFormat>Widescreen</PresentationFormat>
  <Paragraphs>446</Paragraphs>
  <Slides>20</Slides>
  <Notes>20</Notes>
  <HiddenSlides>0</HiddenSlides>
  <MMClips>2</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20</vt:i4>
      </vt:variant>
    </vt:vector>
  </HeadingPairs>
  <TitlesOfParts>
    <vt:vector size="35" baseType="lpstr">
      <vt:lpstr>ＭＳ Ｐゴシック</vt:lpstr>
      <vt:lpstr>ＭＳ Ｐゴシック</vt:lpstr>
      <vt:lpstr>Arial</vt:lpstr>
      <vt:lpstr>Arial Narrow</vt:lpstr>
      <vt:lpstr>Avenir Roman</vt:lpstr>
      <vt:lpstr>Calibri</vt:lpstr>
      <vt:lpstr>Franklin Gothic Medium</vt:lpstr>
      <vt:lpstr>Helvetica</vt:lpstr>
      <vt:lpstr>Helvetica Neue</vt:lpstr>
      <vt:lpstr>Poppins</vt:lpstr>
      <vt:lpstr>proxima-nova</vt:lpstr>
      <vt:lpstr>Söhne</vt:lpstr>
      <vt:lpstr>1_Covers</vt:lpstr>
      <vt:lpstr>2_Content Basic 1 column</vt:lpstr>
      <vt:lpstr>1_Office Theme</vt:lpstr>
      <vt:lpstr>PowerPoint Presentation</vt:lpstr>
      <vt:lpstr>PowerPoint Presentation</vt:lpstr>
      <vt:lpstr>Extensive Reach</vt:lpstr>
      <vt:lpstr>A Commitment to Innovation</vt:lpstr>
      <vt:lpstr>The Edge is Where the Difference is Made</vt:lpstr>
      <vt:lpstr>PowerPoint Presentation</vt:lpstr>
      <vt:lpstr>PowerPoint Presentation</vt:lpstr>
      <vt:lpstr>PowerPoint Presentation</vt:lpstr>
      <vt:lpstr>PowerPoint Presentation</vt:lpstr>
      <vt:lpstr>Agenda Overview </vt:lpstr>
      <vt:lpstr>PowerPoint Presentation</vt:lpstr>
      <vt:lpstr>Zebra Has Evolved To Accommodate This Rapid Change</vt:lpstr>
      <vt:lpstr>PowerPoint Presentation</vt:lpstr>
      <vt:lpstr>Aligning with Core Business Objectives </vt:lpstr>
      <vt:lpstr>PowerPoint Presentation</vt:lpstr>
      <vt:lpstr>PowerPoint Presentation</vt:lpstr>
      <vt:lpstr>PowerPoint Presentation</vt:lpstr>
      <vt:lpstr>PowerPoint Presentation</vt:lpstr>
      <vt:lpstr>PowerPoint Presentation</vt:lpstr>
      <vt:lpstr>PowerPoint Presentation</vt:lpstr>
    </vt:vector>
  </TitlesOfParts>
  <Manager/>
  <Company>Zebra Technologies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Modern Factory by Zebra</dc:title>
  <dc:subject/>
  <dc:creator>Zebra Technologies</dc:creator>
  <cp:keywords>Learn about a new framework for efficient, agile  manufacturing built on manufacturers’ top  priorities: actionable visibility, optimized   quality and augmented workforce.</cp:keywords>
  <dc:description/>
  <cp:lastModifiedBy>Tremblay, Stephane</cp:lastModifiedBy>
  <cp:revision>7</cp:revision>
  <cp:lastPrinted>2025-03-25T17:31:56Z</cp:lastPrinted>
  <dcterms:created xsi:type="dcterms:W3CDTF">2015-04-03T15:01:55Z</dcterms:created>
  <dcterms:modified xsi:type="dcterms:W3CDTF">2025-03-27T16:51:27Z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0x01010010DE3D19042DE14EB07AAE360DB0D92F</vt:lpwstr>
  </property>
</Properties>
</file>